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545" r:id="rId2"/>
    <p:sldId id="880" r:id="rId3"/>
    <p:sldId id="879" r:id="rId4"/>
    <p:sldId id="881" r:id="rId5"/>
    <p:sldId id="882" r:id="rId6"/>
    <p:sldId id="883" r:id="rId7"/>
    <p:sldId id="884" r:id="rId8"/>
    <p:sldId id="885" r:id="rId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B173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77358" autoAdjust="0"/>
  </p:normalViewPr>
  <p:slideViewPr>
    <p:cSldViewPr>
      <p:cViewPr varScale="1">
        <p:scale>
          <a:sx n="109" d="100"/>
          <a:sy n="109" d="100"/>
        </p:scale>
        <p:origin x="14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914" y="-110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732E81-CFDE-4A18-AC5A-23EE3BF652DD}" type="datetimeFigureOut">
              <a:rPr lang="en-US"/>
              <a:pPr>
                <a:defRPr/>
              </a:pPr>
              <a:t>3/22/2019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70CAE1-6DBE-4706-A1E5-96BBBC24F2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D1D25C-5D8D-4039-8D3A-1955B86612D9}" type="datetimeFigureOut">
              <a:rPr lang="en-US"/>
              <a:pPr>
                <a:defRPr/>
              </a:pPr>
              <a:t>3/22/2019</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F13CA89-0A22-44A3-B02E-B2897F6335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legalaid.vic.gov.a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D9C83D3-E047-4596-B230-D08774F1C883}" type="slidenum">
              <a:rPr lang="en-US"/>
              <a:pPr>
                <a:defRPr/>
              </a:pPr>
              <a:t>1</a:t>
            </a:fld>
            <a:endParaRPr lang="en-US"/>
          </a:p>
        </p:txBody>
      </p:sp>
      <p:sp>
        <p:nvSpPr>
          <p:cNvPr id="18434"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sz="800" kern="1200" dirty="0">
                <a:solidFill>
                  <a:schemeClr val="tx1"/>
                </a:solidFill>
                <a:effectLst/>
                <a:latin typeface="+mn-lt"/>
                <a:ea typeface="+mn-ea"/>
                <a:cs typeface="+mn-cs"/>
              </a:rPr>
              <a:t>Produced by Victoria Legal Aid</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Victoria Legal Aid</a:t>
            </a:r>
            <a:endParaRPr lang="en-AU" sz="800" kern="1200" dirty="0">
              <a:solidFill>
                <a:schemeClr val="tx1"/>
              </a:solidFill>
              <a:effectLst/>
              <a:latin typeface="+mn-lt"/>
              <a:ea typeface="+mn-ea"/>
              <a:cs typeface="+mn-cs"/>
            </a:endParaRPr>
          </a:p>
          <a:p>
            <a:r>
              <a:rPr lang="en-AU" sz="800" kern="1200" dirty="0">
                <a:solidFill>
                  <a:schemeClr val="tx1"/>
                </a:solidFill>
                <a:effectLst/>
                <a:latin typeface="+mn-lt"/>
                <a:ea typeface="+mn-ea"/>
                <a:cs typeface="+mn-cs"/>
              </a:rPr>
              <a:t>Level 9, 570 Bourke Street</a:t>
            </a:r>
            <a:br>
              <a:rPr lang="en-AU" sz="800" kern="1200" dirty="0">
                <a:solidFill>
                  <a:schemeClr val="tx1"/>
                </a:solidFill>
                <a:effectLst/>
                <a:latin typeface="+mn-lt"/>
                <a:ea typeface="+mn-ea"/>
                <a:cs typeface="+mn-cs"/>
              </a:rPr>
            </a:br>
            <a:r>
              <a:rPr lang="en-AU" sz="800" kern="1200" dirty="0">
                <a:solidFill>
                  <a:schemeClr val="tx1"/>
                </a:solidFill>
                <a:effectLst/>
                <a:latin typeface="+mn-lt"/>
                <a:ea typeface="+mn-ea"/>
                <a:cs typeface="+mn-cs"/>
              </a:rPr>
              <a:t>Melbourne VIC 3000</a:t>
            </a:r>
          </a:p>
          <a:p>
            <a:r>
              <a:rPr lang="en-AU" sz="800" kern="1200" dirty="0">
                <a:solidFill>
                  <a:schemeClr val="tx1"/>
                </a:solidFill>
                <a:effectLst/>
                <a:latin typeface="+mn-lt"/>
                <a:ea typeface="+mn-ea"/>
                <a:cs typeface="+mn-cs"/>
              </a:rPr>
              <a:t>For free information about the law and how we can help you, please visit our website www.legalaid.vic.gov.au or call 1300 792 387</a:t>
            </a:r>
          </a:p>
          <a:p>
            <a:r>
              <a:rPr lang="en-AU" sz="800" kern="1200" dirty="0">
                <a:solidFill>
                  <a:schemeClr val="tx1"/>
                </a:solidFill>
                <a:effectLst/>
                <a:latin typeface="+mn-lt"/>
                <a:ea typeface="+mn-ea"/>
                <a:cs typeface="+mn-cs"/>
              </a:rPr>
              <a:t>For business queries, call (03) 9269 0234</a:t>
            </a: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First edition January 2017, minor edits 2019</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Acknowledgments: We thank AMES for their input into the original version of this resource.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2019 Victoria Legal Aid. </a:t>
            </a:r>
          </a:p>
          <a:p>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This work is licensed under a </a:t>
            </a:r>
            <a:r>
              <a:rPr lang="en-US" sz="800" u="sng" kern="1200" dirty="0">
                <a:solidFill>
                  <a:schemeClr val="tx1"/>
                </a:solidFill>
                <a:effectLst/>
                <a:latin typeface="+mn-lt"/>
                <a:ea typeface="+mn-ea"/>
                <a:cs typeface="+mn-cs"/>
                <a:hlinkClick r:id="rId3"/>
              </a:rPr>
              <a:t>Creative Commons Attribution 4.0 </a:t>
            </a:r>
            <a:r>
              <a:rPr lang="en-US" sz="800" u="sng" kern="1200" dirty="0" err="1">
                <a:solidFill>
                  <a:schemeClr val="tx1"/>
                </a:solidFill>
                <a:effectLst/>
                <a:latin typeface="+mn-lt"/>
                <a:ea typeface="+mn-ea"/>
                <a:cs typeface="+mn-cs"/>
                <a:hlinkClick r:id="rId3"/>
              </a:rPr>
              <a:t>licence</a:t>
            </a:r>
            <a:r>
              <a:rPr lang="en-US" sz="800" kern="1200" dirty="0">
                <a:solidFill>
                  <a:schemeClr val="tx1"/>
                </a:solidFill>
                <a:effectLst/>
                <a:latin typeface="+mn-lt"/>
                <a:ea typeface="+mn-ea"/>
                <a:cs typeface="+mn-cs"/>
              </a:rPr>
              <a:t>. You are free to re-use the work under that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on the condition that you credit Victoria Legal Aid as author, indicate if changes were made and comply with other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terms. The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does not apply to any images, photographs or branding including the Victoria Legal Aid logo.</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Disclaimer: The material in this publication is a general guide only. It is not legal advice. If you need to, please get legal advice about your own particular situation.</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Victoria Legal Aid</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Victoria Legal Aid is a government-funded agency set up to ensure that people who cannot afford to pay for a private lawyer can get help with their legal problems. We provide free information for all Victorians, family dispute resolution for disadvantaged families, provide lawyers on duty in most courts and tribunals in Victoria, and fund legal representation for people who meet our eligibility criteria. We help Victorian people with legal problems about criminal matters, family breakdown, child protection, family violence, child support, immigration, social security, mental health, discrimination, guardianship and administration, tenancy and debt.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Changes to the law</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The law changes all the time. To check for changes you can:</a:t>
            </a:r>
            <a:endParaRPr lang="en-AU"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800" kern="1200" dirty="0">
                <a:solidFill>
                  <a:schemeClr val="tx1"/>
                </a:solidFill>
                <a:effectLst/>
                <a:latin typeface="+mn-lt"/>
                <a:ea typeface="+mn-ea"/>
                <a:cs typeface="+mn-cs"/>
              </a:rPr>
              <a:t>call Victoria Legal Aid’s Legal Help phone line on 1300 792 387</a:t>
            </a:r>
            <a:endParaRPr lang="en-AU"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800" kern="1200" dirty="0">
                <a:solidFill>
                  <a:schemeClr val="tx1"/>
                </a:solidFill>
                <a:effectLst/>
                <a:latin typeface="+mn-lt"/>
                <a:ea typeface="+mn-ea"/>
                <a:cs typeface="+mn-cs"/>
              </a:rPr>
              <a:t>visit the </a:t>
            </a:r>
            <a:r>
              <a:rPr lang="en-US" sz="800" u="sng" kern="1200" dirty="0">
                <a:solidFill>
                  <a:schemeClr val="tx1"/>
                </a:solidFill>
                <a:effectLst/>
                <a:latin typeface="+mn-lt"/>
                <a:ea typeface="+mn-ea"/>
                <a:cs typeface="+mn-cs"/>
                <a:hlinkClick r:id="rId4"/>
              </a:rPr>
              <a:t>Victoria Legal Aid website</a:t>
            </a:r>
            <a:r>
              <a:rPr lang="en-US" sz="800" kern="1200" dirty="0">
                <a:solidFill>
                  <a:schemeClr val="tx1"/>
                </a:solidFill>
                <a:effectLst/>
                <a:latin typeface="+mn-lt"/>
                <a:ea typeface="+mn-ea"/>
                <a:cs typeface="+mn-cs"/>
              </a:rPr>
              <a:t> (www.legalaid.vic.gov.au).</a:t>
            </a:r>
            <a:endParaRPr lang="en-AU" sz="800" kern="1200">
              <a:solidFill>
                <a:schemeClr val="tx1"/>
              </a:solidFill>
              <a:effectLst/>
              <a:latin typeface="+mn-lt"/>
              <a:ea typeface="+mn-ea"/>
              <a:cs typeface="+mn-cs"/>
            </a:endParaRPr>
          </a:p>
          <a:p>
            <a:endParaRPr lang="en-AU" sz="800" dirty="0"/>
          </a:p>
        </p:txBody>
      </p:sp>
      <p:sp>
        <p:nvSpPr>
          <p:cNvPr id="2"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666CDD0D-2EA4-40A6-8B85-FAB3641C0BB0}" type="slidenum">
              <a:rPr lang="en-US" sz="1200">
                <a:latin typeface="+mn-lt"/>
                <a:cs typeface="+mn-cs"/>
              </a:rPr>
              <a:pPr algn="r">
                <a:defRPr/>
              </a:pPr>
              <a:t>1</a:t>
            </a:fld>
            <a:endParaRPr lang="en-US"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5181233-F31C-4135-8ED1-CAEFD3F5571C}"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F124EE-0A75-40E5-AB16-3BCBC4BFA0A1}"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9E07CF-D12C-430F-AC5D-96AF476F26F7}"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51358F-577A-4E9E-9BB2-0B2093E95582}"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9CB8E9-E813-4C38-B810-5230653C4BF1}"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B2844F-7921-4285-9F42-E4E4787D241D}"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nal Slide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323850" y="266007"/>
            <a:ext cx="7889125" cy="565553"/>
          </a:xfrm>
          <a:prstGeom prst="rect">
            <a:avLst/>
          </a:prstGeom>
        </p:spPr>
        <p:txBody>
          <a:bodyPr/>
          <a:lstStyle>
            <a:lvl1pPr>
              <a:defRPr sz="3200" baseline="0">
                <a:solidFill>
                  <a:srgbClr val="EB1738"/>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5"/>
          <p:cNvSpPr>
            <a:spLocks noGrp="1"/>
          </p:cNvSpPr>
          <p:nvPr>
            <p:ph type="body" sz="quarter" idx="11"/>
          </p:nvPr>
        </p:nvSpPr>
        <p:spPr>
          <a:xfrm>
            <a:off x="323850" y="831560"/>
            <a:ext cx="8268739" cy="390236"/>
          </a:xfrm>
          <a:prstGeom prst="rect">
            <a:avLst/>
          </a:prstGeom>
        </p:spPr>
        <p:txBody>
          <a:bodyPr/>
          <a:lstStyle>
            <a:lvl1pPr>
              <a:defRPr sz="2000" baseline="0">
                <a:solidFill>
                  <a:srgbClr val="EB1738"/>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5"/>
          <p:cNvSpPr>
            <a:spLocks noGrp="1"/>
          </p:cNvSpPr>
          <p:nvPr>
            <p:ph type="body" sz="quarter" idx="12"/>
          </p:nvPr>
        </p:nvSpPr>
        <p:spPr>
          <a:xfrm>
            <a:off x="323850" y="1221795"/>
            <a:ext cx="8268739" cy="4730117"/>
          </a:xfrm>
          <a:prstGeom prst="rect">
            <a:avLst/>
          </a:prstGeom>
        </p:spPr>
        <p:txBody>
          <a:bodyPr/>
          <a:lstStyle>
            <a:lvl1pPr>
              <a:defRPr sz="1600" baseline="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ont P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vla_logo_March 2015"/>
          <p:cNvPicPr>
            <a:picLocks noChangeAspect="1" noChangeArrowheads="1"/>
          </p:cNvPicPr>
          <p:nvPr userDrawn="1"/>
        </p:nvPicPr>
        <p:blipFill>
          <a:blip r:embed="rId3"/>
          <a:srcRect/>
          <a:stretch>
            <a:fillRect/>
          </a:stretch>
        </p:blipFill>
        <p:spPr bwMode="auto">
          <a:xfrm>
            <a:off x="5364163" y="6237288"/>
            <a:ext cx="2303462" cy="427037"/>
          </a:xfrm>
          <a:prstGeom prst="rect">
            <a:avLst/>
          </a:prstGeom>
          <a:noFill/>
        </p:spPr>
      </p:pic>
      <p:sp>
        <p:nvSpPr>
          <p:cNvPr id="6" name="Text Placeholder 5"/>
          <p:cNvSpPr>
            <a:spLocks noGrp="1"/>
          </p:cNvSpPr>
          <p:nvPr>
            <p:ph type="body" sz="quarter" idx="10"/>
          </p:nvPr>
        </p:nvSpPr>
        <p:spPr>
          <a:xfrm>
            <a:off x="476250" y="2593571"/>
            <a:ext cx="6074179" cy="565553"/>
          </a:xfrm>
          <a:prstGeom prst="rect">
            <a:avLst/>
          </a:prstGeom>
        </p:spPr>
        <p:txBody>
          <a:bodyPr/>
          <a:lstStyle>
            <a:lvl1pPr>
              <a:defRPr sz="3200" baseline="0">
                <a:solidFill>
                  <a:schemeClr val="bg1"/>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ext Placeholder 5"/>
          <p:cNvSpPr>
            <a:spLocks noGrp="1"/>
          </p:cNvSpPr>
          <p:nvPr>
            <p:ph type="body" sz="quarter" idx="11"/>
          </p:nvPr>
        </p:nvSpPr>
        <p:spPr>
          <a:xfrm>
            <a:off x="476250" y="4335318"/>
            <a:ext cx="8268739" cy="390236"/>
          </a:xfrm>
          <a:prstGeom prst="rect">
            <a:avLst/>
          </a:prstGeom>
        </p:spPr>
        <p:txBody>
          <a:bodyPr/>
          <a:lstStyle>
            <a:lvl1pPr>
              <a:defRPr sz="2000" baseline="0">
                <a:solidFill>
                  <a:srgbClr val="EB1738"/>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5"/>
          <p:cNvSpPr>
            <a:spLocks noGrp="1"/>
          </p:cNvSpPr>
          <p:nvPr>
            <p:ph type="body" sz="quarter" idx="12"/>
          </p:nvPr>
        </p:nvSpPr>
        <p:spPr>
          <a:xfrm>
            <a:off x="476250" y="4725554"/>
            <a:ext cx="8268739" cy="390236"/>
          </a:xfrm>
          <a:prstGeom prst="rect">
            <a:avLst/>
          </a:prstGeom>
        </p:spPr>
        <p:txBody>
          <a:bodyPr/>
          <a:lstStyle>
            <a:lvl1pPr>
              <a:defRPr sz="1600" baseline="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 name="Picture 1"/>
          <p:cNvPicPr>
            <a:picLocks noChangeAspect="1"/>
          </p:cNvPicPr>
          <p:nvPr userDrawn="1"/>
        </p:nvPicPr>
        <p:blipFill>
          <a:blip r:embed="rId4"/>
          <a:stretch>
            <a:fillRect/>
          </a:stretch>
        </p:blipFill>
        <p:spPr>
          <a:xfrm>
            <a:off x="0" y="0"/>
            <a:ext cx="9144000" cy="6858000"/>
          </a:xfrm>
          <a:prstGeom prst="rect">
            <a:avLst/>
          </a:prstGeom>
        </p:spPr>
      </p:pic>
      <p:pic>
        <p:nvPicPr>
          <p:cNvPr id="8" name="Picture 5" descr="vla_logo_March 2015"/>
          <p:cNvPicPr>
            <a:picLocks noChangeAspect="1" noChangeArrowheads="1"/>
          </p:cNvPicPr>
          <p:nvPr userDrawn="1"/>
        </p:nvPicPr>
        <p:blipFill>
          <a:blip r:embed="rId3"/>
          <a:srcRect/>
          <a:stretch>
            <a:fillRect/>
          </a:stretch>
        </p:blipFill>
        <p:spPr bwMode="auto">
          <a:xfrm>
            <a:off x="323528" y="476672"/>
            <a:ext cx="2303462" cy="42703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AD12DE-91D4-4BA1-835A-CF5CB9AE15C7}"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AFD69-8739-4EAA-9435-11C70AF5CAA8}"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D6C038E-B51C-464A-8EF1-040129C546BA}"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9B6EA8-B993-44B3-B632-ABB929A59744}"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ACA7DA3-E367-44CA-AE4D-E2FD3D3C8A55}" type="datetimeFigureOut">
              <a:rPr lang="en-US"/>
              <a:pPr>
                <a:defRPr/>
              </a:pPr>
              <a:t>3/22/2019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E5DE5E-D71B-4645-9F13-E464D2196FFC}"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93DF061-C4CD-4929-8BD3-0410E716828E}" type="datetimeFigureOut">
              <a:rPr lang="en-US"/>
              <a:pPr>
                <a:defRPr/>
              </a:pPr>
              <a:t>3/22/2019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9D735F-0CBE-4776-8E09-82524E378FAD}" type="slidenum">
              <a:rPr lang="en-US"/>
              <a:pPr>
                <a:defRPr/>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7301EC-D40B-48BF-8A7D-9D0F79430E32}" type="datetimeFigureOut">
              <a:rPr lang="en-US"/>
              <a:pPr>
                <a:defRPr/>
              </a:pPr>
              <a:t>3/22/2019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805DAD-9F55-4C6E-B31E-746A9E38535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AE8F37-FE1E-4AAE-9931-40855ECDC320}" type="datetimeFigureOut">
              <a:rPr lang="en-US"/>
              <a:pPr>
                <a:defRPr/>
              </a:pPr>
              <a:t>3/22/2019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64030F4-627D-4C56-8315-06000F333CA0}" type="slidenum">
              <a:rPr lang="en-US"/>
              <a:pPr>
                <a:defRPr/>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10317C-58A8-45CE-B4FB-C6DEA4BB261D}" type="datetimeFigureOut">
              <a:rPr lang="en-US"/>
              <a:pPr>
                <a:defRPr/>
              </a:pPr>
              <a:t>3/22/2019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2C7A03-8C8E-4390-BD11-6FEFC8133562}"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F3005B-9977-4C63-A690-5000D04E1031}" type="datetimeFigureOut">
              <a:rPr lang="en-US"/>
              <a:pPr>
                <a:defRPr/>
              </a:pPr>
              <a:t>3/22/2019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B16A01-22C8-46E6-A962-2058FF5809E9}"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948C6C6-B972-49B6-825F-1D5FFC510149}" type="datetimeFigureOut">
              <a:rPr lang="en-US"/>
              <a:pPr>
                <a:defRPr/>
              </a:pPr>
              <a:t>3/22/2019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23A859-5414-46D2-B00D-4B1337B028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sz="quarter" idx="11"/>
          </p:nvPr>
        </p:nvSpPr>
        <p:spPr>
          <a:xfrm>
            <a:off x="441492" y="2562440"/>
            <a:ext cx="8269288" cy="390525"/>
          </a:xfrm>
        </p:spPr>
        <p:txBody>
          <a:bodyPr/>
          <a:lstStyle/>
          <a:p>
            <a:pPr eaLnBrk="1" hangingPunct="1">
              <a:buFont typeface="Arial" charset="0"/>
              <a:buNone/>
            </a:pPr>
            <a:r>
              <a:rPr lang="en-AU" sz="4400" b="1" dirty="0"/>
              <a:t>Child protection</a:t>
            </a:r>
          </a:p>
          <a:p>
            <a:pPr eaLnBrk="1" hangingPunct="1">
              <a:buFont typeface="Arial" charset="0"/>
              <a:buNone/>
            </a:pPr>
            <a:r>
              <a:rPr lang="en-AU" sz="4400" b="1" dirty="0"/>
              <a:t>and parenting</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b="1" dirty="0"/>
              <a:t>Today’s session</a:t>
            </a:r>
            <a:endParaRPr lang="en-AU" sz="4400" dirty="0"/>
          </a:p>
        </p:txBody>
      </p:sp>
      <p:sp>
        <p:nvSpPr>
          <p:cNvPr id="4" name="Text Placeholder 3"/>
          <p:cNvSpPr>
            <a:spLocks noGrp="1"/>
          </p:cNvSpPr>
          <p:nvPr>
            <p:ph type="body" sz="quarter" idx="12"/>
          </p:nvPr>
        </p:nvSpPr>
        <p:spPr/>
        <p:txBody>
          <a:bodyPr/>
          <a:lstStyle/>
          <a:p>
            <a:pPr marL="0" indent="0">
              <a:spcBef>
                <a:spcPct val="50000"/>
              </a:spcBef>
              <a:buNone/>
            </a:pPr>
            <a:r>
              <a:rPr lang="en-AU" sz="2800" dirty="0">
                <a:latin typeface="Calibri" pitchFamily="34" charset="0"/>
              </a:rPr>
              <a:t>We will look at: </a:t>
            </a:r>
          </a:p>
          <a:p>
            <a:pPr>
              <a:spcBef>
                <a:spcPct val="50000"/>
              </a:spcBef>
              <a:buFontTx/>
              <a:buChar char="•"/>
            </a:pPr>
            <a:r>
              <a:rPr lang="en-AU" sz="2800" dirty="0">
                <a:latin typeface="Calibri" pitchFamily="34" charset="0"/>
              </a:rPr>
              <a:t>parenting</a:t>
            </a:r>
          </a:p>
          <a:p>
            <a:pPr>
              <a:spcBef>
                <a:spcPct val="50000"/>
              </a:spcBef>
              <a:buFontTx/>
              <a:buChar char="•"/>
            </a:pPr>
            <a:r>
              <a:rPr lang="en-AU" sz="2800" dirty="0">
                <a:latin typeface="Calibri" pitchFamily="34" charset="0"/>
              </a:rPr>
              <a:t>the law</a:t>
            </a:r>
          </a:p>
          <a:p>
            <a:pPr>
              <a:spcBef>
                <a:spcPct val="50000"/>
              </a:spcBef>
              <a:buFontTx/>
              <a:buChar char="•"/>
            </a:pPr>
            <a:r>
              <a:rPr lang="en-AU" sz="2800" dirty="0">
                <a:latin typeface="Calibri" pitchFamily="34" charset="0"/>
              </a:rPr>
              <a:t>where to get help.</a:t>
            </a:r>
            <a:endParaRPr lang="en-AU" sz="2800" dirty="0"/>
          </a:p>
        </p:txBody>
      </p:sp>
      <p:pic>
        <p:nvPicPr>
          <p:cNvPr id="5" name="Picture 12" descr="A family sitting together and smiling." title="Family"/>
          <p:cNvPicPr>
            <a:picLocks noChangeAspect="1" noChangeArrowheads="1"/>
          </p:cNvPicPr>
          <p:nvPr/>
        </p:nvPicPr>
        <p:blipFill>
          <a:blip r:embed="rId2"/>
          <a:srcRect/>
          <a:stretch>
            <a:fillRect/>
          </a:stretch>
        </p:blipFill>
        <p:spPr bwMode="auto">
          <a:xfrm>
            <a:off x="4932040" y="1340768"/>
            <a:ext cx="2389187" cy="3303588"/>
          </a:xfrm>
          <a:prstGeom prst="rect">
            <a:avLst/>
          </a:prstGeom>
          <a:noFill/>
          <a:ln w="9525">
            <a:noFill/>
            <a:miter lim="800000"/>
            <a:headEnd/>
            <a:tailEnd/>
          </a:ln>
        </p:spPr>
      </p:pic>
    </p:spTree>
    <p:extLst>
      <p:ext uri="{BB962C8B-B14F-4D97-AF65-F5344CB8AC3E}">
        <p14:creationId xmlns:p14="http://schemas.microsoft.com/office/powerpoint/2010/main" val="287074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b="1" dirty="0">
                <a:latin typeface="Calibri" pitchFamily="34" charset="0"/>
              </a:rPr>
              <a:t>Meena and her children</a:t>
            </a:r>
            <a:endParaRPr lang="en-AU" sz="4400" b="1" dirty="0">
              <a:latin typeface="Calibri" pitchFamily="34" charset="0"/>
            </a:endParaRPr>
          </a:p>
          <a:p>
            <a:pPr marL="0" indent="0">
              <a:buNone/>
            </a:pPr>
            <a:endParaRPr lang="en-AU" dirty="0"/>
          </a:p>
        </p:txBody>
      </p:sp>
      <p:pic>
        <p:nvPicPr>
          <p:cNvPr id="6" name="Picture 3" descr="Meena in the kitchen talking to her two daughters." title="Meena and her children"/>
          <p:cNvPicPr>
            <a:picLocks noChangeAspect="1" noChangeArrowheads="1"/>
          </p:cNvPicPr>
          <p:nvPr/>
        </p:nvPicPr>
        <p:blipFill>
          <a:blip r:embed="rId2"/>
          <a:srcRect/>
          <a:stretch>
            <a:fillRect/>
          </a:stretch>
        </p:blipFill>
        <p:spPr bwMode="auto">
          <a:xfrm>
            <a:off x="2051050" y="1844675"/>
            <a:ext cx="4681538" cy="3336925"/>
          </a:xfrm>
          <a:prstGeom prst="rect">
            <a:avLst/>
          </a:prstGeom>
          <a:noFill/>
          <a:ln w="9525">
            <a:noFill/>
            <a:miter lim="800000"/>
            <a:headEnd/>
            <a:tailEnd/>
          </a:ln>
        </p:spPr>
      </p:pic>
    </p:spTree>
    <p:extLst>
      <p:ext uri="{BB962C8B-B14F-4D97-AF65-F5344CB8AC3E}">
        <p14:creationId xmlns:p14="http://schemas.microsoft.com/office/powerpoint/2010/main" val="270725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Home alone</a:t>
            </a:r>
            <a:endParaRPr lang="en-AU" sz="4400" dirty="0"/>
          </a:p>
        </p:txBody>
      </p:sp>
      <p:pic>
        <p:nvPicPr>
          <p:cNvPr id="5" name="Picture 5" descr="Meena's two daughters at home alone watching TV." title="Meena's children"/>
          <p:cNvPicPr>
            <a:picLocks noGrp="1" noChangeAspect="1"/>
          </p:cNvPicPr>
          <p:nvPr>
            <p:ph type="body" idx="4294967295"/>
          </p:nvPr>
        </p:nvPicPr>
        <p:blipFill>
          <a:blip r:embed="rId2"/>
          <a:srcRect/>
          <a:stretch>
            <a:fillRect/>
          </a:stretch>
        </p:blipFill>
        <p:spPr>
          <a:xfrm>
            <a:off x="1692275" y="1412776"/>
            <a:ext cx="5618163" cy="4291012"/>
          </a:xfrm>
        </p:spPr>
      </p:pic>
    </p:spTree>
    <p:extLst>
      <p:ext uri="{BB962C8B-B14F-4D97-AF65-F5344CB8AC3E}">
        <p14:creationId xmlns:p14="http://schemas.microsoft.com/office/powerpoint/2010/main" val="313531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Meena and Susan</a:t>
            </a:r>
            <a:endParaRPr lang="en-AU" sz="4400" dirty="0"/>
          </a:p>
        </p:txBody>
      </p:sp>
      <p:pic>
        <p:nvPicPr>
          <p:cNvPr id="5" name="Picture 4" descr="Meena talking to her neighbour Susan." title="Meena and Susan"/>
          <p:cNvPicPr>
            <a:picLocks noChangeAspect="1" noChangeArrowheads="1"/>
          </p:cNvPicPr>
          <p:nvPr/>
        </p:nvPicPr>
        <p:blipFill>
          <a:blip r:embed="rId2"/>
          <a:srcRect/>
          <a:stretch>
            <a:fillRect/>
          </a:stretch>
        </p:blipFill>
        <p:spPr bwMode="auto">
          <a:xfrm>
            <a:off x="1835150" y="1628775"/>
            <a:ext cx="5483225" cy="3656013"/>
          </a:xfrm>
          <a:prstGeom prst="rect">
            <a:avLst/>
          </a:prstGeom>
          <a:noFill/>
          <a:ln w="9525">
            <a:noFill/>
            <a:miter lim="800000"/>
            <a:headEnd/>
            <a:tailEnd/>
          </a:ln>
        </p:spPr>
      </p:pic>
    </p:spTree>
    <p:extLst>
      <p:ext uri="{BB962C8B-B14F-4D97-AF65-F5344CB8AC3E}">
        <p14:creationId xmlns:p14="http://schemas.microsoft.com/office/powerpoint/2010/main" val="227593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b="1" dirty="0">
                <a:latin typeface="Calibri" pitchFamily="34" charset="0"/>
              </a:rPr>
              <a:t>What does the law say </a:t>
            </a:r>
            <a:br>
              <a:rPr lang="en-US" sz="4400" b="1" dirty="0">
                <a:latin typeface="Calibri" pitchFamily="34" charset="0"/>
              </a:rPr>
            </a:br>
            <a:r>
              <a:rPr lang="en-US" sz="4400" b="1" dirty="0">
                <a:latin typeface="Calibri" pitchFamily="34" charset="0"/>
              </a:rPr>
              <a:t>about beating?</a:t>
            </a:r>
            <a:endParaRPr lang="en-AU" sz="4400" b="1" dirty="0">
              <a:latin typeface="Calibri" pitchFamily="34" charset="0"/>
            </a:endParaRPr>
          </a:p>
          <a:p>
            <a:pPr marL="0" indent="0">
              <a:buNone/>
            </a:pPr>
            <a:endParaRPr lang="en-AU" dirty="0"/>
          </a:p>
        </p:txBody>
      </p:sp>
      <p:pic>
        <p:nvPicPr>
          <p:cNvPr id="6" name="Picture 8" descr="Meena raising a hand to her daughter's cheek, with a big red croosed out circle overlaid." title="No beating"/>
          <p:cNvPicPr>
            <a:picLocks noChangeAspect="1"/>
          </p:cNvPicPr>
          <p:nvPr/>
        </p:nvPicPr>
        <p:blipFill>
          <a:blip r:embed="rId2"/>
          <a:srcRect/>
          <a:stretch>
            <a:fillRect/>
          </a:stretch>
        </p:blipFill>
        <p:spPr bwMode="auto">
          <a:xfrm>
            <a:off x="971550" y="2492375"/>
            <a:ext cx="3960813" cy="2651125"/>
          </a:xfrm>
          <a:prstGeom prst="rect">
            <a:avLst/>
          </a:prstGeom>
          <a:noFill/>
          <a:ln w="9525">
            <a:noFill/>
            <a:miter lim="800000"/>
            <a:headEnd/>
            <a:tailEnd/>
          </a:ln>
        </p:spPr>
      </p:pic>
      <p:pic>
        <p:nvPicPr>
          <p:cNvPr id="7" name="Picture 5" descr="Susan, the neighbour, looking concerned." title="Susan is concerned"/>
          <p:cNvPicPr>
            <a:picLocks noChangeAspect="1" noChangeArrowheads="1"/>
          </p:cNvPicPr>
          <p:nvPr/>
        </p:nvPicPr>
        <p:blipFill>
          <a:blip r:embed="rId3"/>
          <a:srcRect/>
          <a:stretch>
            <a:fillRect/>
          </a:stretch>
        </p:blipFill>
        <p:spPr bwMode="auto">
          <a:xfrm>
            <a:off x="5435600" y="2492375"/>
            <a:ext cx="2890838" cy="2622550"/>
          </a:xfrm>
          <a:prstGeom prst="rect">
            <a:avLst/>
          </a:prstGeom>
          <a:noFill/>
          <a:ln w="9525">
            <a:noFill/>
            <a:miter lim="800000"/>
            <a:headEnd/>
            <a:tailEnd/>
          </a:ln>
        </p:spPr>
      </p:pic>
    </p:spTree>
    <p:extLst>
      <p:ext uri="{BB962C8B-B14F-4D97-AF65-F5344CB8AC3E}">
        <p14:creationId xmlns:p14="http://schemas.microsoft.com/office/powerpoint/2010/main" val="392307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latin typeface="Calibri" pitchFamily="34" charset="0"/>
              </a:rPr>
              <a:t>Free help</a:t>
            </a:r>
            <a:endParaRPr lang="en-AU" sz="4400" dirty="0"/>
          </a:p>
        </p:txBody>
      </p:sp>
      <p:sp>
        <p:nvSpPr>
          <p:cNvPr id="4" name="Text Placeholder 3"/>
          <p:cNvSpPr>
            <a:spLocks noGrp="1"/>
          </p:cNvSpPr>
          <p:nvPr>
            <p:ph type="body" sz="quarter" idx="12"/>
          </p:nvPr>
        </p:nvSpPr>
        <p:spPr/>
        <p:txBody>
          <a:bodyPr/>
          <a:lstStyle/>
          <a:p>
            <a:pPr>
              <a:buNone/>
            </a:pPr>
            <a:r>
              <a:rPr lang="en-AU" b="1" dirty="0"/>
              <a:t>			</a:t>
            </a:r>
          </a:p>
          <a:p>
            <a:pPr>
              <a:buNone/>
            </a:pPr>
            <a:r>
              <a:rPr lang="en-AU" sz="2800" b="1" dirty="0"/>
              <a:t>			</a:t>
            </a:r>
            <a:r>
              <a:rPr lang="en-AU" sz="2800" b="1" dirty="0" err="1"/>
              <a:t>Parentline</a:t>
            </a:r>
            <a:r>
              <a:rPr lang="en-AU" sz="2800" b="1" dirty="0"/>
              <a:t> Victoria</a:t>
            </a:r>
            <a:br>
              <a:rPr lang="en-AU" sz="2800" b="1" dirty="0"/>
            </a:br>
            <a:r>
              <a:rPr lang="en-AU" sz="2800" b="1" dirty="0"/>
              <a:t>		</a:t>
            </a:r>
            <a:r>
              <a:rPr lang="en-AU" sz="2800" dirty="0"/>
              <a:t>13 22 89</a:t>
            </a:r>
          </a:p>
          <a:p>
            <a:pPr>
              <a:buNone/>
            </a:pPr>
            <a:endParaRPr lang="en-US" sz="2800" dirty="0"/>
          </a:p>
          <a:p>
            <a:pPr>
              <a:buNone/>
            </a:pPr>
            <a:endParaRPr lang="en-AU" sz="2800" dirty="0"/>
          </a:p>
          <a:p>
            <a:pPr>
              <a:buNone/>
            </a:pPr>
            <a:r>
              <a:rPr lang="en-AU" sz="2800" b="1" dirty="0"/>
              <a:t>			Child Care Finder</a:t>
            </a:r>
            <a:br>
              <a:rPr lang="en-AU" sz="2800" b="1" dirty="0"/>
            </a:br>
            <a:r>
              <a:rPr lang="en-AU" sz="2800" b="1" dirty="0"/>
              <a:t>		</a:t>
            </a:r>
            <a:r>
              <a:rPr lang="en-AU" sz="2800" dirty="0"/>
              <a:t>www.childcarefinder.gov.au</a:t>
            </a:r>
            <a:endParaRPr lang="en-AU" dirty="0"/>
          </a:p>
        </p:txBody>
      </p:sp>
      <p:pic>
        <p:nvPicPr>
          <p:cNvPr id="5" name="Picture 12" descr="Phone icon." title="Phone"/>
          <p:cNvPicPr>
            <a:picLocks noChangeAspect="1" noChangeArrowheads="1"/>
          </p:cNvPicPr>
          <p:nvPr/>
        </p:nvPicPr>
        <p:blipFill>
          <a:blip r:embed="rId2"/>
          <a:srcRect/>
          <a:stretch>
            <a:fillRect/>
          </a:stretch>
        </p:blipFill>
        <p:spPr bwMode="auto">
          <a:xfrm>
            <a:off x="457200" y="1628800"/>
            <a:ext cx="1309688" cy="1328738"/>
          </a:xfrm>
          <a:prstGeom prst="rect">
            <a:avLst/>
          </a:prstGeom>
          <a:noFill/>
          <a:ln w="9525">
            <a:noFill/>
            <a:miter lim="800000"/>
            <a:headEnd/>
            <a:tailEnd/>
          </a:ln>
        </p:spPr>
      </p:pic>
      <p:pic>
        <p:nvPicPr>
          <p:cNvPr id="6" name="Picture 10" descr="Computer icon." title="Computer"/>
          <p:cNvPicPr>
            <a:picLocks noChangeAspect="1" noChangeArrowheads="1"/>
          </p:cNvPicPr>
          <p:nvPr/>
        </p:nvPicPr>
        <p:blipFill>
          <a:blip r:embed="rId3"/>
          <a:srcRect/>
          <a:stretch>
            <a:fillRect/>
          </a:stretch>
        </p:blipFill>
        <p:spPr bwMode="auto">
          <a:xfrm>
            <a:off x="539750" y="3429000"/>
            <a:ext cx="1314450" cy="1362075"/>
          </a:xfrm>
          <a:prstGeom prst="rect">
            <a:avLst/>
          </a:prstGeom>
          <a:noFill/>
          <a:ln w="9525">
            <a:noFill/>
            <a:miter lim="800000"/>
            <a:headEnd/>
            <a:tailEnd/>
          </a:ln>
        </p:spPr>
      </p:pic>
    </p:spTree>
    <p:extLst>
      <p:ext uri="{BB962C8B-B14F-4D97-AF65-F5344CB8AC3E}">
        <p14:creationId xmlns:p14="http://schemas.microsoft.com/office/powerpoint/2010/main" val="393859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Who can help Meena look after her children?</a:t>
            </a:r>
            <a:endParaRPr lang="en-AU" sz="4400" dirty="0"/>
          </a:p>
        </p:txBody>
      </p:sp>
      <p:pic>
        <p:nvPicPr>
          <p:cNvPr id="5" name="Picture 7" descr="A week-long calendar with different faces under each day to represent different people helping Meena across the week." title="Who can help Meena?"/>
          <p:cNvPicPr>
            <a:picLocks noChangeAspect="1" noChangeArrowheads="1"/>
          </p:cNvPicPr>
          <p:nvPr/>
        </p:nvPicPr>
        <p:blipFill>
          <a:blip r:embed="rId2"/>
          <a:srcRect/>
          <a:stretch>
            <a:fillRect/>
          </a:stretch>
        </p:blipFill>
        <p:spPr bwMode="auto">
          <a:xfrm>
            <a:off x="2051050" y="2492375"/>
            <a:ext cx="4681538" cy="208597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01080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12216</TotalTime>
  <Words>60</Words>
  <Application>Microsoft Office PowerPoint</Application>
  <PresentationFormat>On-screen Show (4:3)</PresentationFormat>
  <Paragraphs>43</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AMES Settlement</dc:title>
  <dc:creator>Tuan</dc:creator>
  <cp:lastModifiedBy>Melanie Fugoso</cp:lastModifiedBy>
  <cp:revision>962</cp:revision>
  <cp:lastPrinted>2013-09-23T07:05:49Z</cp:lastPrinted>
  <dcterms:created xsi:type="dcterms:W3CDTF">2013-08-11T07:18:09Z</dcterms:created>
  <dcterms:modified xsi:type="dcterms:W3CDTF">2019-03-22T04:32:25Z</dcterms:modified>
</cp:coreProperties>
</file>