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drawings/drawing4.xml" ContentType="application/vnd.openxmlformats-officedocument.drawingml.chartshapes+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drawings/drawing5.xml" ContentType="application/vnd.openxmlformats-officedocument.drawingml.chartshapes+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drawings/drawing6.xml" ContentType="application/vnd.openxmlformats-officedocument.drawingml.chartshapes+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theme/themeOverride29.xml" ContentType="application/vnd.openxmlformats-officedocument.themeOverride+xml"/>
  <Override PartName="/ppt/charts/chart34.xml" ContentType="application/vnd.openxmlformats-officedocument.drawingml.chart+xml"/>
  <Override PartName="/ppt/theme/themeOverride30.xml" ContentType="application/vnd.openxmlformats-officedocument.themeOverride+xml"/>
  <Override PartName="/ppt/drawings/drawing7.xml" ContentType="application/vnd.openxmlformats-officedocument.drawingml.chartshapes+xml"/>
  <Override PartName="/ppt/charts/chart35.xml" ContentType="application/vnd.openxmlformats-officedocument.drawingml.chart+xml"/>
  <Override PartName="/ppt/theme/themeOverride31.xml" ContentType="application/vnd.openxmlformats-officedocument.themeOverride+xml"/>
  <Override PartName="/ppt/charts/chart36.xml" ContentType="application/vnd.openxmlformats-officedocument.drawingml.chart+xml"/>
  <Override PartName="/ppt/theme/themeOverride32.xml" ContentType="application/vnd.openxmlformats-officedocument.themeOverride+xml"/>
  <Override PartName="/ppt/drawings/drawing8.xml" ContentType="application/vnd.openxmlformats-officedocument.drawingml.chartshapes+xml"/>
  <Override PartName="/ppt/charts/chart37.xml" ContentType="application/vnd.openxmlformats-officedocument.drawingml.chart+xml"/>
  <Override PartName="/ppt/theme/themeOverride33.xml" ContentType="application/vnd.openxmlformats-officedocument.themeOverride+xml"/>
  <Override PartName="/ppt/drawings/drawing9.xml" ContentType="application/vnd.openxmlformats-officedocument.drawingml.chartshapes+xml"/>
  <Override PartName="/ppt/charts/chart38.xml" ContentType="application/vnd.openxmlformats-officedocument.drawingml.chart+xml"/>
  <Override PartName="/ppt/theme/themeOverride34.xml" ContentType="application/vnd.openxmlformats-officedocument.themeOverride+xml"/>
  <Override PartName="/ppt/charts/chart39.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777" r:id="rId2"/>
    <p:sldId id="853" r:id="rId3"/>
    <p:sldId id="779" r:id="rId4"/>
    <p:sldId id="774" r:id="rId5"/>
    <p:sldId id="799" r:id="rId6"/>
    <p:sldId id="851" r:id="rId7"/>
    <p:sldId id="792" r:id="rId8"/>
    <p:sldId id="852" r:id="rId9"/>
    <p:sldId id="870" r:id="rId10"/>
    <p:sldId id="847" r:id="rId11"/>
    <p:sldId id="848" r:id="rId12"/>
    <p:sldId id="869" r:id="rId13"/>
    <p:sldId id="880" r:id="rId14"/>
    <p:sldId id="882" r:id="rId15"/>
    <p:sldId id="881" r:id="rId16"/>
    <p:sldId id="871" r:id="rId17"/>
    <p:sldId id="839" r:id="rId18"/>
    <p:sldId id="840" r:id="rId19"/>
    <p:sldId id="854" r:id="rId20"/>
    <p:sldId id="855" r:id="rId21"/>
    <p:sldId id="856" r:id="rId22"/>
    <p:sldId id="872" r:id="rId23"/>
    <p:sldId id="857" r:id="rId24"/>
    <p:sldId id="858" r:id="rId25"/>
    <p:sldId id="859" r:id="rId26"/>
    <p:sldId id="860" r:id="rId27"/>
    <p:sldId id="873" r:id="rId28"/>
    <p:sldId id="861" r:id="rId29"/>
    <p:sldId id="862" r:id="rId30"/>
    <p:sldId id="863" r:id="rId31"/>
    <p:sldId id="864" r:id="rId32"/>
    <p:sldId id="874" r:id="rId33"/>
    <p:sldId id="865" r:id="rId34"/>
    <p:sldId id="866" r:id="rId35"/>
    <p:sldId id="867" r:id="rId36"/>
    <p:sldId id="868" r:id="rId37"/>
    <p:sldId id="875" r:id="rId38"/>
    <p:sldId id="876" r:id="rId39"/>
    <p:sldId id="877" r:id="rId40"/>
    <p:sldId id="849" r:id="rId41"/>
    <p:sldId id="850" r:id="rId42"/>
    <p:sldId id="885" r:id="rId43"/>
    <p:sldId id="879" r:id="rId44"/>
    <p:sldId id="878" r:id="rId45"/>
    <p:sldId id="883" r:id="rId46"/>
    <p:sldId id="884" r:id="rId47"/>
    <p:sldId id="322" r:id="rId48"/>
  </p:sldIdLst>
  <p:sldSz cx="10082213" cy="7561263"/>
  <p:notesSz cx="6794500" cy="9931400"/>
  <p:defaultTextStyle>
    <a:defPPr>
      <a:defRPr lang="en-US"/>
    </a:defPPr>
    <a:lvl1pPr marL="0" algn="l" defTabSz="889008" rtl="0" eaLnBrk="1" latinLnBrk="0" hangingPunct="1">
      <a:defRPr sz="1700" kern="1200">
        <a:solidFill>
          <a:schemeClr val="tx1"/>
        </a:solidFill>
        <a:latin typeface="+mn-lt"/>
        <a:ea typeface="+mn-ea"/>
        <a:cs typeface="+mn-cs"/>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3" userDrawn="1">
          <p15:clr>
            <a:srgbClr val="A4A3A4"/>
          </p15:clr>
        </p15:guide>
        <p15:guide id="2" pos="3176"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31"/>
    <a:srgbClr val="B6BF00"/>
    <a:srgbClr val="5B5B5B"/>
    <a:srgbClr val="FDC82F"/>
    <a:srgbClr val="414143"/>
    <a:srgbClr val="CCE9AD"/>
    <a:srgbClr val="AB8FB5"/>
    <a:srgbClr val="CB594D"/>
    <a:srgbClr val="C1B6A7"/>
    <a:srgbClr val="EFE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7" autoAdjust="0"/>
    <p:restoredTop sz="95132" autoAdjust="0"/>
  </p:normalViewPr>
  <p:slideViewPr>
    <p:cSldViewPr>
      <p:cViewPr varScale="1">
        <p:scale>
          <a:sx n="98" d="100"/>
          <a:sy n="98" d="100"/>
        </p:scale>
        <p:origin x="2032" y="184"/>
      </p:cViewPr>
      <p:guideLst>
        <p:guide orient="horz" pos="2383"/>
        <p:guide pos="317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4002" y="120"/>
      </p:cViewPr>
      <p:guideLst>
        <p:guide orient="horz" pos="3128"/>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7.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9.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3.xlsx"/><Relationship Id="rId1" Type="http://schemas.openxmlformats.org/officeDocument/2006/relationships/themeOverride" Target="../theme/themeOverride3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1.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35.xlsx"/><Relationship Id="rId1" Type="http://schemas.openxmlformats.org/officeDocument/2006/relationships/themeOverride" Target="../theme/themeOverride32.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36.xlsx"/><Relationship Id="rId1" Type="http://schemas.openxmlformats.org/officeDocument/2006/relationships/themeOverride" Target="../theme/themeOverride3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3656401541146133E-2"/>
          <c:w val="0.96841411737467731"/>
          <c:h val="0.50527268872991982"/>
        </c:manualLayout>
      </c:layout>
      <c:barChart>
        <c:barDir val="bar"/>
        <c:grouping val="percentStacked"/>
        <c:varyColors val="0"/>
        <c:ser>
          <c:idx val="0"/>
          <c:order val="0"/>
          <c:tx>
            <c:strRef>
              <c:f>Sheet1!$B$1</c:f>
              <c:strCache>
                <c:ptCount val="1"/>
                <c:pt idx="0">
                  <c:v>Very satisfied</c:v>
                </c:pt>
              </c:strCache>
            </c:strRef>
          </c:tx>
          <c:spPr>
            <a:solidFill>
              <a:schemeClr val="accent4"/>
            </a:solidFill>
            <a:ln>
              <a:noFill/>
            </a:ln>
            <a:effectLst/>
          </c:spPr>
          <c:invertIfNegative val="0"/>
          <c:cat>
            <c:strRef>
              <c:f>Sheet1!$A$2</c:f>
              <c:strCache>
                <c:ptCount val="1"/>
                <c:pt idx="0">
                  <c:v>Satisfaction</c:v>
                </c:pt>
              </c:strCache>
            </c:strRef>
          </c:cat>
          <c:val>
            <c:numRef>
              <c:f>Sheet1!$B$2</c:f>
              <c:numCache>
                <c:formatCode>0%</c:formatCode>
                <c:ptCount val="1"/>
                <c:pt idx="0">
                  <c:v>0.3940424328878</c:v>
                </c:pt>
              </c:numCache>
            </c:numRef>
          </c:val>
          <c:extLst>
            <c:ext xmlns:c16="http://schemas.microsoft.com/office/drawing/2014/chart" uri="{C3380CC4-5D6E-409C-BE32-E72D297353CC}">
              <c16:uniqueId val="{00000000-78FB-4E7E-B8A5-BF78A1ABF249}"/>
            </c:ext>
          </c:extLst>
        </c:ser>
        <c:ser>
          <c:idx val="1"/>
          <c:order val="1"/>
          <c:tx>
            <c:strRef>
              <c:f>Sheet1!$C$1</c:f>
              <c:strCache>
                <c:ptCount val="1"/>
                <c:pt idx="0">
                  <c:v>Satisfied</c:v>
                </c:pt>
              </c:strCache>
            </c:strRef>
          </c:tx>
          <c:spPr>
            <a:solidFill>
              <a:schemeClr val="accent4">
                <a:alpha val="50000"/>
              </a:schemeClr>
            </a:solidFill>
            <a:ln>
              <a:noFill/>
            </a:ln>
            <a:effectLst/>
          </c:spPr>
          <c:invertIfNegative val="0"/>
          <c:cat>
            <c:strRef>
              <c:f>Sheet1!$A$2</c:f>
              <c:strCache>
                <c:ptCount val="1"/>
                <c:pt idx="0">
                  <c:v>Satisfaction</c:v>
                </c:pt>
              </c:strCache>
            </c:strRef>
          </c:cat>
          <c:val>
            <c:numRef>
              <c:f>Sheet1!$C$2</c:f>
              <c:numCache>
                <c:formatCode>0%</c:formatCode>
                <c:ptCount val="1"/>
                <c:pt idx="0">
                  <c:v>0.30221978725089998</c:v>
                </c:pt>
              </c:numCache>
            </c:numRef>
          </c:val>
          <c:extLst>
            <c:ext xmlns:c16="http://schemas.microsoft.com/office/drawing/2014/chart" uri="{C3380CC4-5D6E-409C-BE32-E72D297353CC}">
              <c16:uniqueId val="{00000001-78FB-4E7E-B8A5-BF78A1ABF249}"/>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c:f>
              <c:strCache>
                <c:ptCount val="1"/>
                <c:pt idx="0">
                  <c:v>Satisfaction</c:v>
                </c:pt>
              </c:strCache>
            </c:strRef>
          </c:cat>
          <c:val>
            <c:numRef>
              <c:f>Sheet1!$D$2</c:f>
              <c:numCache>
                <c:formatCode>0%</c:formatCode>
                <c:ptCount val="1"/>
                <c:pt idx="0">
                  <c:v>0.1063462860854</c:v>
                </c:pt>
              </c:numCache>
            </c:numRef>
          </c:val>
          <c:extLst>
            <c:ext xmlns:c16="http://schemas.microsoft.com/office/drawing/2014/chart" uri="{C3380CC4-5D6E-409C-BE32-E72D297353CC}">
              <c16:uniqueId val="{00000002-78FB-4E7E-B8A5-BF78A1ABF249}"/>
            </c:ext>
          </c:extLst>
        </c:ser>
        <c:ser>
          <c:idx val="3"/>
          <c:order val="3"/>
          <c:tx>
            <c:strRef>
              <c:f>Sheet1!$E$1</c:f>
              <c:strCache>
                <c:ptCount val="1"/>
                <c:pt idx="0">
                  <c:v>Dissatisfied</c:v>
                </c:pt>
              </c:strCache>
            </c:strRef>
          </c:tx>
          <c:spPr>
            <a:solidFill>
              <a:schemeClr val="accent1">
                <a:alpha val="50000"/>
              </a:schemeClr>
            </a:solidFill>
            <a:ln>
              <a:noFill/>
            </a:ln>
            <a:effectLst/>
          </c:spPr>
          <c:invertIfNegative val="0"/>
          <c:cat>
            <c:strRef>
              <c:f>Sheet1!$A$2</c:f>
              <c:strCache>
                <c:ptCount val="1"/>
                <c:pt idx="0">
                  <c:v>Satisfaction</c:v>
                </c:pt>
              </c:strCache>
            </c:strRef>
          </c:cat>
          <c:val>
            <c:numRef>
              <c:f>Sheet1!$E$2</c:f>
              <c:numCache>
                <c:formatCode>0%</c:formatCode>
                <c:ptCount val="1"/>
                <c:pt idx="0">
                  <c:v>7.7672079330789998E-2</c:v>
                </c:pt>
              </c:numCache>
            </c:numRef>
          </c:val>
          <c:extLst>
            <c:ext xmlns:c16="http://schemas.microsoft.com/office/drawing/2014/chart" uri="{C3380CC4-5D6E-409C-BE32-E72D297353CC}">
              <c16:uniqueId val="{00000003-78FB-4E7E-B8A5-BF78A1ABF249}"/>
            </c:ext>
          </c:extLst>
        </c:ser>
        <c:ser>
          <c:idx val="4"/>
          <c:order val="4"/>
          <c:tx>
            <c:strRef>
              <c:f>Sheet1!$F$1</c:f>
              <c:strCache>
                <c:ptCount val="1"/>
                <c:pt idx="0">
                  <c:v>Very dissatisfied</c:v>
                </c:pt>
              </c:strCache>
            </c:strRef>
          </c:tx>
          <c:spPr>
            <a:solidFill>
              <a:schemeClr val="accent1"/>
            </a:solidFill>
            <a:ln>
              <a:noFill/>
            </a:ln>
            <a:effectLst/>
          </c:spPr>
          <c:invertIfNegative val="0"/>
          <c:cat>
            <c:strRef>
              <c:f>Sheet1!$A$2</c:f>
              <c:strCache>
                <c:ptCount val="1"/>
                <c:pt idx="0">
                  <c:v>Satisfaction</c:v>
                </c:pt>
              </c:strCache>
            </c:strRef>
          </c:cat>
          <c:val>
            <c:numRef>
              <c:f>Sheet1!$F$2</c:f>
              <c:numCache>
                <c:formatCode>0%</c:formatCode>
                <c:ptCount val="1"/>
                <c:pt idx="0">
                  <c:v>0.1064180655839</c:v>
                </c:pt>
              </c:numCache>
            </c:numRef>
          </c:val>
          <c:extLst>
            <c:ext xmlns:c16="http://schemas.microsoft.com/office/drawing/2014/chart" uri="{C3380CC4-5D6E-409C-BE32-E72D297353CC}">
              <c16:uniqueId val="{00000004-78FB-4E7E-B8A5-BF78A1ABF249}"/>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c:f>
              <c:strCache>
                <c:ptCount val="1"/>
                <c:pt idx="0">
                  <c:v>Satisfaction</c:v>
                </c:pt>
              </c:strCache>
            </c:strRef>
          </c:cat>
          <c:val>
            <c:numRef>
              <c:f>Sheet1!$G$2</c:f>
              <c:numCache>
                <c:formatCode>0%</c:formatCode>
                <c:ptCount val="1"/>
                <c:pt idx="0">
                  <c:v>1.330134886123E-2</c:v>
                </c:pt>
              </c:numCache>
            </c:numRef>
          </c:val>
          <c:extLst>
            <c:ext xmlns:c16="http://schemas.microsoft.com/office/drawing/2014/chart" uri="{C3380CC4-5D6E-409C-BE32-E72D297353CC}">
              <c16:uniqueId val="{00000005-78FB-4E7E-B8A5-BF78A1ABF249}"/>
            </c:ext>
          </c:extLst>
        </c:ser>
        <c:dLbls>
          <c:showLegendKey val="0"/>
          <c:showVal val="0"/>
          <c:showCatName val="0"/>
          <c:showSerName val="0"/>
          <c:showPercent val="0"/>
          <c:showBubbleSize val="0"/>
        </c:dLbls>
        <c:gapWidth val="82"/>
        <c:overlap val="100"/>
        <c:axId val="43369216"/>
        <c:axId val="43370752"/>
      </c:barChart>
      <c:catAx>
        <c:axId val="43369216"/>
        <c:scaling>
          <c:orientation val="minMax"/>
        </c:scaling>
        <c:delete val="1"/>
        <c:axPos val="l"/>
        <c:numFmt formatCode="General" sourceLinked="1"/>
        <c:majorTickMark val="none"/>
        <c:minorTickMark val="none"/>
        <c:tickLblPos val="nextTo"/>
        <c:crossAx val="43370752"/>
        <c:crosses val="autoZero"/>
        <c:auto val="1"/>
        <c:lblAlgn val="ctr"/>
        <c:lblOffset val="100"/>
        <c:noMultiLvlLbl val="0"/>
      </c:catAx>
      <c:valAx>
        <c:axId val="43370752"/>
        <c:scaling>
          <c:orientation val="minMax"/>
        </c:scaling>
        <c:delete val="1"/>
        <c:axPos val="b"/>
        <c:numFmt formatCode="0%" sourceLinked="1"/>
        <c:majorTickMark val="none"/>
        <c:minorTickMark val="none"/>
        <c:tickLblPos val="nextTo"/>
        <c:crossAx val="43369216"/>
        <c:crosses val="autoZero"/>
        <c:crossBetween val="between"/>
      </c:valAx>
      <c:spPr>
        <a:noFill/>
        <a:ln>
          <a:noFill/>
        </a:ln>
        <a:effectLst/>
      </c:spPr>
    </c:plotArea>
    <c:legend>
      <c:legendPos val="b"/>
      <c:layout>
        <c:manualLayout>
          <c:xMode val="edge"/>
          <c:yMode val="edge"/>
          <c:x val="4.5832766204326518E-2"/>
          <c:y val="0.60907848611255833"/>
          <c:w val="0.91120591146637642"/>
          <c:h val="0.24950714494021581"/>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rgbClr val="5B5B5B"/>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95680227471567"/>
          <c:y val="8.0145719489981782E-2"/>
          <c:w val="0.66458023476232142"/>
          <c:h val="0.63263547938860576"/>
        </c:manualLayout>
      </c:layout>
      <c:barChart>
        <c:barDir val="bar"/>
        <c:grouping val="percentStacked"/>
        <c:varyColors val="0"/>
        <c:ser>
          <c:idx val="0"/>
          <c:order val="0"/>
          <c:tx>
            <c:strRef>
              <c:f>Sheet1!$B$1</c:f>
              <c:strCache>
                <c:ptCount val="1"/>
                <c:pt idx="0">
                  <c:v> Helped a lot</c:v>
                </c:pt>
              </c:strCache>
            </c:strRef>
          </c:tx>
          <c:spPr>
            <a:solidFill>
              <a:schemeClr val="accent4"/>
            </a:solidFill>
            <a:ln>
              <a:noFill/>
            </a:ln>
            <a:effectLst/>
          </c:spPr>
          <c:invertIfNegative val="0"/>
          <c:cat>
            <c:strRef>
              <c:f>Sheet1!$A$2</c:f>
              <c:strCache>
                <c:ptCount val="1"/>
                <c:pt idx="0">
                  <c:v>Helped sort out legal problem</c:v>
                </c:pt>
              </c:strCache>
            </c:strRef>
          </c:cat>
          <c:val>
            <c:numRef>
              <c:f>Sheet1!$B$2</c:f>
              <c:numCache>
                <c:formatCode>0%</c:formatCode>
                <c:ptCount val="1"/>
                <c:pt idx="0">
                  <c:v>0.46008208418839996</c:v>
                </c:pt>
              </c:numCache>
            </c:numRef>
          </c:val>
          <c:extLst>
            <c:ext xmlns:c16="http://schemas.microsoft.com/office/drawing/2014/chart" uri="{C3380CC4-5D6E-409C-BE32-E72D297353CC}">
              <c16:uniqueId val="{00000000-E35B-4415-A5BD-306A47BCA044}"/>
            </c:ext>
          </c:extLst>
        </c:ser>
        <c:ser>
          <c:idx val="1"/>
          <c:order val="1"/>
          <c:tx>
            <c:strRef>
              <c:f>Sheet1!$C$1</c:f>
              <c:strCache>
                <c:ptCount val="1"/>
                <c:pt idx="0">
                  <c:v>Helped a little</c:v>
                </c:pt>
              </c:strCache>
            </c:strRef>
          </c:tx>
          <c:spPr>
            <a:solidFill>
              <a:schemeClr val="accent4">
                <a:alpha val="50000"/>
              </a:schemeClr>
            </a:solidFill>
            <a:ln>
              <a:noFill/>
            </a:ln>
            <a:effectLst/>
          </c:spPr>
          <c:invertIfNegative val="0"/>
          <c:cat>
            <c:strRef>
              <c:f>Sheet1!$A$2</c:f>
              <c:strCache>
                <c:ptCount val="1"/>
                <c:pt idx="0">
                  <c:v>Helped sort out legal problem</c:v>
                </c:pt>
              </c:strCache>
            </c:strRef>
          </c:cat>
          <c:val>
            <c:numRef>
              <c:f>Sheet1!$C$2</c:f>
              <c:numCache>
                <c:formatCode>0%</c:formatCode>
                <c:ptCount val="1"/>
                <c:pt idx="0">
                  <c:v>0.21923721599979998</c:v>
                </c:pt>
              </c:numCache>
            </c:numRef>
          </c:val>
          <c:extLst>
            <c:ext xmlns:c16="http://schemas.microsoft.com/office/drawing/2014/chart" uri="{C3380CC4-5D6E-409C-BE32-E72D297353CC}">
              <c16:uniqueId val="{00000001-E35B-4415-A5BD-306A47BCA044}"/>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c:f>
              <c:strCache>
                <c:ptCount val="1"/>
                <c:pt idx="0">
                  <c:v>Helped sort out legal problem</c:v>
                </c:pt>
              </c:strCache>
            </c:strRef>
          </c:cat>
          <c:val>
            <c:numRef>
              <c:f>Sheet1!$D$2</c:f>
              <c:numCache>
                <c:formatCode>0%</c:formatCode>
                <c:ptCount val="1"/>
                <c:pt idx="0">
                  <c:v>0.1581959838567</c:v>
                </c:pt>
              </c:numCache>
            </c:numRef>
          </c:val>
          <c:extLst>
            <c:ext xmlns:c16="http://schemas.microsoft.com/office/drawing/2014/chart" uri="{C3380CC4-5D6E-409C-BE32-E72D297353CC}">
              <c16:uniqueId val="{00000002-E35B-4415-A5BD-306A47BCA044}"/>
            </c:ext>
          </c:extLst>
        </c:ser>
        <c:ser>
          <c:idx val="3"/>
          <c:order val="3"/>
          <c:tx>
            <c:strRef>
              <c:f>Sheet1!$E$1</c:f>
              <c:strCache>
                <c:ptCount val="1"/>
                <c:pt idx="0">
                  <c:v>A little worse</c:v>
                </c:pt>
              </c:strCache>
            </c:strRef>
          </c:tx>
          <c:spPr>
            <a:solidFill>
              <a:schemeClr val="accent1">
                <a:alpha val="50000"/>
              </a:schemeClr>
            </a:solidFill>
            <a:ln>
              <a:noFill/>
            </a:ln>
            <a:effectLst/>
          </c:spPr>
          <c:invertIfNegative val="0"/>
          <c:cat>
            <c:strRef>
              <c:f>Sheet1!$A$2</c:f>
              <c:strCache>
                <c:ptCount val="1"/>
                <c:pt idx="0">
                  <c:v>Helped sort out legal problem</c:v>
                </c:pt>
              </c:strCache>
            </c:strRef>
          </c:cat>
          <c:val>
            <c:numRef>
              <c:f>Sheet1!$E$2</c:f>
              <c:numCache>
                <c:formatCode>0%</c:formatCode>
                <c:ptCount val="1"/>
                <c:pt idx="0">
                  <c:v>1.996722670853E-2</c:v>
                </c:pt>
              </c:numCache>
            </c:numRef>
          </c:val>
          <c:extLst>
            <c:ext xmlns:c16="http://schemas.microsoft.com/office/drawing/2014/chart" uri="{C3380CC4-5D6E-409C-BE32-E72D297353CC}">
              <c16:uniqueId val="{00000003-E35B-4415-A5BD-306A47BCA044}"/>
            </c:ext>
          </c:extLst>
        </c:ser>
        <c:ser>
          <c:idx val="4"/>
          <c:order val="4"/>
          <c:tx>
            <c:strRef>
              <c:f>Sheet1!$F$1</c:f>
              <c:strCache>
                <c:ptCount val="1"/>
                <c:pt idx="0">
                  <c:v>A lot worse</c:v>
                </c:pt>
              </c:strCache>
            </c:strRef>
          </c:tx>
          <c:spPr>
            <a:solidFill>
              <a:schemeClr val="accent1"/>
            </a:solidFill>
            <a:ln>
              <a:noFill/>
            </a:ln>
            <a:effectLst/>
          </c:spPr>
          <c:invertIfNegative val="0"/>
          <c:cat>
            <c:strRef>
              <c:f>Sheet1!$A$2</c:f>
              <c:strCache>
                <c:ptCount val="1"/>
                <c:pt idx="0">
                  <c:v>Helped sort out legal problem</c:v>
                </c:pt>
              </c:strCache>
            </c:strRef>
          </c:cat>
          <c:val>
            <c:numRef>
              <c:f>Sheet1!$F$2</c:f>
              <c:numCache>
                <c:formatCode>0%</c:formatCode>
                <c:ptCount val="1"/>
                <c:pt idx="0">
                  <c:v>5.8310503056810001E-2</c:v>
                </c:pt>
              </c:numCache>
            </c:numRef>
          </c:val>
          <c:extLst>
            <c:ext xmlns:c16="http://schemas.microsoft.com/office/drawing/2014/chart" uri="{C3380CC4-5D6E-409C-BE32-E72D297353CC}">
              <c16:uniqueId val="{00000004-E35B-4415-A5BD-306A47BCA044}"/>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c:f>
              <c:strCache>
                <c:ptCount val="1"/>
                <c:pt idx="0">
                  <c:v>Helped sort out legal problem</c:v>
                </c:pt>
              </c:strCache>
            </c:strRef>
          </c:cat>
          <c:val>
            <c:numRef>
              <c:f>Sheet1!$G$2</c:f>
              <c:numCache>
                <c:formatCode>0%</c:formatCode>
                <c:ptCount val="1"/>
                <c:pt idx="0">
                  <c:v>8.4206986189700003E-2</c:v>
                </c:pt>
              </c:numCache>
            </c:numRef>
          </c:val>
          <c:extLst>
            <c:ext xmlns:c16="http://schemas.microsoft.com/office/drawing/2014/chart" uri="{C3380CC4-5D6E-409C-BE32-E72D297353CC}">
              <c16:uniqueId val="{00000005-E35B-4415-A5BD-306A47BCA044}"/>
            </c:ext>
          </c:extLst>
        </c:ser>
        <c:dLbls>
          <c:showLegendKey val="0"/>
          <c:showVal val="0"/>
          <c:showCatName val="0"/>
          <c:showSerName val="0"/>
          <c:showPercent val="0"/>
          <c:showBubbleSize val="0"/>
        </c:dLbls>
        <c:gapWidth val="82"/>
        <c:overlap val="100"/>
        <c:axId val="116694400"/>
        <c:axId val="116700288"/>
      </c:barChart>
      <c:catAx>
        <c:axId val="11669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6700288"/>
        <c:crosses val="autoZero"/>
        <c:auto val="1"/>
        <c:lblAlgn val="ctr"/>
        <c:lblOffset val="100"/>
        <c:noMultiLvlLbl val="0"/>
      </c:catAx>
      <c:valAx>
        <c:axId val="116700288"/>
        <c:scaling>
          <c:orientation val="minMax"/>
        </c:scaling>
        <c:delete val="1"/>
        <c:axPos val="b"/>
        <c:numFmt formatCode="0%" sourceLinked="1"/>
        <c:majorTickMark val="none"/>
        <c:minorTickMark val="none"/>
        <c:tickLblPos val="nextTo"/>
        <c:crossAx val="116694400"/>
        <c:crosses val="autoZero"/>
        <c:crossBetween val="between"/>
      </c:valAx>
      <c:spPr>
        <a:noFill/>
        <a:ln>
          <a:noFill/>
        </a:ln>
        <a:effectLst/>
      </c:spPr>
    </c:plotArea>
    <c:legend>
      <c:legendPos val="b"/>
      <c:layout>
        <c:manualLayout>
          <c:xMode val="edge"/>
          <c:yMode val="edge"/>
          <c:x val="2.9489154956917969E-2"/>
          <c:y val="0.73376080161086321"/>
          <c:w val="0.96064637441288725"/>
          <c:h val="0.264690884048972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89457567804024"/>
          <c:y val="9.9773242630385492E-2"/>
          <c:w val="0.66864246135899674"/>
          <c:h val="0.67486992697341408"/>
        </c:manualLayout>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c:f>
              <c:strCache>
                <c:ptCount val="1"/>
                <c:pt idx="0">
                  <c:v>Knows where to get help in future</c:v>
                </c:pt>
              </c:strCache>
            </c:strRef>
          </c:cat>
          <c:val>
            <c:numRef>
              <c:f>Sheet1!$B$2</c:f>
              <c:numCache>
                <c:formatCode>0%</c:formatCode>
                <c:ptCount val="1"/>
                <c:pt idx="0">
                  <c:v>0.37369088262250005</c:v>
                </c:pt>
              </c:numCache>
            </c:numRef>
          </c:val>
          <c:extLst>
            <c:ext xmlns:c16="http://schemas.microsoft.com/office/drawing/2014/chart" uri="{C3380CC4-5D6E-409C-BE32-E72D297353CC}">
              <c16:uniqueId val="{00000000-9201-4513-89DA-4ED7BB36E785}"/>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c:f>
              <c:strCache>
                <c:ptCount val="1"/>
                <c:pt idx="0">
                  <c:v>Knows where to get help in future</c:v>
                </c:pt>
              </c:strCache>
            </c:strRef>
          </c:cat>
          <c:val>
            <c:numRef>
              <c:f>Sheet1!$C$2</c:f>
              <c:numCache>
                <c:formatCode>0%</c:formatCode>
                <c:ptCount val="1"/>
                <c:pt idx="0">
                  <c:v>0.48529821358309999</c:v>
                </c:pt>
              </c:numCache>
            </c:numRef>
          </c:val>
          <c:extLst>
            <c:ext xmlns:c16="http://schemas.microsoft.com/office/drawing/2014/chart" uri="{C3380CC4-5D6E-409C-BE32-E72D297353CC}">
              <c16:uniqueId val="{00000001-9201-4513-89DA-4ED7BB36E785}"/>
            </c:ext>
          </c:extLst>
        </c:ser>
        <c:ser>
          <c:idx val="2"/>
          <c:order val="2"/>
          <c:tx>
            <c:strRef>
              <c:f>Sheet1!$D$1</c:f>
              <c:strCache>
                <c:ptCount val="1"/>
                <c:pt idx="0">
                  <c:v>Disagree</c:v>
                </c:pt>
              </c:strCache>
            </c:strRef>
          </c:tx>
          <c:spPr>
            <a:solidFill>
              <a:schemeClr val="bg1">
                <a:lumMod val="65000"/>
              </a:schemeClr>
            </a:solidFill>
            <a:ln>
              <a:noFill/>
            </a:ln>
            <a:effectLst/>
          </c:spPr>
          <c:invertIfNegative val="0"/>
          <c:dPt>
            <c:idx val="0"/>
            <c:invertIfNegative val="0"/>
            <c:bubble3D val="0"/>
            <c:spPr>
              <a:solidFill>
                <a:schemeClr val="accent1">
                  <a:alpha val="50000"/>
                </a:schemeClr>
              </a:solidFill>
              <a:ln>
                <a:noFill/>
              </a:ln>
              <a:effectLst/>
            </c:spPr>
            <c:extLst>
              <c:ext xmlns:c16="http://schemas.microsoft.com/office/drawing/2014/chart" uri="{C3380CC4-5D6E-409C-BE32-E72D297353CC}">
                <c16:uniqueId val="{00000003-9201-4513-89DA-4ED7BB36E785}"/>
              </c:ext>
            </c:extLst>
          </c:dPt>
          <c:cat>
            <c:strRef>
              <c:f>Sheet1!$A$2</c:f>
              <c:strCache>
                <c:ptCount val="1"/>
                <c:pt idx="0">
                  <c:v>Knows where to get help in future</c:v>
                </c:pt>
              </c:strCache>
            </c:strRef>
          </c:cat>
          <c:val>
            <c:numRef>
              <c:f>Sheet1!$D$2</c:f>
              <c:numCache>
                <c:formatCode>0%</c:formatCode>
                <c:ptCount val="1"/>
                <c:pt idx="0">
                  <c:v>7.8100817003920006E-2</c:v>
                </c:pt>
              </c:numCache>
            </c:numRef>
          </c:val>
          <c:extLst>
            <c:ext xmlns:c16="http://schemas.microsoft.com/office/drawing/2014/chart" uri="{C3380CC4-5D6E-409C-BE32-E72D297353CC}">
              <c16:uniqueId val="{00000004-9201-4513-89DA-4ED7BB36E785}"/>
            </c:ext>
          </c:extLst>
        </c:ser>
        <c:ser>
          <c:idx val="3"/>
          <c:order val="3"/>
          <c:tx>
            <c:strRef>
              <c:f>Sheet1!$E$1</c:f>
              <c:strCache>
                <c:ptCount val="1"/>
                <c:pt idx="0">
                  <c:v>Strongly disagree</c:v>
                </c:pt>
              </c:strCache>
            </c:strRef>
          </c:tx>
          <c:spPr>
            <a:solidFill>
              <a:schemeClr val="accent1">
                <a:alpha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9201-4513-89DA-4ED7BB36E785}"/>
              </c:ext>
            </c:extLst>
          </c:dPt>
          <c:cat>
            <c:strRef>
              <c:f>Sheet1!$A$2</c:f>
              <c:strCache>
                <c:ptCount val="1"/>
                <c:pt idx="0">
                  <c:v>Knows where to get help in future</c:v>
                </c:pt>
              </c:strCache>
            </c:strRef>
          </c:cat>
          <c:val>
            <c:numRef>
              <c:f>Sheet1!$E$2</c:f>
              <c:numCache>
                <c:formatCode>0%</c:formatCode>
                <c:ptCount val="1"/>
                <c:pt idx="0">
                  <c:v>6.2910086790459993E-2</c:v>
                </c:pt>
              </c:numCache>
            </c:numRef>
          </c:val>
          <c:extLst>
            <c:ext xmlns:c16="http://schemas.microsoft.com/office/drawing/2014/chart" uri="{C3380CC4-5D6E-409C-BE32-E72D297353CC}">
              <c16:uniqueId val="{00000007-9201-4513-89DA-4ED7BB36E785}"/>
            </c:ext>
          </c:extLst>
        </c:ser>
        <c:dLbls>
          <c:showLegendKey val="0"/>
          <c:showVal val="0"/>
          <c:showCatName val="0"/>
          <c:showSerName val="0"/>
          <c:showPercent val="0"/>
          <c:showBubbleSize val="0"/>
        </c:dLbls>
        <c:gapWidth val="82"/>
        <c:overlap val="100"/>
        <c:axId val="56787712"/>
        <c:axId val="56789248"/>
      </c:barChart>
      <c:catAx>
        <c:axId val="5678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6789248"/>
        <c:crosses val="autoZero"/>
        <c:auto val="1"/>
        <c:lblAlgn val="ctr"/>
        <c:lblOffset val="100"/>
        <c:noMultiLvlLbl val="0"/>
      </c:catAx>
      <c:valAx>
        <c:axId val="56789248"/>
        <c:scaling>
          <c:orientation val="minMax"/>
        </c:scaling>
        <c:delete val="1"/>
        <c:axPos val="b"/>
        <c:numFmt formatCode="0%" sourceLinked="1"/>
        <c:majorTickMark val="none"/>
        <c:minorTickMark val="none"/>
        <c:tickLblPos val="nextTo"/>
        <c:crossAx val="56787712"/>
        <c:crosses val="autoZero"/>
        <c:crossBetween val="between"/>
      </c:valAx>
      <c:spPr>
        <a:noFill/>
        <a:ln>
          <a:noFill/>
        </a:ln>
        <a:effectLst/>
      </c:spPr>
    </c:plotArea>
    <c:legend>
      <c:legendPos val="b"/>
      <c:layout>
        <c:manualLayout>
          <c:xMode val="edge"/>
          <c:yMode val="edge"/>
          <c:x val="3.4484896444304518E-2"/>
          <c:y val="0.73452956664145197"/>
          <c:w val="0.93639305374828041"/>
          <c:h val="0.222850192499379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76439924176146"/>
          <c:y val="2.1730158518244194E-2"/>
          <c:w val="0.67077263779527563"/>
          <c:h val="0.67773007028808885"/>
        </c:manualLayout>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c:f>
              <c:strCache>
                <c:ptCount val="1"/>
                <c:pt idx="0">
                  <c:v>Recommend in the future</c:v>
                </c:pt>
              </c:strCache>
            </c:strRef>
          </c:cat>
          <c:val>
            <c:numRef>
              <c:f>Sheet1!$B$2</c:f>
              <c:numCache>
                <c:formatCode>0%</c:formatCode>
                <c:ptCount val="1"/>
                <c:pt idx="0">
                  <c:v>0.4412949413826</c:v>
                </c:pt>
              </c:numCache>
            </c:numRef>
          </c:val>
          <c:extLst>
            <c:ext xmlns:c16="http://schemas.microsoft.com/office/drawing/2014/chart" uri="{C3380CC4-5D6E-409C-BE32-E72D297353CC}">
              <c16:uniqueId val="{00000000-2D5D-46B5-81CA-5288997A4FB1}"/>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c:f>
              <c:strCache>
                <c:ptCount val="1"/>
                <c:pt idx="0">
                  <c:v>Recommend in the future</c:v>
                </c:pt>
              </c:strCache>
            </c:strRef>
          </c:cat>
          <c:val>
            <c:numRef>
              <c:f>Sheet1!$C$2</c:f>
              <c:numCache>
                <c:formatCode>0%</c:formatCode>
                <c:ptCount val="1"/>
                <c:pt idx="0">
                  <c:v>0.40088522552880002</c:v>
                </c:pt>
              </c:numCache>
            </c:numRef>
          </c:val>
          <c:extLst>
            <c:ext xmlns:c16="http://schemas.microsoft.com/office/drawing/2014/chart" uri="{C3380CC4-5D6E-409C-BE32-E72D297353CC}">
              <c16:uniqueId val="{00000001-2D5D-46B5-81CA-5288997A4FB1}"/>
            </c:ext>
          </c:extLst>
        </c:ser>
        <c:ser>
          <c:idx val="2"/>
          <c:order val="2"/>
          <c:tx>
            <c:strRef>
              <c:f>Sheet1!$D$1</c:f>
              <c:strCache>
                <c:ptCount val="1"/>
                <c:pt idx="0">
                  <c:v>Disagree</c:v>
                </c:pt>
              </c:strCache>
            </c:strRef>
          </c:tx>
          <c:spPr>
            <a:solidFill>
              <a:srgbClr val="FFC931">
                <a:alpha val="50000"/>
              </a:srgbClr>
            </a:solidFill>
            <a:ln>
              <a:noFill/>
            </a:ln>
            <a:effectLst/>
          </c:spPr>
          <c:invertIfNegative val="0"/>
          <c:cat>
            <c:strRef>
              <c:f>Sheet1!$A$2</c:f>
              <c:strCache>
                <c:ptCount val="1"/>
                <c:pt idx="0">
                  <c:v>Recommend in the future</c:v>
                </c:pt>
              </c:strCache>
            </c:strRef>
          </c:cat>
          <c:val>
            <c:numRef>
              <c:f>Sheet1!$D$2</c:f>
              <c:numCache>
                <c:formatCode>0%</c:formatCode>
                <c:ptCount val="1"/>
                <c:pt idx="0">
                  <c:v>8.8743467298920006E-2</c:v>
                </c:pt>
              </c:numCache>
            </c:numRef>
          </c:val>
          <c:extLst>
            <c:ext xmlns:c16="http://schemas.microsoft.com/office/drawing/2014/chart" uri="{C3380CC4-5D6E-409C-BE32-E72D297353CC}">
              <c16:uniqueId val="{00000002-2D5D-46B5-81CA-5288997A4FB1}"/>
            </c:ext>
          </c:extLst>
        </c:ser>
        <c:ser>
          <c:idx val="3"/>
          <c:order val="3"/>
          <c:tx>
            <c:strRef>
              <c:f>Sheet1!$E$1</c:f>
              <c:strCache>
                <c:ptCount val="1"/>
                <c:pt idx="0">
                  <c:v>Strongly disagree</c:v>
                </c:pt>
              </c:strCache>
            </c:strRef>
          </c:tx>
          <c:spPr>
            <a:solidFill>
              <a:srgbClr val="FFC931"/>
            </a:solidFill>
            <a:ln>
              <a:noFill/>
            </a:ln>
            <a:effectLst/>
          </c:spPr>
          <c:invertIfNegative val="0"/>
          <c:cat>
            <c:strRef>
              <c:f>Sheet1!$A$2</c:f>
              <c:strCache>
                <c:ptCount val="1"/>
                <c:pt idx="0">
                  <c:v>Recommend in the future</c:v>
                </c:pt>
              </c:strCache>
            </c:strRef>
          </c:cat>
          <c:val>
            <c:numRef>
              <c:f>Sheet1!$E$2</c:f>
              <c:numCache>
                <c:formatCode>0%</c:formatCode>
                <c:ptCount val="1"/>
                <c:pt idx="0">
                  <c:v>6.9076365789779992E-2</c:v>
                </c:pt>
              </c:numCache>
            </c:numRef>
          </c:val>
          <c:extLst>
            <c:ext xmlns:c16="http://schemas.microsoft.com/office/drawing/2014/chart" uri="{C3380CC4-5D6E-409C-BE32-E72D297353CC}">
              <c16:uniqueId val="{00000003-2D5D-46B5-81CA-5288997A4FB1}"/>
            </c:ext>
          </c:extLst>
        </c:ser>
        <c:dLbls>
          <c:showLegendKey val="0"/>
          <c:showVal val="0"/>
          <c:showCatName val="0"/>
          <c:showSerName val="0"/>
          <c:showPercent val="0"/>
          <c:showBubbleSize val="0"/>
        </c:dLbls>
        <c:gapWidth val="82"/>
        <c:overlap val="100"/>
        <c:axId val="56874880"/>
        <c:axId val="56876416"/>
      </c:barChart>
      <c:catAx>
        <c:axId val="5687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6876416"/>
        <c:crosses val="autoZero"/>
        <c:auto val="1"/>
        <c:lblAlgn val="ctr"/>
        <c:lblOffset val="100"/>
        <c:noMultiLvlLbl val="0"/>
      </c:catAx>
      <c:valAx>
        <c:axId val="56876416"/>
        <c:scaling>
          <c:orientation val="minMax"/>
        </c:scaling>
        <c:delete val="1"/>
        <c:axPos val="b"/>
        <c:numFmt formatCode="0%" sourceLinked="1"/>
        <c:majorTickMark val="none"/>
        <c:minorTickMark val="none"/>
        <c:tickLblPos val="nextTo"/>
        <c:crossAx val="56874880"/>
        <c:crosses val="autoZero"/>
        <c:crossBetween val="between"/>
      </c:valAx>
      <c:spPr>
        <a:noFill/>
        <a:ln>
          <a:noFill/>
        </a:ln>
        <a:effectLst/>
      </c:spPr>
    </c:plotArea>
    <c:legend>
      <c:legendPos val="b"/>
      <c:layout>
        <c:manualLayout>
          <c:xMode val="edge"/>
          <c:yMode val="edge"/>
          <c:x val="6.7693400094922571E-2"/>
          <c:y val="0.73257904290017162"/>
          <c:w val="0.89999995356038587"/>
          <c:h val="0.14209930884443456"/>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76439924176146"/>
          <c:y val="4.3845743504490158E-2"/>
          <c:w val="0.67077263779527563"/>
          <c:h val="0.66275996696012862"/>
        </c:manualLayout>
      </c:layout>
      <c:barChart>
        <c:barDir val="bar"/>
        <c:grouping val="percentStacked"/>
        <c:varyColors val="0"/>
        <c:ser>
          <c:idx val="0"/>
          <c:order val="0"/>
          <c:tx>
            <c:strRef>
              <c:f>Sheet1!$B$1</c:f>
              <c:strCache>
                <c:ptCount val="1"/>
                <c:pt idx="0">
                  <c:v>Yes</c:v>
                </c:pt>
              </c:strCache>
            </c:strRef>
          </c:tx>
          <c:spPr>
            <a:solidFill>
              <a:schemeClr val="accent4"/>
            </a:solidFill>
            <a:ln>
              <a:noFill/>
            </a:ln>
            <a:effectLst/>
          </c:spPr>
          <c:invertIfNegative val="0"/>
          <c:cat>
            <c:strRef>
              <c:f>Sheet1!$A$2</c:f>
              <c:strCache>
                <c:ptCount val="1"/>
                <c:pt idx="0">
                  <c:v>Outcome matched what lawyer told you</c:v>
                </c:pt>
              </c:strCache>
            </c:strRef>
          </c:cat>
          <c:val>
            <c:numRef>
              <c:f>Sheet1!$B$2</c:f>
              <c:numCache>
                <c:formatCode>0%</c:formatCode>
                <c:ptCount val="1"/>
                <c:pt idx="0">
                  <c:v>0.53</c:v>
                </c:pt>
              </c:numCache>
            </c:numRef>
          </c:val>
          <c:extLst>
            <c:ext xmlns:c16="http://schemas.microsoft.com/office/drawing/2014/chart" uri="{C3380CC4-5D6E-409C-BE32-E72D297353CC}">
              <c16:uniqueId val="{00000000-EDAC-4CAE-A41E-0BE686F76B01}"/>
            </c:ext>
          </c:extLst>
        </c:ser>
        <c:ser>
          <c:idx val="1"/>
          <c:order val="1"/>
          <c:tx>
            <c:strRef>
              <c:f>Sheet1!$C$1</c:f>
              <c:strCache>
                <c:ptCount val="1"/>
                <c:pt idx="0">
                  <c:v>No</c:v>
                </c:pt>
              </c:strCache>
            </c:strRef>
          </c:tx>
          <c:spPr>
            <a:solidFill>
              <a:schemeClr val="accent1"/>
            </a:solidFill>
            <a:ln>
              <a:noFill/>
            </a:ln>
            <a:effectLst/>
          </c:spPr>
          <c:invertIfNegative val="0"/>
          <c:cat>
            <c:strRef>
              <c:f>Sheet1!$A$2</c:f>
              <c:strCache>
                <c:ptCount val="1"/>
                <c:pt idx="0">
                  <c:v>Outcome matched what lawyer told you</c:v>
                </c:pt>
              </c:strCache>
            </c:strRef>
          </c:cat>
          <c:val>
            <c:numRef>
              <c:f>Sheet1!$C$2</c:f>
              <c:numCache>
                <c:formatCode>0%</c:formatCode>
                <c:ptCount val="1"/>
                <c:pt idx="0">
                  <c:v>0.2</c:v>
                </c:pt>
              </c:numCache>
            </c:numRef>
          </c:val>
          <c:extLst>
            <c:ext xmlns:c16="http://schemas.microsoft.com/office/drawing/2014/chart" uri="{C3380CC4-5D6E-409C-BE32-E72D297353CC}">
              <c16:uniqueId val="{00000001-EDAC-4CAE-A41E-0BE686F76B01}"/>
            </c:ext>
          </c:extLst>
        </c:ser>
        <c:ser>
          <c:idx val="2"/>
          <c:order val="2"/>
          <c:tx>
            <c:strRef>
              <c:f>Sheet1!$D$1</c:f>
              <c:strCache>
                <c:ptCount val="1"/>
                <c:pt idx="0">
                  <c:v>Don't know</c:v>
                </c:pt>
              </c:strCache>
            </c:strRef>
          </c:tx>
          <c:spPr>
            <a:solidFill>
              <a:schemeClr val="bg1">
                <a:lumMod val="75000"/>
              </a:schemeClr>
            </a:solidFill>
            <a:ln>
              <a:noFill/>
            </a:ln>
            <a:effectLst/>
          </c:spPr>
          <c:invertIfNegative val="0"/>
          <c:cat>
            <c:strRef>
              <c:f>Sheet1!$A$2</c:f>
              <c:strCache>
                <c:ptCount val="1"/>
                <c:pt idx="0">
                  <c:v>Outcome matched what lawyer told you</c:v>
                </c:pt>
              </c:strCache>
            </c:strRef>
          </c:cat>
          <c:val>
            <c:numRef>
              <c:f>Sheet1!$D$2</c:f>
              <c:numCache>
                <c:formatCode>0%</c:formatCode>
                <c:ptCount val="1"/>
                <c:pt idx="0">
                  <c:v>0.27</c:v>
                </c:pt>
              </c:numCache>
            </c:numRef>
          </c:val>
          <c:extLst>
            <c:ext xmlns:c16="http://schemas.microsoft.com/office/drawing/2014/chart" uri="{C3380CC4-5D6E-409C-BE32-E72D297353CC}">
              <c16:uniqueId val="{00000002-EDAC-4CAE-A41E-0BE686F76B01}"/>
            </c:ext>
          </c:extLst>
        </c:ser>
        <c:dLbls>
          <c:showLegendKey val="0"/>
          <c:showVal val="0"/>
          <c:showCatName val="0"/>
          <c:showSerName val="0"/>
          <c:showPercent val="0"/>
          <c:showBubbleSize val="0"/>
        </c:dLbls>
        <c:gapWidth val="82"/>
        <c:overlap val="100"/>
        <c:axId val="117886336"/>
        <c:axId val="117892224"/>
      </c:barChart>
      <c:catAx>
        <c:axId val="11788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7892224"/>
        <c:crosses val="autoZero"/>
        <c:auto val="1"/>
        <c:lblAlgn val="ctr"/>
        <c:lblOffset val="100"/>
        <c:noMultiLvlLbl val="0"/>
      </c:catAx>
      <c:valAx>
        <c:axId val="117892224"/>
        <c:scaling>
          <c:orientation val="minMax"/>
        </c:scaling>
        <c:delete val="1"/>
        <c:axPos val="b"/>
        <c:numFmt formatCode="0%" sourceLinked="1"/>
        <c:majorTickMark val="none"/>
        <c:minorTickMark val="none"/>
        <c:tickLblPos val="nextTo"/>
        <c:crossAx val="117886336"/>
        <c:crosses val="autoZero"/>
        <c:crossBetween val="between"/>
      </c:valAx>
      <c:spPr>
        <a:noFill/>
        <a:ln>
          <a:noFill/>
        </a:ln>
        <a:effectLst/>
      </c:spPr>
    </c:plotArea>
    <c:legend>
      <c:legendPos val="b"/>
      <c:layout>
        <c:manualLayout>
          <c:xMode val="edge"/>
          <c:yMode val="edge"/>
          <c:x val="0.31726569124901199"/>
          <c:y val="0.82099320453665525"/>
          <c:w val="0.61331401283172937"/>
          <c:h val="0.10757674312450075"/>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756315111535083"/>
          <c:y val="2.2977356710202814E-3"/>
          <c:w val="0.49540741698868751"/>
          <c:h val="0.99752249582206787"/>
        </c:manualLayout>
      </c:layout>
      <c:barChart>
        <c:barDir val="bar"/>
        <c:grouping val="clustered"/>
        <c:varyColors val="0"/>
        <c:ser>
          <c:idx val="0"/>
          <c:order val="0"/>
          <c:tx>
            <c:strRef>
              <c:f>Sheet1!$B$1</c:f>
              <c:strCache>
                <c:ptCount val="1"/>
                <c:pt idx="0">
                  <c:v>Family law (n=120)</c:v>
                </c:pt>
              </c:strCache>
            </c:strRef>
          </c:tx>
          <c:spPr>
            <a:solidFill>
              <a:srgbClr val="B6BF00"/>
            </a:solidFill>
          </c:spPr>
          <c:invertIfNegative val="0"/>
          <c:dPt>
            <c:idx val="1"/>
            <c:invertIfNegative val="0"/>
            <c:bubble3D val="0"/>
            <c:extLst>
              <c:ext xmlns:c16="http://schemas.microsoft.com/office/drawing/2014/chart" uri="{C3380CC4-5D6E-409C-BE32-E72D297353CC}">
                <c16:uniqueId val="{00000000-EA10-4920-B0CD-2461493226E7}"/>
              </c:ext>
            </c:extLst>
          </c:dPt>
          <c:dPt>
            <c:idx val="2"/>
            <c:invertIfNegative val="0"/>
            <c:bubble3D val="0"/>
            <c:extLst>
              <c:ext xmlns:c16="http://schemas.microsoft.com/office/drawing/2014/chart" uri="{C3380CC4-5D6E-409C-BE32-E72D297353CC}">
                <c16:uniqueId val="{00000001-EA10-4920-B0CD-2461493226E7}"/>
              </c:ext>
            </c:extLst>
          </c:dPt>
          <c:dPt>
            <c:idx val="3"/>
            <c:invertIfNegative val="0"/>
            <c:bubble3D val="0"/>
            <c:extLst>
              <c:ext xmlns:c16="http://schemas.microsoft.com/office/drawing/2014/chart" uri="{C3380CC4-5D6E-409C-BE32-E72D297353CC}">
                <c16:uniqueId val="{00000002-EA10-4920-B0CD-2461493226E7}"/>
              </c:ext>
            </c:extLst>
          </c:dPt>
          <c:dPt>
            <c:idx val="4"/>
            <c:invertIfNegative val="0"/>
            <c:bubble3D val="0"/>
            <c:extLst>
              <c:ext xmlns:c16="http://schemas.microsoft.com/office/drawing/2014/chart" uri="{C3380CC4-5D6E-409C-BE32-E72D297353CC}">
                <c16:uniqueId val="{00000003-EA10-4920-B0CD-2461493226E7}"/>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More funding and resources</c:v>
                </c:pt>
                <c:pt idx="1">
                  <c:v>Listening to clients and considering their point of view</c:v>
                </c:pt>
                <c:pt idx="2">
                  <c:v>Be more communicative and responsive</c:v>
                </c:pt>
                <c:pt idx="3">
                  <c:v>Be more compassionate and less judgemental</c:v>
                </c:pt>
                <c:pt idx="4">
                  <c:v>No improvements are need and they already did a good job</c:v>
                </c:pt>
              </c:strCache>
            </c:strRef>
          </c:cat>
          <c:val>
            <c:numRef>
              <c:f>Sheet1!$B$2:$B$6</c:f>
              <c:numCache>
                <c:formatCode>0%\ \ \ \ \ \ \ \ </c:formatCode>
                <c:ptCount val="5"/>
                <c:pt idx="0">
                  <c:v>0.39868488689190001</c:v>
                </c:pt>
                <c:pt idx="1">
                  <c:v>0.20072771927240002</c:v>
                </c:pt>
                <c:pt idx="2">
                  <c:v>0.16396999695870002</c:v>
                </c:pt>
                <c:pt idx="3">
                  <c:v>0.1217002844062</c:v>
                </c:pt>
                <c:pt idx="4">
                  <c:v>0.1175972037791</c:v>
                </c:pt>
              </c:numCache>
            </c:numRef>
          </c:val>
          <c:extLst>
            <c:ext xmlns:c16="http://schemas.microsoft.com/office/drawing/2014/chart" uri="{C3380CC4-5D6E-409C-BE32-E72D297353CC}">
              <c16:uniqueId val="{00000004-EA10-4920-B0CD-2461493226E7}"/>
            </c:ext>
          </c:extLst>
        </c:ser>
        <c:dLbls>
          <c:showLegendKey val="0"/>
          <c:showVal val="0"/>
          <c:showCatName val="0"/>
          <c:showSerName val="0"/>
          <c:showPercent val="0"/>
          <c:showBubbleSize val="0"/>
        </c:dLbls>
        <c:gapWidth val="40"/>
        <c:axId val="56197504"/>
        <c:axId val="56199040"/>
      </c:barChart>
      <c:catAx>
        <c:axId val="56197504"/>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56199040"/>
        <c:crosses val="autoZero"/>
        <c:auto val="1"/>
        <c:lblAlgn val="ctr"/>
        <c:lblOffset val="100"/>
        <c:noMultiLvlLbl val="0"/>
      </c:catAx>
      <c:valAx>
        <c:axId val="56199040"/>
        <c:scaling>
          <c:orientation val="minMax"/>
          <c:max val="0.5"/>
        </c:scaling>
        <c:delete val="1"/>
        <c:axPos val="t"/>
        <c:numFmt formatCode="0%\ \ \ \ \ \ \ \ " sourceLinked="1"/>
        <c:majorTickMark val="out"/>
        <c:minorTickMark val="none"/>
        <c:tickLblPos val="nextTo"/>
        <c:crossAx val="56197504"/>
        <c:crosses val="autoZero"/>
        <c:crossBetween val="between"/>
      </c:valAx>
      <c:spPr>
        <a:ln>
          <a:noFill/>
        </a:ln>
      </c:spPr>
    </c:plotArea>
    <c:plotVisOnly val="1"/>
    <c:dispBlanksAs val="gap"/>
    <c:showDLblsOverMax val="0"/>
  </c:chart>
  <c:spPr>
    <a:ln>
      <a:noFill/>
    </a:ln>
  </c:spPr>
  <c:txPr>
    <a:bodyPr/>
    <a:lstStyle/>
    <a:p>
      <a:pPr>
        <a:spcAft>
          <a:spcPts val="600"/>
        </a:spcAft>
        <a:defRPr sz="800">
          <a:solidFill>
            <a:srgbClr val="616365"/>
          </a:solidFill>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05192703277504"/>
          <c:y val="0"/>
          <c:w val="0.65097411355391332"/>
          <c:h val="0.92829286964129487"/>
        </c:manualLayout>
      </c:layout>
      <c:barChart>
        <c:barDir val="bar"/>
        <c:grouping val="clustered"/>
        <c:varyColors val="0"/>
        <c:ser>
          <c:idx val="0"/>
          <c:order val="0"/>
          <c:tx>
            <c:strRef>
              <c:f>Sheet1!$B$1</c:f>
              <c:strCache>
                <c:ptCount val="1"/>
                <c:pt idx="0">
                  <c:v>Family Law (n=108)</c:v>
                </c:pt>
              </c:strCache>
            </c:strRef>
          </c:tx>
          <c:spPr>
            <a:solidFill>
              <a:srgbClr val="B6BF00"/>
            </a:solidFill>
          </c:spPr>
          <c:invertIfNegative val="0"/>
          <c:dPt>
            <c:idx val="4"/>
            <c:invertIfNegative val="0"/>
            <c:bubble3D val="0"/>
            <c:spPr>
              <a:solidFill>
                <a:srgbClr val="FFC000"/>
              </a:solidFill>
            </c:spPr>
            <c:extLst>
              <c:ext xmlns:c16="http://schemas.microsoft.com/office/drawing/2014/chart" uri="{C3380CC4-5D6E-409C-BE32-E72D297353CC}">
                <c16:uniqueId val="{00000014-7F40-4B81-8EF4-EE1323A0CD33}"/>
              </c:ext>
            </c:extLst>
          </c:dPt>
          <c:dPt>
            <c:idx val="5"/>
            <c:invertIfNegative val="0"/>
            <c:bubble3D val="0"/>
            <c:spPr>
              <a:solidFill>
                <a:srgbClr val="FFC000"/>
              </a:solidFill>
            </c:spPr>
            <c:extLst>
              <c:ext xmlns:c16="http://schemas.microsoft.com/office/drawing/2014/chart" uri="{C3380CC4-5D6E-409C-BE32-E72D297353CC}">
                <c16:uniqueId val="{00000015-7F40-4B81-8EF4-EE1323A0CD33}"/>
              </c:ext>
            </c:extLst>
          </c:dPt>
          <c:dPt>
            <c:idx val="6"/>
            <c:invertIfNegative val="0"/>
            <c:bubble3D val="0"/>
            <c:spPr>
              <a:solidFill>
                <a:srgbClr val="FFC000"/>
              </a:solidFill>
            </c:spPr>
            <c:extLst>
              <c:ext xmlns:c16="http://schemas.microsoft.com/office/drawing/2014/chart" uri="{C3380CC4-5D6E-409C-BE32-E72D297353CC}">
                <c16:uniqueId val="{00000000-7F40-4B81-8EF4-EE1323A0CD33}"/>
              </c:ext>
            </c:extLst>
          </c:dPt>
          <c:dPt>
            <c:idx val="7"/>
            <c:invertIfNegative val="0"/>
            <c:bubble3D val="0"/>
            <c:extLst>
              <c:ext xmlns:c16="http://schemas.microsoft.com/office/drawing/2014/chart" uri="{C3380CC4-5D6E-409C-BE32-E72D297353CC}">
                <c16:uniqueId val="{00000001-7F40-4B81-8EF4-EE1323A0CD33}"/>
              </c:ext>
            </c:extLst>
          </c:dPt>
          <c:dPt>
            <c:idx val="8"/>
            <c:invertIfNegative val="0"/>
            <c:bubble3D val="0"/>
            <c:extLst>
              <c:ext xmlns:c16="http://schemas.microsoft.com/office/drawing/2014/chart" uri="{C3380CC4-5D6E-409C-BE32-E72D297353CC}">
                <c16:uniqueId val="{00000002-7F40-4B81-8EF4-EE1323A0CD33}"/>
              </c:ext>
            </c:extLst>
          </c:dPt>
          <c:dPt>
            <c:idx val="9"/>
            <c:invertIfNegative val="0"/>
            <c:bubble3D val="0"/>
            <c:spPr>
              <a:solidFill>
                <a:srgbClr val="FDC82F"/>
              </a:solidFill>
            </c:spPr>
            <c:extLst>
              <c:ext xmlns:c16="http://schemas.microsoft.com/office/drawing/2014/chart" uri="{C3380CC4-5D6E-409C-BE32-E72D297353CC}">
                <c16:uniqueId val="{00000004-7F40-4B81-8EF4-EE1323A0CD33}"/>
              </c:ext>
            </c:extLst>
          </c:dPt>
          <c:dPt>
            <c:idx val="10"/>
            <c:invertIfNegative val="0"/>
            <c:bubble3D val="0"/>
            <c:spPr>
              <a:solidFill>
                <a:srgbClr val="FDC82F"/>
              </a:solidFill>
            </c:spPr>
            <c:extLst>
              <c:ext xmlns:c16="http://schemas.microsoft.com/office/drawing/2014/chart" uri="{C3380CC4-5D6E-409C-BE32-E72D297353CC}">
                <c16:uniqueId val="{00000006-7F40-4B81-8EF4-EE1323A0CD33}"/>
              </c:ext>
            </c:extLst>
          </c:dPt>
          <c:dPt>
            <c:idx val="11"/>
            <c:invertIfNegative val="0"/>
            <c:bubble3D val="0"/>
            <c:spPr>
              <a:solidFill>
                <a:srgbClr val="FDC82F"/>
              </a:solidFill>
            </c:spPr>
            <c:extLst>
              <c:ext xmlns:c16="http://schemas.microsoft.com/office/drawing/2014/chart" uri="{C3380CC4-5D6E-409C-BE32-E72D297353CC}">
                <c16:uniqueId val="{00000008-7F40-4B81-8EF4-EE1323A0CD33}"/>
              </c:ext>
            </c:extLst>
          </c:dPt>
          <c:dPt>
            <c:idx val="12"/>
            <c:invertIfNegative val="0"/>
            <c:bubble3D val="0"/>
            <c:spPr>
              <a:solidFill>
                <a:srgbClr val="FDC82F"/>
              </a:solidFill>
            </c:spPr>
            <c:extLst>
              <c:ext xmlns:c16="http://schemas.microsoft.com/office/drawing/2014/chart" uri="{C3380CC4-5D6E-409C-BE32-E72D297353CC}">
                <c16:uniqueId val="{0000000A-7F40-4B81-8EF4-EE1323A0CD33}"/>
              </c:ext>
            </c:extLst>
          </c:dPt>
          <c:dPt>
            <c:idx val="13"/>
            <c:invertIfNegative val="0"/>
            <c:bubble3D val="0"/>
            <c:spPr>
              <a:solidFill>
                <a:srgbClr val="FDC82F"/>
              </a:solidFill>
            </c:spPr>
            <c:extLst>
              <c:ext xmlns:c16="http://schemas.microsoft.com/office/drawing/2014/chart" uri="{C3380CC4-5D6E-409C-BE32-E72D297353CC}">
                <c16:uniqueId val="{0000000C-7F40-4B81-8EF4-EE1323A0CD33}"/>
              </c:ext>
            </c:extLst>
          </c:dPt>
          <c:dPt>
            <c:idx val="14"/>
            <c:invertIfNegative val="0"/>
            <c:bubble3D val="0"/>
            <c:spPr>
              <a:solidFill>
                <a:srgbClr val="FDC82F"/>
              </a:solidFill>
            </c:spPr>
            <c:extLst>
              <c:ext xmlns:c16="http://schemas.microsoft.com/office/drawing/2014/chart" uri="{C3380CC4-5D6E-409C-BE32-E72D297353CC}">
                <c16:uniqueId val="{0000000E-7F40-4B81-8EF4-EE1323A0CD33}"/>
              </c:ext>
            </c:extLst>
          </c:dPt>
          <c:dPt>
            <c:idx val="15"/>
            <c:invertIfNegative val="0"/>
            <c:bubble3D val="0"/>
            <c:spPr>
              <a:solidFill>
                <a:srgbClr val="FDC82F"/>
              </a:solidFill>
            </c:spPr>
            <c:extLst>
              <c:ext xmlns:c16="http://schemas.microsoft.com/office/drawing/2014/chart" uri="{C3380CC4-5D6E-409C-BE32-E72D297353CC}">
                <c16:uniqueId val="{00000010-7F40-4B81-8EF4-EE1323A0CD33}"/>
              </c:ext>
            </c:extLst>
          </c:dPt>
          <c:dPt>
            <c:idx val="16"/>
            <c:invertIfNegative val="0"/>
            <c:bubble3D val="0"/>
            <c:spPr>
              <a:solidFill>
                <a:srgbClr val="FDC82F"/>
              </a:solidFill>
            </c:spPr>
            <c:extLst>
              <c:ext xmlns:c16="http://schemas.microsoft.com/office/drawing/2014/chart" uri="{C3380CC4-5D6E-409C-BE32-E72D297353CC}">
                <c16:uniqueId val="{00000012-7F40-4B81-8EF4-EE1323A0CD3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Helpful</c:v>
                </c:pt>
                <c:pt idx="1">
                  <c:v>Professional</c:v>
                </c:pt>
                <c:pt idx="2">
                  <c:v>No further improvement needed</c:v>
                </c:pt>
                <c:pt idx="4">
                  <c:v>Not helpful</c:v>
                </c:pt>
                <c:pt idx="5">
                  <c:v>Felt rushed</c:v>
                </c:pt>
                <c:pt idx="6">
                  <c:v>Unresponsive</c:v>
                </c:pt>
              </c:strCache>
            </c:strRef>
          </c:cat>
          <c:val>
            <c:numRef>
              <c:f>Sheet1!$B$2:$B$8</c:f>
              <c:numCache>
                <c:formatCode>###0%</c:formatCode>
                <c:ptCount val="7"/>
                <c:pt idx="0">
                  <c:v>0.29629629629629628</c:v>
                </c:pt>
                <c:pt idx="1">
                  <c:v>0.1851851851851852</c:v>
                </c:pt>
                <c:pt idx="2">
                  <c:v>0.1111111111111111</c:v>
                </c:pt>
                <c:pt idx="4" formatCode="0%">
                  <c:v>0.14814814814814814</c:v>
                </c:pt>
                <c:pt idx="5" formatCode="0%">
                  <c:v>0.1111111111111111</c:v>
                </c:pt>
                <c:pt idx="6" formatCode="0%">
                  <c:v>0.1111111111111111</c:v>
                </c:pt>
              </c:numCache>
            </c:numRef>
          </c:val>
          <c:extLst>
            <c:ext xmlns:c16="http://schemas.microsoft.com/office/drawing/2014/chart" uri="{C3380CC4-5D6E-409C-BE32-E72D297353CC}">
              <c16:uniqueId val="{00000013-7F40-4B81-8EF4-EE1323A0CD33}"/>
            </c:ext>
          </c:extLst>
        </c:ser>
        <c:dLbls>
          <c:showLegendKey val="0"/>
          <c:showVal val="0"/>
          <c:showCatName val="0"/>
          <c:showSerName val="0"/>
          <c:showPercent val="0"/>
          <c:showBubbleSize val="0"/>
        </c:dLbls>
        <c:gapWidth val="40"/>
        <c:axId val="56391168"/>
        <c:axId val="56392704"/>
      </c:barChart>
      <c:catAx>
        <c:axId val="56391168"/>
        <c:scaling>
          <c:orientation val="maxMin"/>
        </c:scaling>
        <c:delete val="0"/>
        <c:axPos val="l"/>
        <c:numFmt formatCode="General" sourceLinked="1"/>
        <c:majorTickMark val="out"/>
        <c:minorTickMark val="none"/>
        <c:tickLblPos val="nextTo"/>
        <c:spPr>
          <a:ln>
            <a:noFill/>
          </a:ln>
        </c:spPr>
        <c:crossAx val="56392704"/>
        <c:crosses val="autoZero"/>
        <c:auto val="0"/>
        <c:lblAlgn val="ctr"/>
        <c:lblOffset val="100"/>
        <c:noMultiLvlLbl val="0"/>
      </c:catAx>
      <c:valAx>
        <c:axId val="56392704"/>
        <c:scaling>
          <c:orientation val="minMax"/>
          <c:max val="0.5"/>
        </c:scaling>
        <c:delete val="1"/>
        <c:axPos val="t"/>
        <c:numFmt formatCode="###0%" sourceLinked="1"/>
        <c:majorTickMark val="out"/>
        <c:minorTickMark val="none"/>
        <c:tickLblPos val="none"/>
        <c:crossAx val="56391168"/>
        <c:crosses val="autoZero"/>
        <c:crossBetween val="between"/>
      </c:valAx>
      <c:spPr>
        <a:ln>
          <a:noFill/>
        </a:ln>
      </c:spPr>
    </c:plotArea>
    <c:plotVisOnly val="1"/>
    <c:dispBlanksAs val="gap"/>
    <c:showDLblsOverMax val="0"/>
  </c:chart>
  <c:spPr>
    <a:ln>
      <a:noFill/>
    </a:ln>
  </c:spPr>
  <c:txPr>
    <a:bodyPr/>
    <a:lstStyle/>
    <a:p>
      <a:pPr>
        <a:spcAft>
          <a:spcPts val="600"/>
        </a:spcAft>
        <a:defRPr sz="12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Sheet1!$A$2:$A$10</c:f>
              <c:strCache>
                <c:ptCount val="9"/>
                <c:pt idx="0">
                  <c:v>Lawyer polite and respectful</c:v>
                </c:pt>
                <c:pt idx="1">
                  <c:v>Lawyer listened to legal problem</c:v>
                </c:pt>
                <c:pt idx="2">
                  <c:v>Advice received was helpful</c:v>
                </c:pt>
                <c:pt idx="3">
                  <c:v>Lawyer helped understand how to deal with legal problem</c:v>
                </c:pt>
                <c:pt idx="4">
                  <c:v>Confident in lawyer's advice</c:v>
                </c:pt>
                <c:pt idx="5">
                  <c:v>Lawyer didn't rush you</c:v>
                </c:pt>
                <c:pt idx="6">
                  <c:v>Lawyer clearly explained what was going to happen next</c:v>
                </c:pt>
                <c:pt idx="7">
                  <c:v>Kept informed throughout the process</c:v>
                </c:pt>
                <c:pt idx="8">
                  <c:v>Service received was better than expected</c:v>
                </c:pt>
              </c:strCache>
            </c:strRef>
          </c:cat>
          <c:val>
            <c:numRef>
              <c:f>Sheet1!$B$2:$B$10</c:f>
              <c:numCache>
                <c:formatCode>0%</c:formatCode>
                <c:ptCount val="9"/>
                <c:pt idx="0">
                  <c:v>0.47673603887029997</c:v>
                </c:pt>
                <c:pt idx="1">
                  <c:v>0.36671361357290005</c:v>
                </c:pt>
                <c:pt idx="2">
                  <c:v>0.34839220293030004</c:v>
                </c:pt>
                <c:pt idx="3">
                  <c:v>0.34012626996329998</c:v>
                </c:pt>
                <c:pt idx="4">
                  <c:v>0.38336763000109997</c:v>
                </c:pt>
                <c:pt idx="5">
                  <c:v>0.35601503152150005</c:v>
                </c:pt>
                <c:pt idx="6">
                  <c:v>0.34854562064729999</c:v>
                </c:pt>
                <c:pt idx="7">
                  <c:v>0.2810751964623</c:v>
                </c:pt>
                <c:pt idx="8">
                  <c:v>0.35046094588560001</c:v>
                </c:pt>
              </c:numCache>
            </c:numRef>
          </c:val>
          <c:extLst>
            <c:ext xmlns:c16="http://schemas.microsoft.com/office/drawing/2014/chart" uri="{C3380CC4-5D6E-409C-BE32-E72D297353CC}">
              <c16:uniqueId val="{00000000-6EFA-4D37-87D1-97591863CD2A}"/>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Sheet1!$A$2:$A$10</c:f>
              <c:strCache>
                <c:ptCount val="9"/>
                <c:pt idx="0">
                  <c:v>Lawyer polite and respectful</c:v>
                </c:pt>
                <c:pt idx="1">
                  <c:v>Lawyer listened to legal problem</c:v>
                </c:pt>
                <c:pt idx="2">
                  <c:v>Advice received was helpful</c:v>
                </c:pt>
                <c:pt idx="3">
                  <c:v>Lawyer helped understand how to deal with legal problem</c:v>
                </c:pt>
                <c:pt idx="4">
                  <c:v>Confident in lawyer's advice</c:v>
                </c:pt>
                <c:pt idx="5">
                  <c:v>Lawyer didn't rush you</c:v>
                </c:pt>
                <c:pt idx="6">
                  <c:v>Lawyer clearly explained what was going to happen next</c:v>
                </c:pt>
                <c:pt idx="7">
                  <c:v>Kept informed throughout the process</c:v>
                </c:pt>
                <c:pt idx="8">
                  <c:v>Service received was better than expected</c:v>
                </c:pt>
              </c:strCache>
            </c:strRef>
          </c:cat>
          <c:val>
            <c:numRef>
              <c:f>Sheet1!$C$2:$C$10</c:f>
              <c:numCache>
                <c:formatCode>0%</c:formatCode>
                <c:ptCount val="9"/>
                <c:pt idx="0">
                  <c:v>0.36374342834650003</c:v>
                </c:pt>
                <c:pt idx="1">
                  <c:v>0.45923357472969994</c:v>
                </c:pt>
                <c:pt idx="2">
                  <c:v>0.43744668327719999</c:v>
                </c:pt>
                <c:pt idx="3">
                  <c:v>0.4272033287875</c:v>
                </c:pt>
                <c:pt idx="4">
                  <c:v>0.37836558465129999</c:v>
                </c:pt>
                <c:pt idx="5">
                  <c:v>0.40489302292149998</c:v>
                </c:pt>
                <c:pt idx="6">
                  <c:v>0.40702405995150004</c:v>
                </c:pt>
                <c:pt idx="7">
                  <c:v>0.462658941308</c:v>
                </c:pt>
                <c:pt idx="8">
                  <c:v>0.32992291477910002</c:v>
                </c:pt>
              </c:numCache>
            </c:numRef>
          </c:val>
          <c:extLst>
            <c:ext xmlns:c16="http://schemas.microsoft.com/office/drawing/2014/chart" uri="{C3380CC4-5D6E-409C-BE32-E72D297353CC}">
              <c16:uniqueId val="{00000001-6EFA-4D37-87D1-97591863CD2A}"/>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Sheet1!$A$2:$A$10</c:f>
              <c:strCache>
                <c:ptCount val="9"/>
                <c:pt idx="0">
                  <c:v>Lawyer polite and respectful</c:v>
                </c:pt>
                <c:pt idx="1">
                  <c:v>Lawyer listened to legal problem</c:v>
                </c:pt>
                <c:pt idx="2">
                  <c:v>Advice received was helpful</c:v>
                </c:pt>
                <c:pt idx="3">
                  <c:v>Lawyer helped understand how to deal with legal problem</c:v>
                </c:pt>
                <c:pt idx="4">
                  <c:v>Confident in lawyer's advice</c:v>
                </c:pt>
                <c:pt idx="5">
                  <c:v>Lawyer didn't rush you</c:v>
                </c:pt>
                <c:pt idx="6">
                  <c:v>Lawyer clearly explained what was going to happen next</c:v>
                </c:pt>
                <c:pt idx="7">
                  <c:v>Kept informed throughout the process</c:v>
                </c:pt>
                <c:pt idx="8">
                  <c:v>Service received was better than expected</c:v>
                </c:pt>
              </c:strCache>
            </c:strRef>
          </c:cat>
          <c:val>
            <c:numRef>
              <c:f>Sheet1!$D$2:$D$10</c:f>
              <c:numCache>
                <c:formatCode>0%</c:formatCode>
                <c:ptCount val="9"/>
                <c:pt idx="0">
                  <c:v>5.4827425394010004E-2</c:v>
                </c:pt>
                <c:pt idx="1">
                  <c:v>6.2805077474519994E-2</c:v>
                </c:pt>
                <c:pt idx="2">
                  <c:v>8.8431866645689999E-2</c:v>
                </c:pt>
                <c:pt idx="3">
                  <c:v>7.4443326168680005E-2</c:v>
                </c:pt>
                <c:pt idx="4">
                  <c:v>8.7314593841330002E-2</c:v>
                </c:pt>
                <c:pt idx="5">
                  <c:v>7.0304367721900005E-2</c:v>
                </c:pt>
                <c:pt idx="6">
                  <c:v>6.2828656042449998E-2</c:v>
                </c:pt>
                <c:pt idx="7">
                  <c:v>8.6141490095650003E-2</c:v>
                </c:pt>
                <c:pt idx="8">
                  <c:v>0.10128891073980001</c:v>
                </c:pt>
              </c:numCache>
            </c:numRef>
          </c:val>
          <c:extLst>
            <c:ext xmlns:c16="http://schemas.microsoft.com/office/drawing/2014/chart" uri="{C3380CC4-5D6E-409C-BE32-E72D297353CC}">
              <c16:uniqueId val="{00000002-6EFA-4D37-87D1-97591863CD2A}"/>
            </c:ext>
          </c:extLst>
        </c:ser>
        <c:ser>
          <c:idx val="3"/>
          <c:order val="3"/>
          <c:tx>
            <c:strRef>
              <c:f>Sheet1!$E$1</c:f>
              <c:strCache>
                <c:ptCount val="1"/>
                <c:pt idx="0">
                  <c:v>Disagree</c:v>
                </c:pt>
              </c:strCache>
            </c:strRef>
          </c:tx>
          <c:spPr>
            <a:solidFill>
              <a:schemeClr val="accent1">
                <a:alpha val="50000"/>
              </a:schemeClr>
            </a:solidFill>
            <a:ln>
              <a:noFill/>
            </a:ln>
            <a:effectLst/>
          </c:spPr>
          <c:invertIfNegative val="0"/>
          <c:cat>
            <c:strRef>
              <c:f>Sheet1!$A$2:$A$10</c:f>
              <c:strCache>
                <c:ptCount val="9"/>
                <c:pt idx="0">
                  <c:v>Lawyer polite and respectful</c:v>
                </c:pt>
                <c:pt idx="1">
                  <c:v>Lawyer listened to legal problem</c:v>
                </c:pt>
                <c:pt idx="2">
                  <c:v>Advice received was helpful</c:v>
                </c:pt>
                <c:pt idx="3">
                  <c:v>Lawyer helped understand how to deal with legal problem</c:v>
                </c:pt>
                <c:pt idx="4">
                  <c:v>Confident in lawyer's advice</c:v>
                </c:pt>
                <c:pt idx="5">
                  <c:v>Lawyer didn't rush you</c:v>
                </c:pt>
                <c:pt idx="6">
                  <c:v>Lawyer clearly explained what was going to happen next</c:v>
                </c:pt>
                <c:pt idx="7">
                  <c:v>Kept informed throughout the process</c:v>
                </c:pt>
                <c:pt idx="8">
                  <c:v>Service received was better than expected</c:v>
                </c:pt>
              </c:strCache>
            </c:strRef>
          </c:cat>
          <c:val>
            <c:numRef>
              <c:f>Sheet1!$E$2:$E$10</c:f>
              <c:numCache>
                <c:formatCode>0%</c:formatCode>
                <c:ptCount val="9"/>
                <c:pt idx="0">
                  <c:v>4.492829016897E-2</c:v>
                </c:pt>
                <c:pt idx="1">
                  <c:v>1.989784334078E-2</c:v>
                </c:pt>
                <c:pt idx="2">
                  <c:v>4.1197059784450006E-2</c:v>
                </c:pt>
                <c:pt idx="3">
                  <c:v>5.8355631153739998E-2</c:v>
                </c:pt>
                <c:pt idx="4">
                  <c:v>5.2627447256049995E-2</c:v>
                </c:pt>
                <c:pt idx="5">
                  <c:v>0.1045097344358</c:v>
                </c:pt>
                <c:pt idx="6">
                  <c:v>8.5894021321349989E-2</c:v>
                </c:pt>
                <c:pt idx="7">
                  <c:v>8.5633408095660002E-2</c:v>
                </c:pt>
                <c:pt idx="8">
                  <c:v>0.1063935656721</c:v>
                </c:pt>
              </c:numCache>
            </c:numRef>
          </c:val>
          <c:extLst>
            <c:ext xmlns:c16="http://schemas.microsoft.com/office/drawing/2014/chart" uri="{C3380CC4-5D6E-409C-BE32-E72D297353CC}">
              <c16:uniqueId val="{00000003-6EFA-4D37-87D1-97591863CD2A}"/>
            </c:ext>
          </c:extLst>
        </c:ser>
        <c:ser>
          <c:idx val="4"/>
          <c:order val="4"/>
          <c:tx>
            <c:strRef>
              <c:f>Sheet1!$F$1</c:f>
              <c:strCache>
                <c:ptCount val="1"/>
                <c:pt idx="0">
                  <c:v>Strongly disagree</c:v>
                </c:pt>
              </c:strCache>
            </c:strRef>
          </c:tx>
          <c:spPr>
            <a:solidFill>
              <a:schemeClr val="accent1"/>
            </a:solidFill>
            <a:ln>
              <a:noFill/>
            </a:ln>
            <a:effectLst/>
          </c:spPr>
          <c:invertIfNegative val="0"/>
          <c:cat>
            <c:strRef>
              <c:f>Sheet1!$A$2:$A$10</c:f>
              <c:strCache>
                <c:ptCount val="9"/>
                <c:pt idx="0">
                  <c:v>Lawyer polite and respectful</c:v>
                </c:pt>
                <c:pt idx="1">
                  <c:v>Lawyer listened to legal problem</c:v>
                </c:pt>
                <c:pt idx="2">
                  <c:v>Advice received was helpful</c:v>
                </c:pt>
                <c:pt idx="3">
                  <c:v>Lawyer helped understand how to deal with legal problem</c:v>
                </c:pt>
                <c:pt idx="4">
                  <c:v>Confident in lawyer's advice</c:v>
                </c:pt>
                <c:pt idx="5">
                  <c:v>Lawyer didn't rush you</c:v>
                </c:pt>
                <c:pt idx="6">
                  <c:v>Lawyer clearly explained what was going to happen next</c:v>
                </c:pt>
                <c:pt idx="7">
                  <c:v>Kept informed throughout the process</c:v>
                </c:pt>
                <c:pt idx="8">
                  <c:v>Service received was better than expected</c:v>
                </c:pt>
              </c:strCache>
            </c:strRef>
          </c:cat>
          <c:val>
            <c:numRef>
              <c:f>Sheet1!$F$2:$F$10</c:f>
              <c:numCache>
                <c:formatCode>0%</c:formatCode>
                <c:ptCount val="9"/>
                <c:pt idx="0">
                  <c:v>5.2417790768419993E-2</c:v>
                </c:pt>
                <c:pt idx="1">
                  <c:v>7.9800224232459999E-2</c:v>
                </c:pt>
                <c:pt idx="2">
                  <c:v>7.7185160910549999E-2</c:v>
                </c:pt>
                <c:pt idx="3">
                  <c:v>9.0492176364359994E-2</c:v>
                </c:pt>
                <c:pt idx="4">
                  <c:v>8.9370967871990004E-2</c:v>
                </c:pt>
                <c:pt idx="5">
                  <c:v>5.6930816947430005E-2</c:v>
                </c:pt>
                <c:pt idx="6">
                  <c:v>8.4721624548589988E-2</c:v>
                </c:pt>
                <c:pt idx="7">
                  <c:v>7.0254939484819992E-2</c:v>
                </c:pt>
                <c:pt idx="8">
                  <c:v>9.7527374234160011E-2</c:v>
                </c:pt>
              </c:numCache>
            </c:numRef>
          </c:val>
          <c:extLst>
            <c:ext xmlns:c16="http://schemas.microsoft.com/office/drawing/2014/chart" uri="{C3380CC4-5D6E-409C-BE32-E72D297353CC}">
              <c16:uniqueId val="{00000006-6EFA-4D37-87D1-97591863CD2A}"/>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Sheet1!$A$2:$A$10</c:f>
              <c:strCache>
                <c:ptCount val="9"/>
                <c:pt idx="0">
                  <c:v>Lawyer polite and respectful</c:v>
                </c:pt>
                <c:pt idx="1">
                  <c:v>Lawyer listened to legal problem</c:v>
                </c:pt>
                <c:pt idx="2">
                  <c:v>Advice received was helpful</c:v>
                </c:pt>
                <c:pt idx="3">
                  <c:v>Lawyer helped understand how to deal with legal problem</c:v>
                </c:pt>
                <c:pt idx="4">
                  <c:v>Confident in lawyer's advice</c:v>
                </c:pt>
                <c:pt idx="5">
                  <c:v>Lawyer didn't rush you</c:v>
                </c:pt>
                <c:pt idx="6">
                  <c:v>Lawyer clearly explained what was going to happen next</c:v>
                </c:pt>
                <c:pt idx="7">
                  <c:v>Kept informed throughout the process</c:v>
                </c:pt>
                <c:pt idx="8">
                  <c:v>Service received was better than expected</c:v>
                </c:pt>
              </c:strCache>
            </c:strRef>
          </c:cat>
          <c:val>
            <c:numRef>
              <c:f>Sheet1!$G$2:$G$10</c:f>
              <c:numCache>
                <c:formatCode>0%</c:formatCode>
                <c:ptCount val="9"/>
                <c:pt idx="0">
                  <c:v>7.3470264518780007E-3</c:v>
                </c:pt>
                <c:pt idx="1">
                  <c:v>1.1549666649629999E-2</c:v>
                </c:pt>
                <c:pt idx="2">
                  <c:v>7.3470264518780007E-3</c:v>
                </c:pt>
                <c:pt idx="3">
                  <c:v>9.379267562427001E-3</c:v>
                </c:pt>
                <c:pt idx="4">
                  <c:v>8.9537763782270002E-3</c:v>
                </c:pt>
                <c:pt idx="5">
                  <c:v>7.3470264518780007E-3</c:v>
                </c:pt>
                <c:pt idx="6">
                  <c:v>1.098601748878E-2</c:v>
                </c:pt>
                <c:pt idx="7">
                  <c:v>1.4236024553599999E-2</c:v>
                </c:pt>
                <c:pt idx="8">
                  <c:v>1.4406288689250001E-2</c:v>
                </c:pt>
              </c:numCache>
            </c:numRef>
          </c:val>
          <c:extLst>
            <c:ext xmlns:c16="http://schemas.microsoft.com/office/drawing/2014/chart" uri="{C3380CC4-5D6E-409C-BE32-E72D297353CC}">
              <c16:uniqueId val="{00000007-6EFA-4D37-87D1-97591863CD2A}"/>
            </c:ext>
          </c:extLst>
        </c:ser>
        <c:dLbls>
          <c:showLegendKey val="0"/>
          <c:showVal val="0"/>
          <c:showCatName val="0"/>
          <c:showSerName val="0"/>
          <c:showPercent val="0"/>
          <c:showBubbleSize val="0"/>
        </c:dLbls>
        <c:gapWidth val="82"/>
        <c:overlap val="100"/>
        <c:axId val="56656256"/>
        <c:axId val="56657792"/>
      </c:barChart>
      <c:catAx>
        <c:axId val="5665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6657792"/>
        <c:crosses val="autoZero"/>
        <c:auto val="1"/>
        <c:lblAlgn val="ctr"/>
        <c:lblOffset val="100"/>
        <c:noMultiLvlLbl val="0"/>
      </c:catAx>
      <c:valAx>
        <c:axId val="56657792"/>
        <c:scaling>
          <c:orientation val="minMax"/>
        </c:scaling>
        <c:delete val="1"/>
        <c:axPos val="t"/>
        <c:numFmt formatCode="0%" sourceLinked="1"/>
        <c:majorTickMark val="none"/>
        <c:minorTickMark val="none"/>
        <c:tickLblPos val="nextTo"/>
        <c:crossAx val="56656256"/>
        <c:crosses val="autoZero"/>
        <c:crossBetween val="between"/>
      </c:valAx>
      <c:spPr>
        <a:noFill/>
        <a:ln>
          <a:noFill/>
        </a:ln>
        <a:effectLst/>
      </c:spPr>
    </c:plotArea>
    <c:legend>
      <c:legendPos val="b"/>
      <c:layout>
        <c:manualLayout>
          <c:xMode val="edge"/>
          <c:yMode val="edge"/>
          <c:x val="9.9081000291630208E-2"/>
          <c:y val="0.90882274608355984"/>
          <c:w val="0.87359707640711581"/>
          <c:h val="8.0336192414330002E-2"/>
        </c:manualLayout>
      </c:layout>
      <c:overlay val="0"/>
      <c:spPr>
        <a:noFill/>
        <a:ln>
          <a:noFill/>
        </a:ln>
        <a:effectLst/>
      </c:spPr>
      <c:txPr>
        <a:bodyPr rot="0" vert="horz"/>
        <a:lstStyle/>
        <a:p>
          <a:pPr algn="just">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95680227471567"/>
          <c:y val="8.0145719489981782E-2"/>
          <c:w val="0.66458023476232142"/>
          <c:h val="0.63263547938860576"/>
        </c:manualLayout>
      </c:layout>
      <c:barChart>
        <c:barDir val="bar"/>
        <c:grouping val="percentStacked"/>
        <c:varyColors val="0"/>
        <c:ser>
          <c:idx val="0"/>
          <c:order val="0"/>
          <c:tx>
            <c:strRef>
              <c:f>Sheet1!$B$1</c:f>
              <c:strCache>
                <c:ptCount val="1"/>
                <c:pt idx="0">
                  <c:v> Helped a lot</c:v>
                </c:pt>
              </c:strCache>
            </c:strRef>
          </c:tx>
          <c:spPr>
            <a:solidFill>
              <a:schemeClr val="accent4"/>
            </a:solidFill>
            <a:ln>
              <a:noFill/>
            </a:ln>
            <a:effectLst/>
          </c:spPr>
          <c:invertIfNegative val="0"/>
          <c:cat>
            <c:strRef>
              <c:f>Sheet1!$A$2</c:f>
              <c:strCache>
                <c:ptCount val="1"/>
                <c:pt idx="0">
                  <c:v>Helped sort out legal problem</c:v>
                </c:pt>
              </c:strCache>
            </c:strRef>
          </c:cat>
          <c:val>
            <c:numRef>
              <c:f>Sheet1!$B$2</c:f>
              <c:numCache>
                <c:formatCode>0%</c:formatCode>
                <c:ptCount val="1"/>
                <c:pt idx="0">
                  <c:v>0.52</c:v>
                </c:pt>
              </c:numCache>
            </c:numRef>
          </c:val>
          <c:extLst>
            <c:ext xmlns:c16="http://schemas.microsoft.com/office/drawing/2014/chart" uri="{C3380CC4-5D6E-409C-BE32-E72D297353CC}">
              <c16:uniqueId val="{00000000-E35B-4415-A5BD-306A47BCA044}"/>
            </c:ext>
          </c:extLst>
        </c:ser>
        <c:ser>
          <c:idx val="1"/>
          <c:order val="1"/>
          <c:tx>
            <c:strRef>
              <c:f>Sheet1!$C$1</c:f>
              <c:strCache>
                <c:ptCount val="1"/>
                <c:pt idx="0">
                  <c:v>Helped a little</c:v>
                </c:pt>
              </c:strCache>
            </c:strRef>
          </c:tx>
          <c:spPr>
            <a:solidFill>
              <a:schemeClr val="accent4">
                <a:alpha val="50000"/>
              </a:schemeClr>
            </a:solidFill>
            <a:ln>
              <a:noFill/>
            </a:ln>
            <a:effectLst/>
          </c:spPr>
          <c:invertIfNegative val="0"/>
          <c:cat>
            <c:strRef>
              <c:f>Sheet1!$A$2</c:f>
              <c:strCache>
                <c:ptCount val="1"/>
                <c:pt idx="0">
                  <c:v>Helped sort out legal problem</c:v>
                </c:pt>
              </c:strCache>
            </c:strRef>
          </c:cat>
          <c:val>
            <c:numRef>
              <c:f>Sheet1!$C$2</c:f>
              <c:numCache>
                <c:formatCode>0%</c:formatCode>
                <c:ptCount val="1"/>
                <c:pt idx="0">
                  <c:v>0.16</c:v>
                </c:pt>
              </c:numCache>
            </c:numRef>
          </c:val>
          <c:extLst>
            <c:ext xmlns:c16="http://schemas.microsoft.com/office/drawing/2014/chart" uri="{C3380CC4-5D6E-409C-BE32-E72D297353CC}">
              <c16:uniqueId val="{00000001-E35B-4415-A5BD-306A47BCA044}"/>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c:f>
              <c:strCache>
                <c:ptCount val="1"/>
                <c:pt idx="0">
                  <c:v>Helped sort out legal problem</c:v>
                </c:pt>
              </c:strCache>
            </c:strRef>
          </c:cat>
          <c:val>
            <c:numRef>
              <c:f>Sheet1!$D$2</c:f>
              <c:numCache>
                <c:formatCode>0%</c:formatCode>
                <c:ptCount val="1"/>
                <c:pt idx="0">
                  <c:v>0.09</c:v>
                </c:pt>
              </c:numCache>
            </c:numRef>
          </c:val>
          <c:extLst>
            <c:ext xmlns:c16="http://schemas.microsoft.com/office/drawing/2014/chart" uri="{C3380CC4-5D6E-409C-BE32-E72D297353CC}">
              <c16:uniqueId val="{00000002-E35B-4415-A5BD-306A47BCA044}"/>
            </c:ext>
          </c:extLst>
        </c:ser>
        <c:ser>
          <c:idx val="3"/>
          <c:order val="3"/>
          <c:tx>
            <c:strRef>
              <c:f>Sheet1!$E$1</c:f>
              <c:strCache>
                <c:ptCount val="1"/>
                <c:pt idx="0">
                  <c:v>A little worse</c:v>
                </c:pt>
              </c:strCache>
            </c:strRef>
          </c:tx>
          <c:spPr>
            <a:solidFill>
              <a:schemeClr val="accent1">
                <a:alpha val="50000"/>
              </a:schemeClr>
            </a:solidFill>
            <a:ln>
              <a:noFill/>
            </a:ln>
            <a:effectLst/>
          </c:spPr>
          <c:invertIfNegative val="0"/>
          <c:cat>
            <c:strRef>
              <c:f>Sheet1!$A$2</c:f>
              <c:strCache>
                <c:ptCount val="1"/>
                <c:pt idx="0">
                  <c:v>Helped sort out legal problem</c:v>
                </c:pt>
              </c:strCache>
            </c:strRef>
          </c:cat>
          <c:val>
            <c:numRef>
              <c:f>Sheet1!$E$2</c:f>
              <c:numCache>
                <c:formatCode>0%</c:formatCode>
                <c:ptCount val="1"/>
                <c:pt idx="0">
                  <c:v>0.03</c:v>
                </c:pt>
              </c:numCache>
            </c:numRef>
          </c:val>
          <c:extLst>
            <c:ext xmlns:c16="http://schemas.microsoft.com/office/drawing/2014/chart" uri="{C3380CC4-5D6E-409C-BE32-E72D297353CC}">
              <c16:uniqueId val="{00000003-E35B-4415-A5BD-306A47BCA044}"/>
            </c:ext>
          </c:extLst>
        </c:ser>
        <c:ser>
          <c:idx val="4"/>
          <c:order val="4"/>
          <c:tx>
            <c:strRef>
              <c:f>Sheet1!$F$1</c:f>
              <c:strCache>
                <c:ptCount val="1"/>
                <c:pt idx="0">
                  <c:v>A lot worse</c:v>
                </c:pt>
              </c:strCache>
            </c:strRef>
          </c:tx>
          <c:spPr>
            <a:solidFill>
              <a:schemeClr val="accent1"/>
            </a:solidFill>
            <a:ln>
              <a:noFill/>
            </a:ln>
            <a:effectLst/>
          </c:spPr>
          <c:invertIfNegative val="0"/>
          <c:cat>
            <c:strRef>
              <c:f>Sheet1!$A$2</c:f>
              <c:strCache>
                <c:ptCount val="1"/>
                <c:pt idx="0">
                  <c:v>Helped sort out legal problem</c:v>
                </c:pt>
              </c:strCache>
            </c:strRef>
          </c:cat>
          <c:val>
            <c:numRef>
              <c:f>Sheet1!$F$2</c:f>
              <c:numCache>
                <c:formatCode>0%</c:formatCode>
                <c:ptCount val="1"/>
                <c:pt idx="0">
                  <c:v>0.05</c:v>
                </c:pt>
              </c:numCache>
            </c:numRef>
          </c:val>
          <c:extLst>
            <c:ext xmlns:c16="http://schemas.microsoft.com/office/drawing/2014/chart" uri="{C3380CC4-5D6E-409C-BE32-E72D297353CC}">
              <c16:uniqueId val="{00000004-E35B-4415-A5BD-306A47BCA044}"/>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c:f>
              <c:strCache>
                <c:ptCount val="1"/>
                <c:pt idx="0">
                  <c:v>Helped sort out legal problem</c:v>
                </c:pt>
              </c:strCache>
            </c:strRef>
          </c:cat>
          <c:val>
            <c:numRef>
              <c:f>Sheet1!$G$2</c:f>
              <c:numCache>
                <c:formatCode>0%</c:formatCode>
                <c:ptCount val="1"/>
                <c:pt idx="0">
                  <c:v>0.15</c:v>
                </c:pt>
              </c:numCache>
            </c:numRef>
          </c:val>
          <c:extLst>
            <c:ext xmlns:c16="http://schemas.microsoft.com/office/drawing/2014/chart" uri="{C3380CC4-5D6E-409C-BE32-E72D297353CC}">
              <c16:uniqueId val="{00000005-E35B-4415-A5BD-306A47BCA044}"/>
            </c:ext>
          </c:extLst>
        </c:ser>
        <c:dLbls>
          <c:showLegendKey val="0"/>
          <c:showVal val="0"/>
          <c:showCatName val="0"/>
          <c:showSerName val="0"/>
          <c:showPercent val="0"/>
          <c:showBubbleSize val="0"/>
        </c:dLbls>
        <c:gapWidth val="82"/>
        <c:overlap val="100"/>
        <c:axId val="122040704"/>
        <c:axId val="122042240"/>
      </c:barChart>
      <c:catAx>
        <c:axId val="12204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2042240"/>
        <c:crosses val="autoZero"/>
        <c:auto val="1"/>
        <c:lblAlgn val="ctr"/>
        <c:lblOffset val="100"/>
        <c:noMultiLvlLbl val="0"/>
      </c:catAx>
      <c:valAx>
        <c:axId val="122042240"/>
        <c:scaling>
          <c:orientation val="minMax"/>
        </c:scaling>
        <c:delete val="1"/>
        <c:axPos val="b"/>
        <c:numFmt formatCode="0%" sourceLinked="1"/>
        <c:majorTickMark val="none"/>
        <c:minorTickMark val="none"/>
        <c:tickLblPos val="nextTo"/>
        <c:crossAx val="122040704"/>
        <c:crosses val="autoZero"/>
        <c:crossBetween val="between"/>
      </c:valAx>
      <c:spPr>
        <a:noFill/>
        <a:ln>
          <a:noFill/>
        </a:ln>
        <a:effectLst/>
      </c:spPr>
    </c:plotArea>
    <c:legend>
      <c:legendPos val="b"/>
      <c:layout>
        <c:manualLayout>
          <c:xMode val="edge"/>
          <c:yMode val="edge"/>
          <c:x val="2.9489154956917969E-2"/>
          <c:y val="0.73376080161086321"/>
          <c:w val="0.96064637441288725"/>
          <c:h val="0.264690884048972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76439924176146"/>
          <c:y val="2.1730158518244194E-2"/>
          <c:w val="0.67077263779527563"/>
          <c:h val="0.67773007028808885"/>
        </c:manualLayout>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c:f>
              <c:strCache>
                <c:ptCount val="1"/>
                <c:pt idx="0">
                  <c:v>Recommend in the future</c:v>
                </c:pt>
              </c:strCache>
            </c:strRef>
          </c:cat>
          <c:val>
            <c:numRef>
              <c:f>Sheet1!$B$2</c:f>
              <c:numCache>
                <c:formatCode>0%</c:formatCode>
                <c:ptCount val="1"/>
                <c:pt idx="0">
                  <c:v>0.54</c:v>
                </c:pt>
              </c:numCache>
            </c:numRef>
          </c:val>
          <c:extLst>
            <c:ext xmlns:c16="http://schemas.microsoft.com/office/drawing/2014/chart" uri="{C3380CC4-5D6E-409C-BE32-E72D297353CC}">
              <c16:uniqueId val="{00000000-2D5D-46B5-81CA-5288997A4FB1}"/>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c:f>
              <c:strCache>
                <c:ptCount val="1"/>
                <c:pt idx="0">
                  <c:v>Recommend in the future</c:v>
                </c:pt>
              </c:strCache>
            </c:strRef>
          </c:cat>
          <c:val>
            <c:numRef>
              <c:f>Sheet1!$C$2</c:f>
              <c:numCache>
                <c:formatCode>0%</c:formatCode>
                <c:ptCount val="1"/>
                <c:pt idx="0">
                  <c:v>0.3</c:v>
                </c:pt>
              </c:numCache>
            </c:numRef>
          </c:val>
          <c:extLst>
            <c:ext xmlns:c16="http://schemas.microsoft.com/office/drawing/2014/chart" uri="{C3380CC4-5D6E-409C-BE32-E72D297353CC}">
              <c16:uniqueId val="{00000001-2D5D-46B5-81CA-5288997A4FB1}"/>
            </c:ext>
          </c:extLst>
        </c:ser>
        <c:ser>
          <c:idx val="2"/>
          <c:order val="2"/>
          <c:tx>
            <c:strRef>
              <c:f>Sheet1!$D$1</c:f>
              <c:strCache>
                <c:ptCount val="1"/>
                <c:pt idx="0">
                  <c:v>Disagree</c:v>
                </c:pt>
              </c:strCache>
            </c:strRef>
          </c:tx>
          <c:spPr>
            <a:solidFill>
              <a:srgbClr val="FFC931">
                <a:alpha val="50000"/>
              </a:srgbClr>
            </a:solidFill>
            <a:ln>
              <a:noFill/>
            </a:ln>
            <a:effectLst/>
          </c:spPr>
          <c:invertIfNegative val="0"/>
          <c:cat>
            <c:strRef>
              <c:f>Sheet1!$A$2</c:f>
              <c:strCache>
                <c:ptCount val="1"/>
                <c:pt idx="0">
                  <c:v>Recommend in the future</c:v>
                </c:pt>
              </c:strCache>
            </c:strRef>
          </c:cat>
          <c:val>
            <c:numRef>
              <c:f>Sheet1!$D$2</c:f>
              <c:numCache>
                <c:formatCode>0%</c:formatCode>
                <c:ptCount val="1"/>
                <c:pt idx="0">
                  <c:v>0.08</c:v>
                </c:pt>
              </c:numCache>
            </c:numRef>
          </c:val>
          <c:extLst>
            <c:ext xmlns:c16="http://schemas.microsoft.com/office/drawing/2014/chart" uri="{C3380CC4-5D6E-409C-BE32-E72D297353CC}">
              <c16:uniqueId val="{00000002-2D5D-46B5-81CA-5288997A4FB1}"/>
            </c:ext>
          </c:extLst>
        </c:ser>
        <c:ser>
          <c:idx val="3"/>
          <c:order val="3"/>
          <c:tx>
            <c:strRef>
              <c:f>Sheet1!$E$1</c:f>
              <c:strCache>
                <c:ptCount val="1"/>
                <c:pt idx="0">
                  <c:v>Strongly disagree</c:v>
                </c:pt>
              </c:strCache>
            </c:strRef>
          </c:tx>
          <c:spPr>
            <a:solidFill>
              <a:srgbClr val="FFC931"/>
            </a:solidFill>
            <a:ln>
              <a:noFill/>
            </a:ln>
            <a:effectLst/>
          </c:spPr>
          <c:invertIfNegative val="0"/>
          <c:cat>
            <c:strRef>
              <c:f>Sheet1!$A$2</c:f>
              <c:strCache>
                <c:ptCount val="1"/>
                <c:pt idx="0">
                  <c:v>Recommend in the future</c:v>
                </c:pt>
              </c:strCache>
            </c:strRef>
          </c:cat>
          <c:val>
            <c:numRef>
              <c:f>Sheet1!$E$2</c:f>
              <c:numCache>
                <c:formatCode>0%</c:formatCode>
                <c:ptCount val="1"/>
                <c:pt idx="0">
                  <c:v>0.08</c:v>
                </c:pt>
              </c:numCache>
            </c:numRef>
          </c:val>
          <c:extLst>
            <c:ext xmlns:c16="http://schemas.microsoft.com/office/drawing/2014/chart" uri="{C3380CC4-5D6E-409C-BE32-E72D297353CC}">
              <c16:uniqueId val="{00000003-2D5D-46B5-81CA-5288997A4FB1}"/>
            </c:ext>
          </c:extLst>
        </c:ser>
        <c:dLbls>
          <c:showLegendKey val="0"/>
          <c:showVal val="0"/>
          <c:showCatName val="0"/>
          <c:showSerName val="0"/>
          <c:showPercent val="0"/>
          <c:showBubbleSize val="0"/>
        </c:dLbls>
        <c:gapWidth val="82"/>
        <c:overlap val="100"/>
        <c:axId val="119512064"/>
        <c:axId val="119513856"/>
      </c:barChart>
      <c:catAx>
        <c:axId val="119512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9513856"/>
        <c:crosses val="autoZero"/>
        <c:auto val="1"/>
        <c:lblAlgn val="ctr"/>
        <c:lblOffset val="100"/>
        <c:noMultiLvlLbl val="0"/>
      </c:catAx>
      <c:valAx>
        <c:axId val="119513856"/>
        <c:scaling>
          <c:orientation val="minMax"/>
        </c:scaling>
        <c:delete val="1"/>
        <c:axPos val="b"/>
        <c:numFmt formatCode="0%" sourceLinked="1"/>
        <c:majorTickMark val="none"/>
        <c:minorTickMark val="none"/>
        <c:tickLblPos val="nextTo"/>
        <c:crossAx val="119512064"/>
        <c:crosses val="autoZero"/>
        <c:crossBetween val="between"/>
      </c:valAx>
      <c:spPr>
        <a:noFill/>
        <a:ln>
          <a:noFill/>
        </a:ln>
        <a:effectLst/>
      </c:spPr>
    </c:plotArea>
    <c:legend>
      <c:legendPos val="b"/>
      <c:layout>
        <c:manualLayout>
          <c:xMode val="edge"/>
          <c:yMode val="edge"/>
          <c:x val="6.7693400094922571E-2"/>
          <c:y val="0.73257904290017162"/>
          <c:w val="0.89999995356038587"/>
          <c:h val="0.14209930884443456"/>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76439924176146"/>
          <c:y val="7.3333333333333334E-2"/>
          <c:w val="0.67077263779527563"/>
          <c:h val="0.71436272965879266"/>
        </c:manualLayout>
      </c:layout>
      <c:barChart>
        <c:barDir val="bar"/>
        <c:grouping val="percentStacked"/>
        <c:varyColors val="0"/>
        <c:ser>
          <c:idx val="0"/>
          <c:order val="0"/>
          <c:tx>
            <c:strRef>
              <c:f>Sheet1!$B$1</c:f>
              <c:strCache>
                <c:ptCount val="1"/>
                <c:pt idx="0">
                  <c:v>Yes</c:v>
                </c:pt>
              </c:strCache>
            </c:strRef>
          </c:tx>
          <c:spPr>
            <a:solidFill>
              <a:schemeClr val="accent4"/>
            </a:solidFill>
            <a:ln>
              <a:noFill/>
            </a:ln>
            <a:effectLst/>
          </c:spPr>
          <c:invertIfNegative val="0"/>
          <c:cat>
            <c:strRef>
              <c:f>Sheet1!$A$2</c:f>
              <c:strCache>
                <c:ptCount val="1"/>
                <c:pt idx="0">
                  <c:v>Outcome matched what lawyer told you</c:v>
                </c:pt>
              </c:strCache>
            </c:strRef>
          </c:cat>
          <c:val>
            <c:numRef>
              <c:f>Sheet1!$B$2</c:f>
              <c:numCache>
                <c:formatCode>0%</c:formatCode>
                <c:ptCount val="1"/>
                <c:pt idx="0">
                  <c:v>0.53</c:v>
                </c:pt>
              </c:numCache>
            </c:numRef>
          </c:val>
          <c:extLst>
            <c:ext xmlns:c16="http://schemas.microsoft.com/office/drawing/2014/chart" uri="{C3380CC4-5D6E-409C-BE32-E72D297353CC}">
              <c16:uniqueId val="{00000000-EDAC-4CAE-A41E-0BE686F76B01}"/>
            </c:ext>
          </c:extLst>
        </c:ser>
        <c:ser>
          <c:idx val="1"/>
          <c:order val="1"/>
          <c:tx>
            <c:strRef>
              <c:f>Sheet1!$C$1</c:f>
              <c:strCache>
                <c:ptCount val="1"/>
                <c:pt idx="0">
                  <c:v>No</c:v>
                </c:pt>
              </c:strCache>
            </c:strRef>
          </c:tx>
          <c:spPr>
            <a:solidFill>
              <a:schemeClr val="accent1"/>
            </a:solidFill>
            <a:ln>
              <a:noFill/>
            </a:ln>
            <a:effectLst/>
          </c:spPr>
          <c:invertIfNegative val="0"/>
          <c:cat>
            <c:strRef>
              <c:f>Sheet1!$A$2</c:f>
              <c:strCache>
                <c:ptCount val="1"/>
                <c:pt idx="0">
                  <c:v>Outcome matched what lawyer told you</c:v>
                </c:pt>
              </c:strCache>
            </c:strRef>
          </c:cat>
          <c:val>
            <c:numRef>
              <c:f>Sheet1!$C$2</c:f>
              <c:numCache>
                <c:formatCode>0%</c:formatCode>
                <c:ptCount val="1"/>
                <c:pt idx="0">
                  <c:v>0.2</c:v>
                </c:pt>
              </c:numCache>
            </c:numRef>
          </c:val>
          <c:extLst>
            <c:ext xmlns:c16="http://schemas.microsoft.com/office/drawing/2014/chart" uri="{C3380CC4-5D6E-409C-BE32-E72D297353CC}">
              <c16:uniqueId val="{00000001-EDAC-4CAE-A41E-0BE686F76B01}"/>
            </c:ext>
          </c:extLst>
        </c:ser>
        <c:ser>
          <c:idx val="2"/>
          <c:order val="2"/>
          <c:tx>
            <c:strRef>
              <c:f>Sheet1!$D$1</c:f>
              <c:strCache>
                <c:ptCount val="1"/>
                <c:pt idx="0">
                  <c:v>Don't know</c:v>
                </c:pt>
              </c:strCache>
            </c:strRef>
          </c:tx>
          <c:spPr>
            <a:solidFill>
              <a:schemeClr val="bg1">
                <a:lumMod val="75000"/>
              </a:schemeClr>
            </a:solidFill>
            <a:ln>
              <a:noFill/>
            </a:ln>
            <a:effectLst/>
          </c:spPr>
          <c:invertIfNegative val="0"/>
          <c:cat>
            <c:strRef>
              <c:f>Sheet1!$A$2</c:f>
              <c:strCache>
                <c:ptCount val="1"/>
                <c:pt idx="0">
                  <c:v>Outcome matched what lawyer told you</c:v>
                </c:pt>
              </c:strCache>
            </c:strRef>
          </c:cat>
          <c:val>
            <c:numRef>
              <c:f>Sheet1!$D$2</c:f>
              <c:numCache>
                <c:formatCode>0%</c:formatCode>
                <c:ptCount val="1"/>
                <c:pt idx="0">
                  <c:v>0.19</c:v>
                </c:pt>
              </c:numCache>
            </c:numRef>
          </c:val>
          <c:extLst>
            <c:ext xmlns:c16="http://schemas.microsoft.com/office/drawing/2014/chart" uri="{C3380CC4-5D6E-409C-BE32-E72D297353CC}">
              <c16:uniqueId val="{00000002-EDAC-4CAE-A41E-0BE686F76B01}"/>
            </c:ext>
          </c:extLst>
        </c:ser>
        <c:dLbls>
          <c:showLegendKey val="0"/>
          <c:showVal val="0"/>
          <c:showCatName val="0"/>
          <c:showSerName val="0"/>
          <c:showPercent val="0"/>
          <c:showBubbleSize val="0"/>
        </c:dLbls>
        <c:gapWidth val="82"/>
        <c:overlap val="100"/>
        <c:axId val="119544832"/>
        <c:axId val="119563008"/>
      </c:barChart>
      <c:catAx>
        <c:axId val="119544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9563008"/>
        <c:crosses val="autoZero"/>
        <c:auto val="1"/>
        <c:lblAlgn val="ctr"/>
        <c:lblOffset val="100"/>
        <c:noMultiLvlLbl val="0"/>
      </c:catAx>
      <c:valAx>
        <c:axId val="119563008"/>
        <c:scaling>
          <c:orientation val="minMax"/>
        </c:scaling>
        <c:delete val="1"/>
        <c:axPos val="b"/>
        <c:numFmt formatCode="0%" sourceLinked="1"/>
        <c:majorTickMark val="none"/>
        <c:minorTickMark val="none"/>
        <c:tickLblPos val="nextTo"/>
        <c:crossAx val="119544832"/>
        <c:crosses val="autoZero"/>
        <c:crossBetween val="between"/>
      </c:valAx>
      <c:spPr>
        <a:noFill/>
        <a:ln>
          <a:noFill/>
        </a:ln>
        <a:effectLst/>
      </c:spPr>
    </c:plotArea>
    <c:legend>
      <c:legendPos val="b"/>
      <c:layout>
        <c:manualLayout>
          <c:xMode val="edge"/>
          <c:yMode val="edge"/>
          <c:x val="0.31726569124901199"/>
          <c:y val="0.82099320453665525"/>
          <c:w val="0.61331401283172937"/>
          <c:h val="0.10757674312450075"/>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462962962962962E-2"/>
          <c:y val="0"/>
          <c:w val="0.94907407407407407"/>
          <c:h val="0.80251329014747308"/>
        </c:manualLayout>
      </c:layout>
      <c:lineChart>
        <c:grouping val="standard"/>
        <c:varyColors val="0"/>
        <c:ser>
          <c:idx val="0"/>
          <c:order val="0"/>
          <c:tx>
            <c:strRef>
              <c:f>Sheet1!$A$2</c:f>
              <c:strCache>
                <c:ptCount val="1"/>
                <c:pt idx="0">
                  <c:v>Overall satisfaction </c:v>
                </c:pt>
              </c:strCache>
            </c:strRef>
          </c:tx>
          <c:spPr>
            <a:ln w="28575" cap="rnd">
              <a:solidFill>
                <a:schemeClr val="accent4"/>
              </a:solidFill>
              <a:round/>
            </a:ln>
            <a:effectLst/>
          </c:spPr>
          <c:marker>
            <c:symbol val="circle"/>
            <c:size val="5"/>
            <c:spPr>
              <a:solidFill>
                <a:schemeClr val="accent4"/>
              </a:solidFill>
              <a:ln>
                <a:solidFill>
                  <a:schemeClr val="accent4"/>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0</c:formatCode>
                <c:ptCount val="5"/>
                <c:pt idx="0">
                  <c:v>2011</c:v>
                </c:pt>
                <c:pt idx="1">
                  <c:v>2012</c:v>
                </c:pt>
                <c:pt idx="2">
                  <c:v>2013</c:v>
                </c:pt>
                <c:pt idx="3">
                  <c:v>2015</c:v>
                </c:pt>
                <c:pt idx="4">
                  <c:v>2017</c:v>
                </c:pt>
              </c:numCache>
            </c:numRef>
          </c:cat>
          <c:val>
            <c:numRef>
              <c:f>Sheet1!$B$2:$F$2</c:f>
              <c:numCache>
                <c:formatCode>0%</c:formatCode>
                <c:ptCount val="5"/>
                <c:pt idx="0">
                  <c:v>0.86</c:v>
                </c:pt>
                <c:pt idx="1">
                  <c:v>0.87</c:v>
                </c:pt>
                <c:pt idx="2">
                  <c:v>0.73</c:v>
                </c:pt>
                <c:pt idx="3">
                  <c:v>0.76</c:v>
                </c:pt>
                <c:pt idx="4">
                  <c:v>0.7</c:v>
                </c:pt>
              </c:numCache>
            </c:numRef>
          </c:val>
          <c:smooth val="0"/>
          <c:extLst>
            <c:ext xmlns:c16="http://schemas.microsoft.com/office/drawing/2014/chart" uri="{C3380CC4-5D6E-409C-BE32-E72D297353CC}">
              <c16:uniqueId val="{00000000-AC2F-4F2C-875E-99B132FDC382}"/>
            </c:ext>
          </c:extLst>
        </c:ser>
        <c:dLbls>
          <c:showLegendKey val="0"/>
          <c:showVal val="0"/>
          <c:showCatName val="0"/>
          <c:showSerName val="0"/>
          <c:showPercent val="0"/>
          <c:showBubbleSize val="0"/>
        </c:dLbls>
        <c:marker val="1"/>
        <c:smooth val="0"/>
        <c:axId val="43244160"/>
        <c:axId val="43245952"/>
      </c:lineChart>
      <c:catAx>
        <c:axId val="432441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3245952"/>
        <c:crosses val="autoZero"/>
        <c:auto val="1"/>
        <c:lblAlgn val="ctr"/>
        <c:lblOffset val="100"/>
        <c:noMultiLvlLbl val="0"/>
      </c:catAx>
      <c:valAx>
        <c:axId val="43245952"/>
        <c:scaling>
          <c:orientation val="minMax"/>
          <c:max val="1"/>
        </c:scaling>
        <c:delete val="1"/>
        <c:axPos val="l"/>
        <c:numFmt formatCode="0%" sourceLinked="1"/>
        <c:majorTickMark val="out"/>
        <c:minorTickMark val="none"/>
        <c:tickLblPos val="nextTo"/>
        <c:crossAx val="432441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rgbClr val="5B5B5B"/>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756315111535083"/>
          <c:y val="2.2977356710202814E-3"/>
          <c:w val="0.49540741698868751"/>
          <c:h val="0.99752249582206787"/>
        </c:manualLayout>
      </c:layout>
      <c:barChart>
        <c:barDir val="bar"/>
        <c:grouping val="clustered"/>
        <c:varyColors val="0"/>
        <c:ser>
          <c:idx val="0"/>
          <c:order val="0"/>
          <c:tx>
            <c:strRef>
              <c:f>Sheet1!$B$1</c:f>
              <c:strCache>
                <c:ptCount val="1"/>
                <c:pt idx="0">
                  <c:v>Family law (n=120)</c:v>
                </c:pt>
              </c:strCache>
            </c:strRef>
          </c:tx>
          <c:spPr>
            <a:solidFill>
              <a:srgbClr val="B6BF00"/>
            </a:solidFill>
          </c:spPr>
          <c:invertIfNegative val="0"/>
          <c:dPt>
            <c:idx val="1"/>
            <c:invertIfNegative val="0"/>
            <c:bubble3D val="0"/>
            <c:extLst>
              <c:ext xmlns:c16="http://schemas.microsoft.com/office/drawing/2014/chart" uri="{C3380CC4-5D6E-409C-BE32-E72D297353CC}">
                <c16:uniqueId val="{00000000-DE05-441A-B25D-FC45E5E3924E}"/>
              </c:ext>
            </c:extLst>
          </c:dPt>
          <c:dPt>
            <c:idx val="2"/>
            <c:invertIfNegative val="0"/>
            <c:bubble3D val="0"/>
            <c:extLst>
              <c:ext xmlns:c16="http://schemas.microsoft.com/office/drawing/2014/chart" uri="{C3380CC4-5D6E-409C-BE32-E72D297353CC}">
                <c16:uniqueId val="{00000001-DE05-441A-B25D-FC45E5E3924E}"/>
              </c:ext>
            </c:extLst>
          </c:dPt>
          <c:dPt>
            <c:idx val="3"/>
            <c:invertIfNegative val="0"/>
            <c:bubble3D val="0"/>
            <c:extLst>
              <c:ext xmlns:c16="http://schemas.microsoft.com/office/drawing/2014/chart" uri="{C3380CC4-5D6E-409C-BE32-E72D297353CC}">
                <c16:uniqueId val="{00000002-DE05-441A-B25D-FC45E5E3924E}"/>
              </c:ext>
            </c:extLst>
          </c:dPt>
          <c:dPt>
            <c:idx val="4"/>
            <c:invertIfNegative val="0"/>
            <c:bubble3D val="0"/>
            <c:extLst>
              <c:ext xmlns:c16="http://schemas.microsoft.com/office/drawing/2014/chart" uri="{C3380CC4-5D6E-409C-BE32-E72D297353CC}">
                <c16:uniqueId val="{00000003-DE05-441A-B25D-FC45E5E3924E}"/>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More funding and resources</c:v>
                </c:pt>
                <c:pt idx="1">
                  <c:v>More experienced and knowledgeable staff</c:v>
                </c:pt>
                <c:pt idx="2">
                  <c:v>Listening to clients and considering their point of view</c:v>
                </c:pt>
                <c:pt idx="3">
                  <c:v>Care about their clients and be more helpful</c:v>
                </c:pt>
                <c:pt idx="4">
                  <c:v>Be more communicative and responsive</c:v>
                </c:pt>
              </c:strCache>
            </c:strRef>
          </c:cat>
          <c:val>
            <c:numRef>
              <c:f>Sheet1!$B$2:$B$6</c:f>
              <c:numCache>
                <c:formatCode>0%\ \ \ \ \ \ \ \ </c:formatCode>
                <c:ptCount val="5"/>
                <c:pt idx="0">
                  <c:v>0.38266351020579997</c:v>
                </c:pt>
                <c:pt idx="1">
                  <c:v>0.18556058821019999</c:v>
                </c:pt>
                <c:pt idx="2">
                  <c:v>0.18402988281959998</c:v>
                </c:pt>
                <c:pt idx="3">
                  <c:v>0.1775350194766</c:v>
                </c:pt>
                <c:pt idx="4">
                  <c:v>0.14545789836869999</c:v>
                </c:pt>
              </c:numCache>
            </c:numRef>
          </c:val>
          <c:extLst>
            <c:ext xmlns:c16="http://schemas.microsoft.com/office/drawing/2014/chart" uri="{C3380CC4-5D6E-409C-BE32-E72D297353CC}">
              <c16:uniqueId val="{00000004-DE05-441A-B25D-FC45E5E3924E}"/>
            </c:ext>
          </c:extLst>
        </c:ser>
        <c:dLbls>
          <c:showLegendKey val="0"/>
          <c:showVal val="0"/>
          <c:showCatName val="0"/>
          <c:showSerName val="0"/>
          <c:showPercent val="0"/>
          <c:showBubbleSize val="0"/>
        </c:dLbls>
        <c:gapWidth val="40"/>
        <c:axId val="119667328"/>
        <c:axId val="119689600"/>
      </c:barChart>
      <c:catAx>
        <c:axId val="119667328"/>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119689600"/>
        <c:crosses val="autoZero"/>
        <c:auto val="1"/>
        <c:lblAlgn val="ctr"/>
        <c:lblOffset val="100"/>
        <c:noMultiLvlLbl val="0"/>
      </c:catAx>
      <c:valAx>
        <c:axId val="119689600"/>
        <c:scaling>
          <c:orientation val="minMax"/>
          <c:max val="0.5"/>
        </c:scaling>
        <c:delete val="1"/>
        <c:axPos val="t"/>
        <c:numFmt formatCode="0%\ \ \ \ \ \ \ \ " sourceLinked="1"/>
        <c:majorTickMark val="out"/>
        <c:minorTickMark val="none"/>
        <c:tickLblPos val="nextTo"/>
        <c:crossAx val="119667328"/>
        <c:crosses val="autoZero"/>
        <c:crossBetween val="between"/>
      </c:valAx>
      <c:spPr>
        <a:ln>
          <a:noFill/>
        </a:ln>
      </c:spPr>
    </c:plotArea>
    <c:plotVisOnly val="1"/>
    <c:dispBlanksAs val="gap"/>
    <c:showDLblsOverMax val="0"/>
  </c:chart>
  <c:spPr>
    <a:ln>
      <a:noFill/>
    </a:ln>
  </c:spPr>
  <c:txPr>
    <a:bodyPr/>
    <a:lstStyle/>
    <a:p>
      <a:pPr>
        <a:spcAft>
          <a:spcPts val="600"/>
        </a:spcAft>
        <a:defRPr sz="800">
          <a:solidFill>
            <a:srgbClr val="616365"/>
          </a:solidFill>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05192703277504"/>
          <c:y val="0"/>
          <c:w val="0.56204773670911357"/>
          <c:h val="0.92829286964129487"/>
        </c:manualLayout>
      </c:layout>
      <c:barChart>
        <c:barDir val="bar"/>
        <c:grouping val="clustered"/>
        <c:varyColors val="0"/>
        <c:ser>
          <c:idx val="0"/>
          <c:order val="0"/>
          <c:tx>
            <c:strRef>
              <c:f>Sheet1!$B$1</c:f>
              <c:strCache>
                <c:ptCount val="1"/>
                <c:pt idx="0">
                  <c:v>Family Law (n=108)</c:v>
                </c:pt>
              </c:strCache>
            </c:strRef>
          </c:tx>
          <c:spPr>
            <a:solidFill>
              <a:srgbClr val="B6BF00"/>
            </a:solidFill>
          </c:spPr>
          <c:invertIfNegative val="0"/>
          <c:dPt>
            <c:idx val="4"/>
            <c:invertIfNegative val="0"/>
            <c:bubble3D val="0"/>
            <c:spPr>
              <a:solidFill>
                <a:srgbClr val="FFC000"/>
              </a:solidFill>
            </c:spPr>
            <c:extLst>
              <c:ext xmlns:c16="http://schemas.microsoft.com/office/drawing/2014/chart" uri="{C3380CC4-5D6E-409C-BE32-E72D297353CC}">
                <c16:uniqueId val="{00000014-7F40-4B81-8EF4-EE1323A0CD33}"/>
              </c:ext>
            </c:extLst>
          </c:dPt>
          <c:dPt>
            <c:idx val="5"/>
            <c:invertIfNegative val="0"/>
            <c:bubble3D val="0"/>
            <c:spPr>
              <a:solidFill>
                <a:srgbClr val="FFC000"/>
              </a:solidFill>
            </c:spPr>
            <c:extLst>
              <c:ext xmlns:c16="http://schemas.microsoft.com/office/drawing/2014/chart" uri="{C3380CC4-5D6E-409C-BE32-E72D297353CC}">
                <c16:uniqueId val="{00000015-7F40-4B81-8EF4-EE1323A0CD33}"/>
              </c:ext>
            </c:extLst>
          </c:dPt>
          <c:dPt>
            <c:idx val="6"/>
            <c:invertIfNegative val="0"/>
            <c:bubble3D val="0"/>
            <c:spPr>
              <a:solidFill>
                <a:srgbClr val="FFC000"/>
              </a:solidFill>
            </c:spPr>
            <c:extLst>
              <c:ext xmlns:c16="http://schemas.microsoft.com/office/drawing/2014/chart" uri="{C3380CC4-5D6E-409C-BE32-E72D297353CC}">
                <c16:uniqueId val="{00000000-7F40-4B81-8EF4-EE1323A0CD33}"/>
              </c:ext>
            </c:extLst>
          </c:dPt>
          <c:dPt>
            <c:idx val="7"/>
            <c:invertIfNegative val="0"/>
            <c:bubble3D val="0"/>
            <c:extLst>
              <c:ext xmlns:c16="http://schemas.microsoft.com/office/drawing/2014/chart" uri="{C3380CC4-5D6E-409C-BE32-E72D297353CC}">
                <c16:uniqueId val="{00000001-7F40-4B81-8EF4-EE1323A0CD33}"/>
              </c:ext>
            </c:extLst>
          </c:dPt>
          <c:dPt>
            <c:idx val="8"/>
            <c:invertIfNegative val="0"/>
            <c:bubble3D val="0"/>
            <c:extLst>
              <c:ext xmlns:c16="http://schemas.microsoft.com/office/drawing/2014/chart" uri="{C3380CC4-5D6E-409C-BE32-E72D297353CC}">
                <c16:uniqueId val="{00000002-7F40-4B81-8EF4-EE1323A0CD33}"/>
              </c:ext>
            </c:extLst>
          </c:dPt>
          <c:dPt>
            <c:idx val="9"/>
            <c:invertIfNegative val="0"/>
            <c:bubble3D val="0"/>
            <c:spPr>
              <a:solidFill>
                <a:srgbClr val="FDC82F"/>
              </a:solidFill>
            </c:spPr>
            <c:extLst>
              <c:ext xmlns:c16="http://schemas.microsoft.com/office/drawing/2014/chart" uri="{C3380CC4-5D6E-409C-BE32-E72D297353CC}">
                <c16:uniqueId val="{00000004-7F40-4B81-8EF4-EE1323A0CD33}"/>
              </c:ext>
            </c:extLst>
          </c:dPt>
          <c:dPt>
            <c:idx val="10"/>
            <c:invertIfNegative val="0"/>
            <c:bubble3D val="0"/>
            <c:spPr>
              <a:solidFill>
                <a:srgbClr val="FDC82F"/>
              </a:solidFill>
            </c:spPr>
            <c:extLst>
              <c:ext xmlns:c16="http://schemas.microsoft.com/office/drawing/2014/chart" uri="{C3380CC4-5D6E-409C-BE32-E72D297353CC}">
                <c16:uniqueId val="{00000006-7F40-4B81-8EF4-EE1323A0CD33}"/>
              </c:ext>
            </c:extLst>
          </c:dPt>
          <c:dPt>
            <c:idx val="11"/>
            <c:invertIfNegative val="0"/>
            <c:bubble3D val="0"/>
            <c:spPr>
              <a:solidFill>
                <a:srgbClr val="FDC82F"/>
              </a:solidFill>
            </c:spPr>
            <c:extLst>
              <c:ext xmlns:c16="http://schemas.microsoft.com/office/drawing/2014/chart" uri="{C3380CC4-5D6E-409C-BE32-E72D297353CC}">
                <c16:uniqueId val="{00000008-7F40-4B81-8EF4-EE1323A0CD33}"/>
              </c:ext>
            </c:extLst>
          </c:dPt>
          <c:dPt>
            <c:idx val="12"/>
            <c:invertIfNegative val="0"/>
            <c:bubble3D val="0"/>
            <c:spPr>
              <a:solidFill>
                <a:srgbClr val="FDC82F"/>
              </a:solidFill>
            </c:spPr>
            <c:extLst>
              <c:ext xmlns:c16="http://schemas.microsoft.com/office/drawing/2014/chart" uri="{C3380CC4-5D6E-409C-BE32-E72D297353CC}">
                <c16:uniqueId val="{0000000A-7F40-4B81-8EF4-EE1323A0CD33}"/>
              </c:ext>
            </c:extLst>
          </c:dPt>
          <c:dPt>
            <c:idx val="13"/>
            <c:invertIfNegative val="0"/>
            <c:bubble3D val="0"/>
            <c:spPr>
              <a:solidFill>
                <a:srgbClr val="FDC82F"/>
              </a:solidFill>
            </c:spPr>
            <c:extLst>
              <c:ext xmlns:c16="http://schemas.microsoft.com/office/drawing/2014/chart" uri="{C3380CC4-5D6E-409C-BE32-E72D297353CC}">
                <c16:uniqueId val="{0000000C-7F40-4B81-8EF4-EE1323A0CD33}"/>
              </c:ext>
            </c:extLst>
          </c:dPt>
          <c:dPt>
            <c:idx val="14"/>
            <c:invertIfNegative val="0"/>
            <c:bubble3D val="0"/>
            <c:spPr>
              <a:solidFill>
                <a:srgbClr val="FDC82F"/>
              </a:solidFill>
            </c:spPr>
            <c:extLst>
              <c:ext xmlns:c16="http://schemas.microsoft.com/office/drawing/2014/chart" uri="{C3380CC4-5D6E-409C-BE32-E72D297353CC}">
                <c16:uniqueId val="{0000000E-7F40-4B81-8EF4-EE1323A0CD33}"/>
              </c:ext>
            </c:extLst>
          </c:dPt>
          <c:dPt>
            <c:idx val="15"/>
            <c:invertIfNegative val="0"/>
            <c:bubble3D val="0"/>
            <c:spPr>
              <a:solidFill>
                <a:srgbClr val="FDC82F"/>
              </a:solidFill>
            </c:spPr>
            <c:extLst>
              <c:ext xmlns:c16="http://schemas.microsoft.com/office/drawing/2014/chart" uri="{C3380CC4-5D6E-409C-BE32-E72D297353CC}">
                <c16:uniqueId val="{00000010-7F40-4B81-8EF4-EE1323A0CD33}"/>
              </c:ext>
            </c:extLst>
          </c:dPt>
          <c:dPt>
            <c:idx val="16"/>
            <c:invertIfNegative val="0"/>
            <c:bubble3D val="0"/>
            <c:spPr>
              <a:solidFill>
                <a:srgbClr val="FDC82F"/>
              </a:solidFill>
            </c:spPr>
            <c:extLst>
              <c:ext xmlns:c16="http://schemas.microsoft.com/office/drawing/2014/chart" uri="{C3380CC4-5D6E-409C-BE32-E72D297353CC}">
                <c16:uniqueId val="{00000012-7F40-4B81-8EF4-EE1323A0CD3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No further improvements needed</c:v>
                </c:pt>
                <c:pt idx="1">
                  <c:v>Helpful</c:v>
                </c:pt>
                <c:pt idx="2">
                  <c:v>Professional</c:v>
                </c:pt>
                <c:pt idx="4">
                  <c:v>Unresponsive or did not listen</c:v>
                </c:pt>
                <c:pt idx="5">
                  <c:v>Could not help</c:v>
                </c:pt>
                <c:pt idx="6">
                  <c:v>Not enough effort</c:v>
                </c:pt>
              </c:strCache>
            </c:strRef>
          </c:cat>
          <c:val>
            <c:numRef>
              <c:f>Sheet1!$B$2:$B$8</c:f>
              <c:numCache>
                <c:formatCode>###0%</c:formatCode>
                <c:ptCount val="7"/>
                <c:pt idx="0">
                  <c:v>0.42699341528677726</c:v>
                </c:pt>
                <c:pt idx="1">
                  <c:v>9.7034208634215635E-2</c:v>
                </c:pt>
                <c:pt idx="2">
                  <c:v>9.3695883466843113E-2</c:v>
                </c:pt>
                <c:pt idx="4">
                  <c:v>0.1327988553802518</c:v>
                </c:pt>
                <c:pt idx="5">
                  <c:v>0.11271081989650636</c:v>
                </c:pt>
                <c:pt idx="6">
                  <c:v>8.1332144869555811E-2</c:v>
                </c:pt>
              </c:numCache>
            </c:numRef>
          </c:val>
          <c:extLst>
            <c:ext xmlns:c16="http://schemas.microsoft.com/office/drawing/2014/chart" uri="{C3380CC4-5D6E-409C-BE32-E72D297353CC}">
              <c16:uniqueId val="{00000013-7F40-4B81-8EF4-EE1323A0CD33}"/>
            </c:ext>
          </c:extLst>
        </c:ser>
        <c:dLbls>
          <c:showLegendKey val="0"/>
          <c:showVal val="0"/>
          <c:showCatName val="0"/>
          <c:showSerName val="0"/>
          <c:showPercent val="0"/>
          <c:showBubbleSize val="0"/>
        </c:dLbls>
        <c:gapWidth val="40"/>
        <c:axId val="122181888"/>
        <c:axId val="122195968"/>
      </c:barChart>
      <c:catAx>
        <c:axId val="122181888"/>
        <c:scaling>
          <c:orientation val="maxMin"/>
        </c:scaling>
        <c:delete val="0"/>
        <c:axPos val="l"/>
        <c:numFmt formatCode="General" sourceLinked="1"/>
        <c:majorTickMark val="out"/>
        <c:minorTickMark val="none"/>
        <c:tickLblPos val="nextTo"/>
        <c:spPr>
          <a:ln>
            <a:noFill/>
          </a:ln>
        </c:spPr>
        <c:crossAx val="122195968"/>
        <c:crosses val="autoZero"/>
        <c:auto val="1"/>
        <c:lblAlgn val="ctr"/>
        <c:lblOffset val="100"/>
        <c:noMultiLvlLbl val="0"/>
      </c:catAx>
      <c:valAx>
        <c:axId val="122195968"/>
        <c:scaling>
          <c:orientation val="minMax"/>
          <c:max val="0.5"/>
        </c:scaling>
        <c:delete val="1"/>
        <c:axPos val="t"/>
        <c:numFmt formatCode="###0%" sourceLinked="1"/>
        <c:majorTickMark val="out"/>
        <c:minorTickMark val="none"/>
        <c:tickLblPos val="none"/>
        <c:crossAx val="122181888"/>
        <c:crosses val="autoZero"/>
        <c:crossBetween val="between"/>
      </c:valAx>
      <c:spPr>
        <a:ln>
          <a:noFill/>
        </a:ln>
      </c:spPr>
    </c:plotArea>
    <c:plotVisOnly val="1"/>
    <c:dispBlanksAs val="gap"/>
    <c:showDLblsOverMax val="0"/>
  </c:chart>
  <c:spPr>
    <a:ln>
      <a:noFill/>
    </a:ln>
  </c:spPr>
  <c:txPr>
    <a:bodyPr/>
    <a:lstStyle/>
    <a:p>
      <a:pPr>
        <a:spcAft>
          <a:spcPts val="600"/>
        </a:spcAft>
        <a:defRPr sz="12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Sheet1!$A$2:$A$11</c:f>
              <c:strCache>
                <c:ptCount val="10"/>
                <c:pt idx="0">
                  <c:v>Lawyer polite and respectful</c:v>
                </c:pt>
                <c:pt idx="1">
                  <c:v>Lawyer listened to legal problem</c:v>
                </c:pt>
                <c:pt idx="2">
                  <c:v>Lawyer clearly explained to you what you needed to do next</c:v>
                </c:pt>
                <c:pt idx="3">
                  <c:v>Lawyer helped understand how to deal with Legal problem</c:v>
                </c:pt>
                <c:pt idx="4">
                  <c:v>Lawyer didn't rush you</c:v>
                </c:pt>
                <c:pt idx="5">
                  <c:v>Advice received was helpful</c:v>
                </c:pt>
                <c:pt idx="6">
                  <c:v>Felt confident in lawyers' advice</c:v>
                </c:pt>
                <c:pt idx="7">
                  <c:v>Kept informed throughout process</c:v>
                </c:pt>
                <c:pt idx="8">
                  <c:v>Service received was better than expected</c:v>
                </c:pt>
                <c:pt idx="9">
                  <c:v>Didn't have to wait too long to see lawyer</c:v>
                </c:pt>
              </c:strCache>
            </c:strRef>
          </c:cat>
          <c:val>
            <c:numRef>
              <c:f>Sheet1!$B$2:$B$11</c:f>
              <c:numCache>
                <c:formatCode>0%</c:formatCode>
                <c:ptCount val="10"/>
                <c:pt idx="0">
                  <c:v>0.35794813550400001</c:v>
                </c:pt>
                <c:pt idx="1">
                  <c:v>0.24182074324719999</c:v>
                </c:pt>
                <c:pt idx="2">
                  <c:v>0.24439224259829997</c:v>
                </c:pt>
                <c:pt idx="3">
                  <c:v>0.25516209992920003</c:v>
                </c:pt>
                <c:pt idx="4">
                  <c:v>0.22625257796199999</c:v>
                </c:pt>
                <c:pt idx="5">
                  <c:v>0.2616055020825</c:v>
                </c:pt>
                <c:pt idx="6">
                  <c:v>0.22264772717290002</c:v>
                </c:pt>
                <c:pt idx="7">
                  <c:v>0.21585465352420002</c:v>
                </c:pt>
                <c:pt idx="8">
                  <c:v>0.23339082627060001</c:v>
                </c:pt>
                <c:pt idx="9">
                  <c:v>0.16913237399479999</c:v>
                </c:pt>
              </c:numCache>
            </c:numRef>
          </c:val>
          <c:extLst>
            <c:ext xmlns:c16="http://schemas.microsoft.com/office/drawing/2014/chart" uri="{C3380CC4-5D6E-409C-BE32-E72D297353CC}">
              <c16:uniqueId val="{00000000-6EFA-4D37-87D1-97591863CD2A}"/>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Sheet1!$A$2:$A$11</c:f>
              <c:strCache>
                <c:ptCount val="10"/>
                <c:pt idx="0">
                  <c:v>Lawyer polite and respectful</c:v>
                </c:pt>
                <c:pt idx="1">
                  <c:v>Lawyer listened to legal problem</c:v>
                </c:pt>
                <c:pt idx="2">
                  <c:v>Lawyer clearly explained to you what you needed to do next</c:v>
                </c:pt>
                <c:pt idx="3">
                  <c:v>Lawyer helped understand how to deal with Legal problem</c:v>
                </c:pt>
                <c:pt idx="4">
                  <c:v>Lawyer didn't rush you</c:v>
                </c:pt>
                <c:pt idx="5">
                  <c:v>Advice received was helpful</c:v>
                </c:pt>
                <c:pt idx="6">
                  <c:v>Felt confident in lawyers' advice</c:v>
                </c:pt>
                <c:pt idx="7">
                  <c:v>Kept informed throughout process</c:v>
                </c:pt>
                <c:pt idx="8">
                  <c:v>Service received was better than expected</c:v>
                </c:pt>
                <c:pt idx="9">
                  <c:v>Didn't have to wait too long to see lawyer</c:v>
                </c:pt>
              </c:strCache>
            </c:strRef>
          </c:cat>
          <c:val>
            <c:numRef>
              <c:f>Sheet1!$C$2:$C$11</c:f>
              <c:numCache>
                <c:formatCode>0%</c:formatCode>
                <c:ptCount val="10"/>
                <c:pt idx="0">
                  <c:v>0.45840424408300001</c:v>
                </c:pt>
                <c:pt idx="1">
                  <c:v>0.54436084943910001</c:v>
                </c:pt>
                <c:pt idx="2">
                  <c:v>0.50541344886829997</c:v>
                </c:pt>
                <c:pt idx="3">
                  <c:v>0.46065845082469997</c:v>
                </c:pt>
                <c:pt idx="4">
                  <c:v>0.47791564034340001</c:v>
                </c:pt>
                <c:pt idx="5">
                  <c:v>0.427245194961</c:v>
                </c:pt>
                <c:pt idx="6">
                  <c:v>0.45340105358759997</c:v>
                </c:pt>
                <c:pt idx="7">
                  <c:v>0.44795912112110003</c:v>
                </c:pt>
                <c:pt idx="8">
                  <c:v>0.36003423192280004</c:v>
                </c:pt>
                <c:pt idx="9">
                  <c:v>0.39037338138469996</c:v>
                </c:pt>
              </c:numCache>
            </c:numRef>
          </c:val>
          <c:extLst>
            <c:ext xmlns:c16="http://schemas.microsoft.com/office/drawing/2014/chart" uri="{C3380CC4-5D6E-409C-BE32-E72D297353CC}">
              <c16:uniqueId val="{00000001-6EFA-4D37-87D1-97591863CD2A}"/>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Sheet1!$A$2:$A$11</c:f>
              <c:strCache>
                <c:ptCount val="10"/>
                <c:pt idx="0">
                  <c:v>Lawyer polite and respectful</c:v>
                </c:pt>
                <c:pt idx="1">
                  <c:v>Lawyer listened to legal problem</c:v>
                </c:pt>
                <c:pt idx="2">
                  <c:v>Lawyer clearly explained to you what you needed to do next</c:v>
                </c:pt>
                <c:pt idx="3">
                  <c:v>Lawyer helped understand how to deal with Legal problem</c:v>
                </c:pt>
                <c:pt idx="4">
                  <c:v>Lawyer didn't rush you</c:v>
                </c:pt>
                <c:pt idx="5">
                  <c:v>Advice received was helpful</c:v>
                </c:pt>
                <c:pt idx="6">
                  <c:v>Felt confident in lawyers' advice</c:v>
                </c:pt>
                <c:pt idx="7">
                  <c:v>Kept informed throughout process</c:v>
                </c:pt>
                <c:pt idx="8">
                  <c:v>Service received was better than expected</c:v>
                </c:pt>
                <c:pt idx="9">
                  <c:v>Didn't have to wait too long to see lawyer</c:v>
                </c:pt>
              </c:strCache>
            </c:strRef>
          </c:cat>
          <c:val>
            <c:numRef>
              <c:f>Sheet1!$D$2:$D$11</c:f>
              <c:numCache>
                <c:formatCode>0%</c:formatCode>
                <c:ptCount val="10"/>
                <c:pt idx="0">
                  <c:v>0.1148399795933</c:v>
                </c:pt>
                <c:pt idx="1">
                  <c:v>6.0165753964509995E-2</c:v>
                </c:pt>
                <c:pt idx="2">
                  <c:v>9.2585250055809989E-2</c:v>
                </c:pt>
                <c:pt idx="3">
                  <c:v>0.10698143587140001</c:v>
                </c:pt>
                <c:pt idx="4">
                  <c:v>8.7170670795349986E-2</c:v>
                </c:pt>
                <c:pt idx="5">
                  <c:v>0.1111872106647</c:v>
                </c:pt>
                <c:pt idx="6">
                  <c:v>0.10769263199059999</c:v>
                </c:pt>
                <c:pt idx="7">
                  <c:v>0.11009336698609999</c:v>
                </c:pt>
                <c:pt idx="8">
                  <c:v>0.1533087086287</c:v>
                </c:pt>
                <c:pt idx="9">
                  <c:v>9.3252596299389992E-2</c:v>
                </c:pt>
              </c:numCache>
            </c:numRef>
          </c:val>
          <c:extLst>
            <c:ext xmlns:c16="http://schemas.microsoft.com/office/drawing/2014/chart" uri="{C3380CC4-5D6E-409C-BE32-E72D297353CC}">
              <c16:uniqueId val="{00000002-6EFA-4D37-87D1-97591863CD2A}"/>
            </c:ext>
          </c:extLst>
        </c:ser>
        <c:ser>
          <c:idx val="3"/>
          <c:order val="3"/>
          <c:tx>
            <c:strRef>
              <c:f>Sheet1!$E$1</c:f>
              <c:strCache>
                <c:ptCount val="1"/>
                <c:pt idx="0">
                  <c:v>Disagree</c:v>
                </c:pt>
              </c:strCache>
            </c:strRef>
          </c:tx>
          <c:spPr>
            <a:solidFill>
              <a:schemeClr val="accent1">
                <a:alpha val="50000"/>
              </a:schemeClr>
            </a:solidFill>
            <a:ln>
              <a:noFill/>
            </a:ln>
            <a:effectLst/>
          </c:spPr>
          <c:invertIfNegative val="0"/>
          <c:cat>
            <c:strRef>
              <c:f>Sheet1!$A$2:$A$11</c:f>
              <c:strCache>
                <c:ptCount val="10"/>
                <c:pt idx="0">
                  <c:v>Lawyer polite and respectful</c:v>
                </c:pt>
                <c:pt idx="1">
                  <c:v>Lawyer listened to legal problem</c:v>
                </c:pt>
                <c:pt idx="2">
                  <c:v>Lawyer clearly explained to you what you needed to do next</c:v>
                </c:pt>
                <c:pt idx="3">
                  <c:v>Lawyer helped understand how to deal with Legal problem</c:v>
                </c:pt>
                <c:pt idx="4">
                  <c:v>Lawyer didn't rush you</c:v>
                </c:pt>
                <c:pt idx="5">
                  <c:v>Advice received was helpful</c:v>
                </c:pt>
                <c:pt idx="6">
                  <c:v>Felt confident in lawyers' advice</c:v>
                </c:pt>
                <c:pt idx="7">
                  <c:v>Kept informed throughout process</c:v>
                </c:pt>
                <c:pt idx="8">
                  <c:v>Service received was better than expected</c:v>
                </c:pt>
                <c:pt idx="9">
                  <c:v>Didn't have to wait too long to see lawyer</c:v>
                </c:pt>
              </c:strCache>
            </c:strRef>
          </c:cat>
          <c:val>
            <c:numRef>
              <c:f>Sheet1!$E$2:$E$11</c:f>
              <c:numCache>
                <c:formatCode>0%</c:formatCode>
                <c:ptCount val="10"/>
                <c:pt idx="0">
                  <c:v>3.9274385913769999E-2</c:v>
                </c:pt>
                <c:pt idx="1">
                  <c:v>6.3509357069610001E-2</c:v>
                </c:pt>
                <c:pt idx="2">
                  <c:v>9.0568359225619996E-2</c:v>
                </c:pt>
                <c:pt idx="3">
                  <c:v>9.7654906932999996E-2</c:v>
                </c:pt>
                <c:pt idx="4">
                  <c:v>0.12249464027160001</c:v>
                </c:pt>
                <c:pt idx="5">
                  <c:v>0.11485902521120001</c:v>
                </c:pt>
                <c:pt idx="6">
                  <c:v>0.12226662830809999</c:v>
                </c:pt>
                <c:pt idx="7">
                  <c:v>0.1406570082503</c:v>
                </c:pt>
                <c:pt idx="8">
                  <c:v>0.14523325182720001</c:v>
                </c:pt>
                <c:pt idx="9">
                  <c:v>0.19611533551210003</c:v>
                </c:pt>
              </c:numCache>
            </c:numRef>
          </c:val>
          <c:extLst>
            <c:ext xmlns:c16="http://schemas.microsoft.com/office/drawing/2014/chart" uri="{C3380CC4-5D6E-409C-BE32-E72D297353CC}">
              <c16:uniqueId val="{00000003-6EFA-4D37-87D1-97591863CD2A}"/>
            </c:ext>
          </c:extLst>
        </c:ser>
        <c:ser>
          <c:idx val="4"/>
          <c:order val="4"/>
          <c:tx>
            <c:strRef>
              <c:f>Sheet1!$F$1</c:f>
              <c:strCache>
                <c:ptCount val="1"/>
                <c:pt idx="0">
                  <c:v>Strongly disagree</c:v>
                </c:pt>
              </c:strCache>
            </c:strRef>
          </c:tx>
          <c:spPr>
            <a:solidFill>
              <a:schemeClr val="accent1"/>
            </a:solidFill>
            <a:ln>
              <a:noFill/>
            </a:ln>
            <a:effectLst/>
          </c:spPr>
          <c:invertIfNegative val="0"/>
          <c:cat>
            <c:strRef>
              <c:f>Sheet1!$A$2:$A$11</c:f>
              <c:strCache>
                <c:ptCount val="10"/>
                <c:pt idx="0">
                  <c:v>Lawyer polite and respectful</c:v>
                </c:pt>
                <c:pt idx="1">
                  <c:v>Lawyer listened to legal problem</c:v>
                </c:pt>
                <c:pt idx="2">
                  <c:v>Lawyer clearly explained to you what you needed to do next</c:v>
                </c:pt>
                <c:pt idx="3">
                  <c:v>Lawyer helped understand how to deal with Legal problem</c:v>
                </c:pt>
                <c:pt idx="4">
                  <c:v>Lawyer didn't rush you</c:v>
                </c:pt>
                <c:pt idx="5">
                  <c:v>Advice received was helpful</c:v>
                </c:pt>
                <c:pt idx="6">
                  <c:v>Felt confident in lawyers' advice</c:v>
                </c:pt>
                <c:pt idx="7">
                  <c:v>Kept informed throughout process</c:v>
                </c:pt>
                <c:pt idx="8">
                  <c:v>Service received was better than expected</c:v>
                </c:pt>
                <c:pt idx="9">
                  <c:v>Didn't have to wait too long to see lawyer</c:v>
                </c:pt>
              </c:strCache>
            </c:strRef>
          </c:cat>
          <c:val>
            <c:numRef>
              <c:f>Sheet1!$F$2:$F$11</c:f>
              <c:numCache>
                <c:formatCode>0%</c:formatCode>
                <c:ptCount val="10"/>
                <c:pt idx="0">
                  <c:v>2.4683168731949999E-2</c:v>
                </c:pt>
                <c:pt idx="1">
                  <c:v>7.2025690072269999E-2</c:v>
                </c:pt>
                <c:pt idx="2">
                  <c:v>5.435595720868E-2</c:v>
                </c:pt>
                <c:pt idx="3">
                  <c:v>6.4424655306509995E-2</c:v>
                </c:pt>
                <c:pt idx="4">
                  <c:v>7.1499314206059997E-2</c:v>
                </c:pt>
                <c:pt idx="5">
                  <c:v>7.9207181075239996E-2</c:v>
                </c:pt>
                <c:pt idx="6">
                  <c:v>8.1673050349759996E-2</c:v>
                </c:pt>
                <c:pt idx="7">
                  <c:v>5.515179423239E-2</c:v>
                </c:pt>
                <c:pt idx="8">
                  <c:v>0.1080329813507</c:v>
                </c:pt>
                <c:pt idx="9">
                  <c:v>0.14785006737510001</c:v>
                </c:pt>
              </c:numCache>
            </c:numRef>
          </c:val>
          <c:extLst>
            <c:ext xmlns:c16="http://schemas.microsoft.com/office/drawing/2014/chart" uri="{C3380CC4-5D6E-409C-BE32-E72D297353CC}">
              <c16:uniqueId val="{00000006-6EFA-4D37-87D1-97591863CD2A}"/>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Sheet1!$A$2:$A$11</c:f>
              <c:strCache>
                <c:ptCount val="10"/>
                <c:pt idx="0">
                  <c:v>Lawyer polite and respectful</c:v>
                </c:pt>
                <c:pt idx="1">
                  <c:v>Lawyer listened to legal problem</c:v>
                </c:pt>
                <c:pt idx="2">
                  <c:v>Lawyer clearly explained to you what you needed to do next</c:v>
                </c:pt>
                <c:pt idx="3">
                  <c:v>Lawyer helped understand how to deal with Legal problem</c:v>
                </c:pt>
                <c:pt idx="4">
                  <c:v>Lawyer didn't rush you</c:v>
                </c:pt>
                <c:pt idx="5">
                  <c:v>Advice received was helpful</c:v>
                </c:pt>
                <c:pt idx="6">
                  <c:v>Felt confident in lawyers' advice</c:v>
                </c:pt>
                <c:pt idx="7">
                  <c:v>Kept informed throughout process</c:v>
                </c:pt>
                <c:pt idx="8">
                  <c:v>Service received was better than expected</c:v>
                </c:pt>
                <c:pt idx="9">
                  <c:v>Didn't have to wait too long to see lawyer</c:v>
                </c:pt>
              </c:strCache>
            </c:strRef>
          </c:cat>
          <c:val>
            <c:numRef>
              <c:f>Sheet1!$G$2:$G$11</c:f>
              <c:numCache>
                <c:formatCode>0%</c:formatCode>
                <c:ptCount val="10"/>
                <c:pt idx="0">
                  <c:v>4.8500861740069998E-3</c:v>
                </c:pt>
                <c:pt idx="1">
                  <c:v>1.8117606207370001E-2</c:v>
                </c:pt>
                <c:pt idx="2">
                  <c:v>1.2684742043340001E-2</c:v>
                </c:pt>
                <c:pt idx="3">
                  <c:v>1.5118451135160001E-2</c:v>
                </c:pt>
                <c:pt idx="4">
                  <c:v>1.4667156421659999E-2</c:v>
                </c:pt>
                <c:pt idx="5">
                  <c:v>5.8958860052770005E-3</c:v>
                </c:pt>
                <c:pt idx="6">
                  <c:v>1.2318908591029999E-2</c:v>
                </c:pt>
                <c:pt idx="7">
                  <c:v>3.0284055885910002E-2</c:v>
                </c:pt>
                <c:pt idx="8">
                  <c:v>0</c:v>
                </c:pt>
                <c:pt idx="9">
                  <c:v>3.2762454339070003E-3</c:v>
                </c:pt>
              </c:numCache>
            </c:numRef>
          </c:val>
          <c:extLst>
            <c:ext xmlns:c16="http://schemas.microsoft.com/office/drawing/2014/chart" uri="{C3380CC4-5D6E-409C-BE32-E72D297353CC}">
              <c16:uniqueId val="{00000007-6EFA-4D37-87D1-97591863CD2A}"/>
            </c:ext>
          </c:extLst>
        </c:ser>
        <c:dLbls>
          <c:showLegendKey val="0"/>
          <c:showVal val="0"/>
          <c:showCatName val="0"/>
          <c:showSerName val="0"/>
          <c:showPercent val="0"/>
          <c:showBubbleSize val="0"/>
        </c:dLbls>
        <c:gapWidth val="82"/>
        <c:overlap val="100"/>
        <c:axId val="119275520"/>
        <c:axId val="119277056"/>
      </c:barChart>
      <c:catAx>
        <c:axId val="119275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9277056"/>
        <c:crosses val="autoZero"/>
        <c:auto val="1"/>
        <c:lblAlgn val="ctr"/>
        <c:lblOffset val="100"/>
        <c:noMultiLvlLbl val="0"/>
      </c:catAx>
      <c:valAx>
        <c:axId val="119277056"/>
        <c:scaling>
          <c:orientation val="minMax"/>
        </c:scaling>
        <c:delete val="1"/>
        <c:axPos val="t"/>
        <c:numFmt formatCode="0%" sourceLinked="1"/>
        <c:majorTickMark val="none"/>
        <c:minorTickMark val="none"/>
        <c:tickLblPos val="nextTo"/>
        <c:crossAx val="119275520"/>
        <c:crosses val="autoZero"/>
        <c:crossBetween val="between"/>
      </c:valAx>
      <c:spPr>
        <a:noFill/>
        <a:ln>
          <a:noFill/>
        </a:ln>
        <a:effectLst/>
      </c:spPr>
    </c:plotArea>
    <c:legend>
      <c:legendPos val="b"/>
      <c:layout>
        <c:manualLayout>
          <c:xMode val="edge"/>
          <c:yMode val="edge"/>
          <c:x val="9.9081000291630208E-2"/>
          <c:y val="0.90882274608355984"/>
          <c:w val="0.87359707640711581"/>
          <c:h val="8.0336192414330002E-2"/>
        </c:manualLayout>
      </c:layout>
      <c:overlay val="0"/>
      <c:spPr>
        <a:noFill/>
        <a:ln>
          <a:noFill/>
        </a:ln>
        <a:effectLst/>
      </c:spPr>
      <c:txPr>
        <a:bodyPr rot="0" vert="horz"/>
        <a:lstStyle/>
        <a:p>
          <a:pPr algn="just">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95680227471567"/>
          <c:y val="8.0145719489981782E-2"/>
          <c:w val="0.66458023476232142"/>
          <c:h val="0.63263547938860576"/>
        </c:manualLayout>
      </c:layout>
      <c:barChart>
        <c:barDir val="bar"/>
        <c:grouping val="percentStacked"/>
        <c:varyColors val="0"/>
        <c:ser>
          <c:idx val="0"/>
          <c:order val="0"/>
          <c:tx>
            <c:strRef>
              <c:f>Sheet1!$B$1</c:f>
              <c:strCache>
                <c:ptCount val="1"/>
                <c:pt idx="0">
                  <c:v> Helped a lot</c:v>
                </c:pt>
              </c:strCache>
            </c:strRef>
          </c:tx>
          <c:spPr>
            <a:solidFill>
              <a:schemeClr val="accent4"/>
            </a:solidFill>
            <a:ln>
              <a:noFill/>
            </a:ln>
            <a:effectLst/>
          </c:spPr>
          <c:invertIfNegative val="0"/>
          <c:cat>
            <c:strRef>
              <c:f>Sheet1!$A$2</c:f>
              <c:strCache>
                <c:ptCount val="1"/>
                <c:pt idx="0">
                  <c:v>Helped sort out legal problem</c:v>
                </c:pt>
              </c:strCache>
            </c:strRef>
          </c:cat>
          <c:val>
            <c:numRef>
              <c:f>Sheet1!$B$2</c:f>
              <c:numCache>
                <c:formatCode>0%</c:formatCode>
                <c:ptCount val="1"/>
                <c:pt idx="0">
                  <c:v>0.44</c:v>
                </c:pt>
              </c:numCache>
            </c:numRef>
          </c:val>
          <c:extLst>
            <c:ext xmlns:c16="http://schemas.microsoft.com/office/drawing/2014/chart" uri="{C3380CC4-5D6E-409C-BE32-E72D297353CC}">
              <c16:uniqueId val="{00000000-E35B-4415-A5BD-306A47BCA044}"/>
            </c:ext>
          </c:extLst>
        </c:ser>
        <c:ser>
          <c:idx val="1"/>
          <c:order val="1"/>
          <c:tx>
            <c:strRef>
              <c:f>Sheet1!$C$1</c:f>
              <c:strCache>
                <c:ptCount val="1"/>
                <c:pt idx="0">
                  <c:v>Helped a little</c:v>
                </c:pt>
              </c:strCache>
            </c:strRef>
          </c:tx>
          <c:spPr>
            <a:solidFill>
              <a:schemeClr val="accent4">
                <a:alpha val="50000"/>
              </a:schemeClr>
            </a:solidFill>
            <a:ln>
              <a:noFill/>
            </a:ln>
            <a:effectLst/>
          </c:spPr>
          <c:invertIfNegative val="0"/>
          <c:cat>
            <c:strRef>
              <c:f>Sheet1!$A$2</c:f>
              <c:strCache>
                <c:ptCount val="1"/>
                <c:pt idx="0">
                  <c:v>Helped sort out legal problem</c:v>
                </c:pt>
              </c:strCache>
            </c:strRef>
          </c:cat>
          <c:val>
            <c:numRef>
              <c:f>Sheet1!$C$2</c:f>
              <c:numCache>
                <c:formatCode>0%</c:formatCode>
                <c:ptCount val="1"/>
                <c:pt idx="0">
                  <c:v>0.25</c:v>
                </c:pt>
              </c:numCache>
            </c:numRef>
          </c:val>
          <c:extLst>
            <c:ext xmlns:c16="http://schemas.microsoft.com/office/drawing/2014/chart" uri="{C3380CC4-5D6E-409C-BE32-E72D297353CC}">
              <c16:uniqueId val="{00000001-E35B-4415-A5BD-306A47BCA044}"/>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c:f>
              <c:strCache>
                <c:ptCount val="1"/>
                <c:pt idx="0">
                  <c:v>Helped sort out legal problem</c:v>
                </c:pt>
              </c:strCache>
            </c:strRef>
          </c:cat>
          <c:val>
            <c:numRef>
              <c:f>Sheet1!$D$2</c:f>
              <c:numCache>
                <c:formatCode>0%</c:formatCode>
                <c:ptCount val="1"/>
                <c:pt idx="0">
                  <c:v>0.15</c:v>
                </c:pt>
              </c:numCache>
            </c:numRef>
          </c:val>
          <c:extLst>
            <c:ext xmlns:c16="http://schemas.microsoft.com/office/drawing/2014/chart" uri="{C3380CC4-5D6E-409C-BE32-E72D297353CC}">
              <c16:uniqueId val="{00000002-E35B-4415-A5BD-306A47BCA044}"/>
            </c:ext>
          </c:extLst>
        </c:ser>
        <c:ser>
          <c:idx val="3"/>
          <c:order val="3"/>
          <c:tx>
            <c:strRef>
              <c:f>Sheet1!$E$1</c:f>
              <c:strCache>
                <c:ptCount val="1"/>
                <c:pt idx="0">
                  <c:v>A little worse</c:v>
                </c:pt>
              </c:strCache>
            </c:strRef>
          </c:tx>
          <c:spPr>
            <a:solidFill>
              <a:schemeClr val="accent1">
                <a:alpha val="50000"/>
              </a:schemeClr>
            </a:solidFill>
            <a:ln>
              <a:noFill/>
            </a:ln>
            <a:effectLst/>
          </c:spPr>
          <c:invertIfNegative val="0"/>
          <c:cat>
            <c:strRef>
              <c:f>Sheet1!$A$2</c:f>
              <c:strCache>
                <c:ptCount val="1"/>
                <c:pt idx="0">
                  <c:v>Helped sort out legal problem</c:v>
                </c:pt>
              </c:strCache>
            </c:strRef>
          </c:cat>
          <c:val>
            <c:numRef>
              <c:f>Sheet1!$E$2</c:f>
              <c:numCache>
                <c:formatCode>0%</c:formatCode>
                <c:ptCount val="1"/>
                <c:pt idx="0">
                  <c:v>0.06</c:v>
                </c:pt>
              </c:numCache>
            </c:numRef>
          </c:val>
          <c:extLst>
            <c:ext xmlns:c16="http://schemas.microsoft.com/office/drawing/2014/chart" uri="{C3380CC4-5D6E-409C-BE32-E72D297353CC}">
              <c16:uniqueId val="{00000003-E35B-4415-A5BD-306A47BCA044}"/>
            </c:ext>
          </c:extLst>
        </c:ser>
        <c:ser>
          <c:idx val="4"/>
          <c:order val="4"/>
          <c:tx>
            <c:strRef>
              <c:f>Sheet1!$F$1</c:f>
              <c:strCache>
                <c:ptCount val="1"/>
                <c:pt idx="0">
                  <c:v>A lot worse</c:v>
                </c:pt>
              </c:strCache>
            </c:strRef>
          </c:tx>
          <c:spPr>
            <a:solidFill>
              <a:schemeClr val="accent1"/>
            </a:solidFill>
            <a:ln>
              <a:noFill/>
            </a:ln>
            <a:effectLst/>
          </c:spPr>
          <c:invertIfNegative val="0"/>
          <c:cat>
            <c:strRef>
              <c:f>Sheet1!$A$2</c:f>
              <c:strCache>
                <c:ptCount val="1"/>
                <c:pt idx="0">
                  <c:v>Helped sort out legal problem</c:v>
                </c:pt>
              </c:strCache>
            </c:strRef>
          </c:cat>
          <c:val>
            <c:numRef>
              <c:f>Sheet1!$F$2</c:f>
              <c:numCache>
                <c:formatCode>0%</c:formatCode>
                <c:ptCount val="1"/>
                <c:pt idx="0">
                  <c:v>0.09</c:v>
                </c:pt>
              </c:numCache>
            </c:numRef>
          </c:val>
          <c:extLst>
            <c:ext xmlns:c16="http://schemas.microsoft.com/office/drawing/2014/chart" uri="{C3380CC4-5D6E-409C-BE32-E72D297353CC}">
              <c16:uniqueId val="{00000004-E35B-4415-A5BD-306A47BCA044}"/>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c:f>
              <c:strCache>
                <c:ptCount val="1"/>
                <c:pt idx="0">
                  <c:v>Helped sort out legal problem</c:v>
                </c:pt>
              </c:strCache>
            </c:strRef>
          </c:cat>
          <c:val>
            <c:numRef>
              <c:f>Sheet1!$G$2</c:f>
              <c:numCache>
                <c:formatCode>0%</c:formatCode>
                <c:ptCount val="1"/>
                <c:pt idx="0">
                  <c:v>0.01</c:v>
                </c:pt>
              </c:numCache>
            </c:numRef>
          </c:val>
          <c:extLst>
            <c:ext xmlns:c16="http://schemas.microsoft.com/office/drawing/2014/chart" uri="{C3380CC4-5D6E-409C-BE32-E72D297353CC}">
              <c16:uniqueId val="{00000005-E35B-4415-A5BD-306A47BCA044}"/>
            </c:ext>
          </c:extLst>
        </c:ser>
        <c:dLbls>
          <c:showLegendKey val="0"/>
          <c:showVal val="0"/>
          <c:showCatName val="0"/>
          <c:showSerName val="0"/>
          <c:showPercent val="0"/>
          <c:showBubbleSize val="0"/>
        </c:dLbls>
        <c:gapWidth val="82"/>
        <c:overlap val="100"/>
        <c:axId val="119425280"/>
        <c:axId val="119435264"/>
      </c:barChart>
      <c:catAx>
        <c:axId val="11942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9435264"/>
        <c:crosses val="autoZero"/>
        <c:auto val="1"/>
        <c:lblAlgn val="ctr"/>
        <c:lblOffset val="100"/>
        <c:noMultiLvlLbl val="0"/>
      </c:catAx>
      <c:valAx>
        <c:axId val="119435264"/>
        <c:scaling>
          <c:orientation val="minMax"/>
        </c:scaling>
        <c:delete val="1"/>
        <c:axPos val="b"/>
        <c:numFmt formatCode="0%" sourceLinked="1"/>
        <c:majorTickMark val="none"/>
        <c:minorTickMark val="none"/>
        <c:tickLblPos val="nextTo"/>
        <c:crossAx val="119425280"/>
        <c:crosses val="autoZero"/>
        <c:crossBetween val="between"/>
      </c:valAx>
      <c:spPr>
        <a:noFill/>
        <a:ln>
          <a:noFill/>
        </a:ln>
        <a:effectLst/>
      </c:spPr>
    </c:plotArea>
    <c:legend>
      <c:legendPos val="b"/>
      <c:layout>
        <c:manualLayout>
          <c:xMode val="edge"/>
          <c:yMode val="edge"/>
          <c:x val="2.9489154956917969E-2"/>
          <c:y val="0.73376080161086321"/>
          <c:w val="0.96064637441288725"/>
          <c:h val="0.264690884048972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89457567804024"/>
          <c:y val="9.9773242630385492E-2"/>
          <c:w val="0.66864246135899674"/>
          <c:h val="0.67486992697341408"/>
        </c:manualLayout>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c:f>
              <c:strCache>
                <c:ptCount val="1"/>
                <c:pt idx="0">
                  <c:v>Knows where to get help in future</c:v>
                </c:pt>
              </c:strCache>
            </c:strRef>
          </c:cat>
          <c:val>
            <c:numRef>
              <c:f>Sheet1!$B$2</c:f>
              <c:numCache>
                <c:formatCode>0%</c:formatCode>
                <c:ptCount val="1"/>
                <c:pt idx="0">
                  <c:v>0.35</c:v>
                </c:pt>
              </c:numCache>
            </c:numRef>
          </c:val>
          <c:extLst>
            <c:ext xmlns:c16="http://schemas.microsoft.com/office/drawing/2014/chart" uri="{C3380CC4-5D6E-409C-BE32-E72D297353CC}">
              <c16:uniqueId val="{00000000-9201-4513-89DA-4ED7BB36E785}"/>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c:f>
              <c:strCache>
                <c:ptCount val="1"/>
                <c:pt idx="0">
                  <c:v>Knows where to get help in future</c:v>
                </c:pt>
              </c:strCache>
            </c:strRef>
          </c:cat>
          <c:val>
            <c:numRef>
              <c:f>Sheet1!$C$2</c:f>
              <c:numCache>
                <c:formatCode>0%</c:formatCode>
                <c:ptCount val="1"/>
                <c:pt idx="0">
                  <c:v>0.52</c:v>
                </c:pt>
              </c:numCache>
            </c:numRef>
          </c:val>
          <c:extLst>
            <c:ext xmlns:c16="http://schemas.microsoft.com/office/drawing/2014/chart" uri="{C3380CC4-5D6E-409C-BE32-E72D297353CC}">
              <c16:uniqueId val="{00000001-9201-4513-89DA-4ED7BB36E785}"/>
            </c:ext>
          </c:extLst>
        </c:ser>
        <c:ser>
          <c:idx val="2"/>
          <c:order val="2"/>
          <c:tx>
            <c:strRef>
              <c:f>Sheet1!$D$1</c:f>
              <c:strCache>
                <c:ptCount val="1"/>
                <c:pt idx="0">
                  <c:v>Disagree</c:v>
                </c:pt>
              </c:strCache>
            </c:strRef>
          </c:tx>
          <c:spPr>
            <a:solidFill>
              <a:schemeClr val="bg1">
                <a:lumMod val="65000"/>
              </a:schemeClr>
            </a:solidFill>
            <a:ln>
              <a:noFill/>
            </a:ln>
            <a:effectLst/>
          </c:spPr>
          <c:invertIfNegative val="0"/>
          <c:dPt>
            <c:idx val="0"/>
            <c:invertIfNegative val="0"/>
            <c:bubble3D val="0"/>
            <c:spPr>
              <a:solidFill>
                <a:schemeClr val="accent1">
                  <a:alpha val="50000"/>
                </a:schemeClr>
              </a:solidFill>
              <a:ln>
                <a:noFill/>
              </a:ln>
              <a:effectLst/>
            </c:spPr>
            <c:extLst>
              <c:ext xmlns:c16="http://schemas.microsoft.com/office/drawing/2014/chart" uri="{C3380CC4-5D6E-409C-BE32-E72D297353CC}">
                <c16:uniqueId val="{00000003-9201-4513-89DA-4ED7BB36E785}"/>
              </c:ext>
            </c:extLst>
          </c:dPt>
          <c:cat>
            <c:strRef>
              <c:f>Sheet1!$A$2</c:f>
              <c:strCache>
                <c:ptCount val="1"/>
                <c:pt idx="0">
                  <c:v>Knows where to get help in future</c:v>
                </c:pt>
              </c:strCache>
            </c:strRef>
          </c:cat>
          <c:val>
            <c:numRef>
              <c:f>Sheet1!$D$2</c:f>
              <c:numCache>
                <c:formatCode>0%</c:formatCode>
                <c:ptCount val="1"/>
                <c:pt idx="0">
                  <c:v>0.06</c:v>
                </c:pt>
              </c:numCache>
            </c:numRef>
          </c:val>
          <c:extLst>
            <c:ext xmlns:c16="http://schemas.microsoft.com/office/drawing/2014/chart" uri="{C3380CC4-5D6E-409C-BE32-E72D297353CC}">
              <c16:uniqueId val="{00000004-9201-4513-89DA-4ED7BB36E785}"/>
            </c:ext>
          </c:extLst>
        </c:ser>
        <c:ser>
          <c:idx val="3"/>
          <c:order val="3"/>
          <c:tx>
            <c:strRef>
              <c:f>Sheet1!$E$1</c:f>
              <c:strCache>
                <c:ptCount val="1"/>
                <c:pt idx="0">
                  <c:v>Strongly disagree</c:v>
                </c:pt>
              </c:strCache>
            </c:strRef>
          </c:tx>
          <c:spPr>
            <a:solidFill>
              <a:schemeClr val="accent1">
                <a:alpha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9201-4513-89DA-4ED7BB36E785}"/>
              </c:ext>
            </c:extLst>
          </c:dPt>
          <c:cat>
            <c:strRef>
              <c:f>Sheet1!$A$2</c:f>
              <c:strCache>
                <c:ptCount val="1"/>
                <c:pt idx="0">
                  <c:v>Knows where to get help in future</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7-9201-4513-89DA-4ED7BB36E785}"/>
            </c:ext>
          </c:extLst>
        </c:ser>
        <c:dLbls>
          <c:showLegendKey val="0"/>
          <c:showVal val="0"/>
          <c:showCatName val="0"/>
          <c:showSerName val="0"/>
          <c:showPercent val="0"/>
          <c:showBubbleSize val="0"/>
        </c:dLbls>
        <c:gapWidth val="82"/>
        <c:overlap val="100"/>
        <c:axId val="122238080"/>
        <c:axId val="122239616"/>
      </c:barChart>
      <c:catAx>
        <c:axId val="122238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2239616"/>
        <c:crosses val="autoZero"/>
        <c:auto val="1"/>
        <c:lblAlgn val="ctr"/>
        <c:lblOffset val="100"/>
        <c:noMultiLvlLbl val="0"/>
      </c:catAx>
      <c:valAx>
        <c:axId val="122239616"/>
        <c:scaling>
          <c:orientation val="minMax"/>
        </c:scaling>
        <c:delete val="1"/>
        <c:axPos val="b"/>
        <c:numFmt formatCode="0%" sourceLinked="1"/>
        <c:majorTickMark val="none"/>
        <c:minorTickMark val="none"/>
        <c:tickLblPos val="nextTo"/>
        <c:crossAx val="122238080"/>
        <c:crosses val="autoZero"/>
        <c:crossBetween val="between"/>
      </c:valAx>
      <c:spPr>
        <a:noFill/>
        <a:ln>
          <a:noFill/>
        </a:ln>
        <a:effectLst/>
      </c:spPr>
    </c:plotArea>
    <c:legend>
      <c:legendPos val="b"/>
      <c:layout>
        <c:manualLayout>
          <c:xMode val="edge"/>
          <c:yMode val="edge"/>
          <c:x val="3.4484896444304518E-2"/>
          <c:y val="0.73452956664145197"/>
          <c:w val="0.89999995356038587"/>
          <c:h val="0.14225405065858251"/>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76439924176146"/>
          <c:y val="2.1730158518244194E-2"/>
          <c:w val="0.67077263779527563"/>
          <c:h val="0.67773007028808885"/>
        </c:manualLayout>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c:f>
              <c:strCache>
                <c:ptCount val="1"/>
                <c:pt idx="0">
                  <c:v>Recommend in the future</c:v>
                </c:pt>
              </c:strCache>
            </c:strRef>
          </c:cat>
          <c:val>
            <c:numRef>
              <c:f>Sheet1!$B$2</c:f>
              <c:numCache>
                <c:formatCode>0%</c:formatCode>
                <c:ptCount val="1"/>
                <c:pt idx="0">
                  <c:v>0.3744151886216</c:v>
                </c:pt>
              </c:numCache>
            </c:numRef>
          </c:val>
          <c:extLst>
            <c:ext xmlns:c16="http://schemas.microsoft.com/office/drawing/2014/chart" uri="{C3380CC4-5D6E-409C-BE32-E72D297353CC}">
              <c16:uniqueId val="{00000000-2D5D-46B5-81CA-5288997A4FB1}"/>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c:f>
              <c:strCache>
                <c:ptCount val="1"/>
                <c:pt idx="0">
                  <c:v>Recommend in the future</c:v>
                </c:pt>
              </c:strCache>
            </c:strRef>
          </c:cat>
          <c:val>
            <c:numRef>
              <c:f>Sheet1!$C$2</c:f>
              <c:numCache>
                <c:formatCode>0%</c:formatCode>
                <c:ptCount val="1"/>
                <c:pt idx="0">
                  <c:v>0.4060294029416</c:v>
                </c:pt>
              </c:numCache>
            </c:numRef>
          </c:val>
          <c:extLst>
            <c:ext xmlns:c16="http://schemas.microsoft.com/office/drawing/2014/chart" uri="{C3380CC4-5D6E-409C-BE32-E72D297353CC}">
              <c16:uniqueId val="{00000001-2D5D-46B5-81CA-5288997A4FB1}"/>
            </c:ext>
          </c:extLst>
        </c:ser>
        <c:ser>
          <c:idx val="2"/>
          <c:order val="2"/>
          <c:tx>
            <c:strRef>
              <c:f>Sheet1!$D$1</c:f>
              <c:strCache>
                <c:ptCount val="1"/>
                <c:pt idx="0">
                  <c:v>Disagree</c:v>
                </c:pt>
              </c:strCache>
            </c:strRef>
          </c:tx>
          <c:spPr>
            <a:solidFill>
              <a:srgbClr val="FDC82F">
                <a:alpha val="50000"/>
              </a:srgbClr>
            </a:solidFill>
            <a:ln>
              <a:noFill/>
            </a:ln>
            <a:effectLst/>
          </c:spPr>
          <c:invertIfNegative val="0"/>
          <c:cat>
            <c:strRef>
              <c:f>Sheet1!$A$2</c:f>
              <c:strCache>
                <c:ptCount val="1"/>
                <c:pt idx="0">
                  <c:v>Recommend in the future</c:v>
                </c:pt>
              </c:strCache>
            </c:strRef>
          </c:cat>
          <c:val>
            <c:numRef>
              <c:f>Sheet1!$D$2</c:f>
              <c:numCache>
                <c:formatCode>0%</c:formatCode>
                <c:ptCount val="1"/>
                <c:pt idx="0">
                  <c:v>0.10557390655980001</c:v>
                </c:pt>
              </c:numCache>
            </c:numRef>
          </c:val>
          <c:extLst>
            <c:ext xmlns:c16="http://schemas.microsoft.com/office/drawing/2014/chart" uri="{C3380CC4-5D6E-409C-BE32-E72D297353CC}">
              <c16:uniqueId val="{00000002-2D5D-46B5-81CA-5288997A4FB1}"/>
            </c:ext>
          </c:extLst>
        </c:ser>
        <c:ser>
          <c:idx val="3"/>
          <c:order val="3"/>
          <c:tx>
            <c:strRef>
              <c:f>Sheet1!$E$1</c:f>
              <c:strCache>
                <c:ptCount val="1"/>
                <c:pt idx="0">
                  <c:v>Strongly disagree</c:v>
                </c:pt>
              </c:strCache>
            </c:strRef>
          </c:tx>
          <c:spPr>
            <a:solidFill>
              <a:srgbClr val="FFC931"/>
            </a:solidFill>
            <a:ln>
              <a:noFill/>
            </a:ln>
            <a:effectLst/>
          </c:spPr>
          <c:invertIfNegative val="0"/>
          <c:cat>
            <c:strRef>
              <c:f>Sheet1!$A$2</c:f>
              <c:strCache>
                <c:ptCount val="1"/>
                <c:pt idx="0">
                  <c:v>Recommend in the future</c:v>
                </c:pt>
              </c:strCache>
            </c:strRef>
          </c:cat>
          <c:val>
            <c:numRef>
              <c:f>Sheet1!$E$2</c:f>
              <c:numCache>
                <c:formatCode>0%</c:formatCode>
                <c:ptCount val="1"/>
                <c:pt idx="0">
                  <c:v>0.11398150187700001</c:v>
                </c:pt>
              </c:numCache>
            </c:numRef>
          </c:val>
          <c:extLst>
            <c:ext xmlns:c16="http://schemas.microsoft.com/office/drawing/2014/chart" uri="{C3380CC4-5D6E-409C-BE32-E72D297353CC}">
              <c16:uniqueId val="{00000003-2D5D-46B5-81CA-5288997A4FB1}"/>
            </c:ext>
          </c:extLst>
        </c:ser>
        <c:dLbls>
          <c:showLegendKey val="0"/>
          <c:showVal val="0"/>
          <c:showCatName val="0"/>
          <c:showSerName val="0"/>
          <c:showPercent val="0"/>
          <c:showBubbleSize val="0"/>
        </c:dLbls>
        <c:gapWidth val="82"/>
        <c:overlap val="100"/>
        <c:axId val="122329344"/>
        <c:axId val="122335232"/>
      </c:barChart>
      <c:catAx>
        <c:axId val="122329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2335232"/>
        <c:crosses val="autoZero"/>
        <c:auto val="1"/>
        <c:lblAlgn val="ctr"/>
        <c:lblOffset val="100"/>
        <c:noMultiLvlLbl val="0"/>
      </c:catAx>
      <c:valAx>
        <c:axId val="122335232"/>
        <c:scaling>
          <c:orientation val="minMax"/>
        </c:scaling>
        <c:delete val="1"/>
        <c:axPos val="b"/>
        <c:numFmt formatCode="0%" sourceLinked="1"/>
        <c:majorTickMark val="none"/>
        <c:minorTickMark val="none"/>
        <c:tickLblPos val="nextTo"/>
        <c:crossAx val="122329344"/>
        <c:crosses val="autoZero"/>
        <c:crossBetween val="between"/>
      </c:valAx>
      <c:spPr>
        <a:noFill/>
        <a:ln>
          <a:noFill/>
        </a:ln>
        <a:effectLst/>
      </c:spPr>
    </c:plotArea>
    <c:legend>
      <c:legendPos val="b"/>
      <c:layout>
        <c:manualLayout>
          <c:xMode val="edge"/>
          <c:yMode val="edge"/>
          <c:x val="4.1153160633696395E-2"/>
          <c:y val="0.76943835121058157"/>
          <c:w val="0.89999995356038587"/>
          <c:h val="0.14209930884443459"/>
        </c:manualLayout>
      </c:layout>
      <c:overlay val="0"/>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76439924176146"/>
          <c:y val="7.3333333333333334E-2"/>
          <c:w val="0.67077263779527563"/>
          <c:h val="0.71436272965879266"/>
        </c:manualLayout>
      </c:layout>
      <c:barChart>
        <c:barDir val="bar"/>
        <c:grouping val="percentStacked"/>
        <c:varyColors val="0"/>
        <c:ser>
          <c:idx val="0"/>
          <c:order val="0"/>
          <c:tx>
            <c:strRef>
              <c:f>Sheet1!$B$1</c:f>
              <c:strCache>
                <c:ptCount val="1"/>
                <c:pt idx="0">
                  <c:v>Yes</c:v>
                </c:pt>
              </c:strCache>
            </c:strRef>
          </c:tx>
          <c:spPr>
            <a:solidFill>
              <a:schemeClr val="accent4"/>
            </a:solidFill>
            <a:ln>
              <a:noFill/>
            </a:ln>
            <a:effectLst/>
          </c:spPr>
          <c:invertIfNegative val="0"/>
          <c:cat>
            <c:strRef>
              <c:f>Sheet1!$A$2</c:f>
              <c:strCache>
                <c:ptCount val="1"/>
                <c:pt idx="0">
                  <c:v>Outcome matched what lawyer told you</c:v>
                </c:pt>
              </c:strCache>
            </c:strRef>
          </c:cat>
          <c:val>
            <c:numRef>
              <c:f>Sheet1!$B$2</c:f>
              <c:numCache>
                <c:formatCode>0%</c:formatCode>
                <c:ptCount val="1"/>
                <c:pt idx="0">
                  <c:v>0.6</c:v>
                </c:pt>
              </c:numCache>
            </c:numRef>
          </c:val>
          <c:extLst>
            <c:ext xmlns:c16="http://schemas.microsoft.com/office/drawing/2014/chart" uri="{C3380CC4-5D6E-409C-BE32-E72D297353CC}">
              <c16:uniqueId val="{00000000-EDAC-4CAE-A41E-0BE686F76B01}"/>
            </c:ext>
          </c:extLst>
        </c:ser>
        <c:ser>
          <c:idx val="1"/>
          <c:order val="1"/>
          <c:tx>
            <c:strRef>
              <c:f>Sheet1!$C$1</c:f>
              <c:strCache>
                <c:ptCount val="1"/>
                <c:pt idx="0">
                  <c:v>No</c:v>
                </c:pt>
              </c:strCache>
            </c:strRef>
          </c:tx>
          <c:spPr>
            <a:solidFill>
              <a:schemeClr val="accent1"/>
            </a:solidFill>
            <a:ln>
              <a:noFill/>
            </a:ln>
            <a:effectLst/>
          </c:spPr>
          <c:invertIfNegative val="0"/>
          <c:cat>
            <c:strRef>
              <c:f>Sheet1!$A$2</c:f>
              <c:strCache>
                <c:ptCount val="1"/>
                <c:pt idx="0">
                  <c:v>Outcome matched what lawyer told you</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EDAC-4CAE-A41E-0BE686F76B01}"/>
            </c:ext>
          </c:extLst>
        </c:ser>
        <c:ser>
          <c:idx val="2"/>
          <c:order val="2"/>
          <c:tx>
            <c:strRef>
              <c:f>Sheet1!$D$1</c:f>
              <c:strCache>
                <c:ptCount val="1"/>
                <c:pt idx="0">
                  <c:v>Don't know</c:v>
                </c:pt>
              </c:strCache>
            </c:strRef>
          </c:tx>
          <c:spPr>
            <a:solidFill>
              <a:schemeClr val="bg1">
                <a:lumMod val="75000"/>
              </a:schemeClr>
            </a:solidFill>
            <a:ln>
              <a:noFill/>
            </a:ln>
            <a:effectLst/>
          </c:spPr>
          <c:invertIfNegative val="0"/>
          <c:cat>
            <c:strRef>
              <c:f>Sheet1!$A$2</c:f>
              <c:strCache>
                <c:ptCount val="1"/>
                <c:pt idx="0">
                  <c:v>Outcome matched what lawyer told you</c:v>
                </c:pt>
              </c:strCache>
            </c:strRef>
          </c:cat>
          <c:val>
            <c:numRef>
              <c:f>Sheet1!$D$2</c:f>
              <c:numCache>
                <c:formatCode>0%</c:formatCode>
                <c:ptCount val="1"/>
                <c:pt idx="0">
                  <c:v>0.13</c:v>
                </c:pt>
              </c:numCache>
            </c:numRef>
          </c:val>
          <c:extLst>
            <c:ext xmlns:c16="http://schemas.microsoft.com/office/drawing/2014/chart" uri="{C3380CC4-5D6E-409C-BE32-E72D297353CC}">
              <c16:uniqueId val="{00000002-EDAC-4CAE-A41E-0BE686F76B01}"/>
            </c:ext>
          </c:extLst>
        </c:ser>
        <c:dLbls>
          <c:showLegendKey val="0"/>
          <c:showVal val="0"/>
          <c:showCatName val="0"/>
          <c:showSerName val="0"/>
          <c:showPercent val="0"/>
          <c:showBubbleSize val="0"/>
        </c:dLbls>
        <c:gapWidth val="82"/>
        <c:overlap val="100"/>
        <c:axId val="122690176"/>
        <c:axId val="122696064"/>
      </c:barChart>
      <c:catAx>
        <c:axId val="122690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2696064"/>
        <c:crosses val="autoZero"/>
        <c:auto val="1"/>
        <c:lblAlgn val="ctr"/>
        <c:lblOffset val="100"/>
        <c:noMultiLvlLbl val="0"/>
      </c:catAx>
      <c:valAx>
        <c:axId val="122696064"/>
        <c:scaling>
          <c:orientation val="minMax"/>
        </c:scaling>
        <c:delete val="1"/>
        <c:axPos val="b"/>
        <c:numFmt formatCode="0%" sourceLinked="1"/>
        <c:majorTickMark val="none"/>
        <c:minorTickMark val="none"/>
        <c:tickLblPos val="nextTo"/>
        <c:crossAx val="122690176"/>
        <c:crosses val="autoZero"/>
        <c:crossBetween val="between"/>
      </c:valAx>
      <c:spPr>
        <a:noFill/>
        <a:ln>
          <a:noFill/>
        </a:ln>
        <a:effectLst/>
      </c:spPr>
    </c:plotArea>
    <c:legend>
      <c:legendPos val="b"/>
      <c:layout>
        <c:manualLayout>
          <c:xMode val="edge"/>
          <c:yMode val="edge"/>
          <c:x val="0.31726569124901199"/>
          <c:y val="0.82099320453665525"/>
          <c:w val="0.61331401283172937"/>
          <c:h val="0.10757674312450075"/>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756315111535083"/>
          <c:y val="2.2977356710202814E-3"/>
          <c:w val="0.49540741698868751"/>
          <c:h val="0.99752249582206787"/>
        </c:manualLayout>
      </c:layout>
      <c:barChart>
        <c:barDir val="bar"/>
        <c:grouping val="clustered"/>
        <c:varyColors val="0"/>
        <c:ser>
          <c:idx val="0"/>
          <c:order val="0"/>
          <c:tx>
            <c:strRef>
              <c:f>Sheet1!$B$1</c:f>
              <c:strCache>
                <c:ptCount val="1"/>
                <c:pt idx="0">
                  <c:v>Family law (n=120)</c:v>
                </c:pt>
              </c:strCache>
            </c:strRef>
          </c:tx>
          <c:spPr>
            <a:solidFill>
              <a:srgbClr val="B6BF00"/>
            </a:solidFill>
          </c:spPr>
          <c:invertIfNegative val="0"/>
          <c:dPt>
            <c:idx val="1"/>
            <c:invertIfNegative val="0"/>
            <c:bubble3D val="0"/>
            <c:extLst>
              <c:ext xmlns:c16="http://schemas.microsoft.com/office/drawing/2014/chart" uri="{C3380CC4-5D6E-409C-BE32-E72D297353CC}">
                <c16:uniqueId val="{00000000-D7A3-4BFC-B026-D7FC6DD319F9}"/>
              </c:ext>
            </c:extLst>
          </c:dPt>
          <c:dPt>
            <c:idx val="2"/>
            <c:invertIfNegative val="0"/>
            <c:bubble3D val="0"/>
            <c:extLst>
              <c:ext xmlns:c16="http://schemas.microsoft.com/office/drawing/2014/chart" uri="{C3380CC4-5D6E-409C-BE32-E72D297353CC}">
                <c16:uniqueId val="{00000001-D7A3-4BFC-B026-D7FC6DD319F9}"/>
              </c:ext>
            </c:extLst>
          </c:dPt>
          <c:dPt>
            <c:idx val="3"/>
            <c:invertIfNegative val="0"/>
            <c:bubble3D val="0"/>
            <c:extLst>
              <c:ext xmlns:c16="http://schemas.microsoft.com/office/drawing/2014/chart" uri="{C3380CC4-5D6E-409C-BE32-E72D297353CC}">
                <c16:uniqueId val="{00000002-D7A3-4BFC-B026-D7FC6DD319F9}"/>
              </c:ext>
            </c:extLst>
          </c:dPt>
          <c:dPt>
            <c:idx val="4"/>
            <c:invertIfNegative val="0"/>
            <c:bubble3D val="0"/>
            <c:extLst>
              <c:ext xmlns:c16="http://schemas.microsoft.com/office/drawing/2014/chart" uri="{C3380CC4-5D6E-409C-BE32-E72D297353CC}">
                <c16:uniqueId val="{00000003-D7A3-4BFC-B026-D7FC6DD319F9}"/>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More funding and resources</c:v>
                </c:pt>
                <c:pt idx="1">
                  <c:v>Be more communicative and responsive</c:v>
                </c:pt>
                <c:pt idx="2">
                  <c:v>Care about their clients and be more helpful</c:v>
                </c:pt>
                <c:pt idx="3">
                  <c:v>No further improvements are needed </c:v>
                </c:pt>
                <c:pt idx="4">
                  <c:v>Listening to clients and considering their point of view</c:v>
                </c:pt>
              </c:strCache>
            </c:strRef>
          </c:cat>
          <c:val>
            <c:numRef>
              <c:f>Sheet1!$B$2:$B$6</c:f>
              <c:numCache>
                <c:formatCode>0%\ \ \ \ \ \ \ \ </c:formatCode>
                <c:ptCount val="5"/>
                <c:pt idx="0">
                  <c:v>0.45682360498409996</c:v>
                </c:pt>
                <c:pt idx="1">
                  <c:v>0.14610749229680001</c:v>
                </c:pt>
                <c:pt idx="2">
                  <c:v>0.13038095445440001</c:v>
                </c:pt>
                <c:pt idx="3">
                  <c:v>0.1246736720165</c:v>
                </c:pt>
                <c:pt idx="4">
                  <c:v>0.10885190209399999</c:v>
                </c:pt>
              </c:numCache>
            </c:numRef>
          </c:val>
          <c:extLst>
            <c:ext xmlns:c16="http://schemas.microsoft.com/office/drawing/2014/chart" uri="{C3380CC4-5D6E-409C-BE32-E72D297353CC}">
              <c16:uniqueId val="{00000004-D7A3-4BFC-B026-D7FC6DD319F9}"/>
            </c:ext>
          </c:extLst>
        </c:ser>
        <c:dLbls>
          <c:showLegendKey val="0"/>
          <c:showVal val="0"/>
          <c:showCatName val="0"/>
          <c:showSerName val="0"/>
          <c:showPercent val="0"/>
          <c:showBubbleSize val="0"/>
        </c:dLbls>
        <c:gapWidth val="40"/>
        <c:axId val="122559104"/>
        <c:axId val="122597760"/>
      </c:barChart>
      <c:catAx>
        <c:axId val="122559104"/>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122597760"/>
        <c:crosses val="autoZero"/>
        <c:auto val="1"/>
        <c:lblAlgn val="ctr"/>
        <c:lblOffset val="100"/>
        <c:noMultiLvlLbl val="0"/>
      </c:catAx>
      <c:valAx>
        <c:axId val="122597760"/>
        <c:scaling>
          <c:orientation val="minMax"/>
          <c:max val="0.60000000000000009"/>
        </c:scaling>
        <c:delete val="1"/>
        <c:axPos val="t"/>
        <c:numFmt formatCode="0%\ \ \ \ \ \ \ \ " sourceLinked="1"/>
        <c:majorTickMark val="out"/>
        <c:minorTickMark val="none"/>
        <c:tickLblPos val="nextTo"/>
        <c:crossAx val="122559104"/>
        <c:crosses val="autoZero"/>
        <c:crossBetween val="between"/>
      </c:valAx>
      <c:spPr>
        <a:ln>
          <a:noFill/>
        </a:ln>
      </c:spPr>
    </c:plotArea>
    <c:plotVisOnly val="1"/>
    <c:dispBlanksAs val="gap"/>
    <c:showDLblsOverMax val="0"/>
  </c:chart>
  <c:spPr>
    <a:ln>
      <a:noFill/>
    </a:ln>
  </c:spPr>
  <c:txPr>
    <a:bodyPr/>
    <a:lstStyle/>
    <a:p>
      <a:pPr>
        <a:spcAft>
          <a:spcPts val="600"/>
        </a:spcAft>
        <a:defRPr sz="800">
          <a:solidFill>
            <a:srgbClr val="616365"/>
          </a:solidFill>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05192703277504"/>
          <c:y val="0"/>
          <c:w val="0.65097411355391332"/>
          <c:h val="0.92829286964129487"/>
        </c:manualLayout>
      </c:layout>
      <c:barChart>
        <c:barDir val="bar"/>
        <c:grouping val="clustered"/>
        <c:varyColors val="0"/>
        <c:ser>
          <c:idx val="0"/>
          <c:order val="0"/>
          <c:tx>
            <c:strRef>
              <c:f>Sheet1!$B$1</c:f>
              <c:strCache>
                <c:ptCount val="1"/>
                <c:pt idx="0">
                  <c:v>Family Law (n=108)</c:v>
                </c:pt>
              </c:strCache>
            </c:strRef>
          </c:tx>
          <c:spPr>
            <a:solidFill>
              <a:srgbClr val="B6BF00"/>
            </a:solidFill>
          </c:spPr>
          <c:invertIfNegative val="0"/>
          <c:dPt>
            <c:idx val="4"/>
            <c:invertIfNegative val="0"/>
            <c:bubble3D val="0"/>
            <c:spPr>
              <a:solidFill>
                <a:srgbClr val="FFC000"/>
              </a:solidFill>
            </c:spPr>
            <c:extLst>
              <c:ext xmlns:c16="http://schemas.microsoft.com/office/drawing/2014/chart" uri="{C3380CC4-5D6E-409C-BE32-E72D297353CC}">
                <c16:uniqueId val="{00000014-7F40-4B81-8EF4-EE1323A0CD33}"/>
              </c:ext>
            </c:extLst>
          </c:dPt>
          <c:dPt>
            <c:idx val="5"/>
            <c:invertIfNegative val="0"/>
            <c:bubble3D val="0"/>
            <c:spPr>
              <a:solidFill>
                <a:srgbClr val="FFC000"/>
              </a:solidFill>
            </c:spPr>
            <c:extLst>
              <c:ext xmlns:c16="http://schemas.microsoft.com/office/drawing/2014/chart" uri="{C3380CC4-5D6E-409C-BE32-E72D297353CC}">
                <c16:uniqueId val="{00000015-7F40-4B81-8EF4-EE1323A0CD33}"/>
              </c:ext>
            </c:extLst>
          </c:dPt>
          <c:dPt>
            <c:idx val="6"/>
            <c:invertIfNegative val="0"/>
            <c:bubble3D val="0"/>
            <c:spPr>
              <a:solidFill>
                <a:srgbClr val="FFC000"/>
              </a:solidFill>
            </c:spPr>
            <c:extLst>
              <c:ext xmlns:c16="http://schemas.microsoft.com/office/drawing/2014/chart" uri="{C3380CC4-5D6E-409C-BE32-E72D297353CC}">
                <c16:uniqueId val="{00000000-7F40-4B81-8EF4-EE1323A0CD33}"/>
              </c:ext>
            </c:extLst>
          </c:dPt>
          <c:dPt>
            <c:idx val="7"/>
            <c:invertIfNegative val="0"/>
            <c:bubble3D val="0"/>
            <c:extLst>
              <c:ext xmlns:c16="http://schemas.microsoft.com/office/drawing/2014/chart" uri="{C3380CC4-5D6E-409C-BE32-E72D297353CC}">
                <c16:uniqueId val="{00000001-7F40-4B81-8EF4-EE1323A0CD33}"/>
              </c:ext>
            </c:extLst>
          </c:dPt>
          <c:dPt>
            <c:idx val="8"/>
            <c:invertIfNegative val="0"/>
            <c:bubble3D val="0"/>
            <c:extLst>
              <c:ext xmlns:c16="http://schemas.microsoft.com/office/drawing/2014/chart" uri="{C3380CC4-5D6E-409C-BE32-E72D297353CC}">
                <c16:uniqueId val="{00000002-7F40-4B81-8EF4-EE1323A0CD33}"/>
              </c:ext>
            </c:extLst>
          </c:dPt>
          <c:dPt>
            <c:idx val="9"/>
            <c:invertIfNegative val="0"/>
            <c:bubble3D val="0"/>
            <c:spPr>
              <a:solidFill>
                <a:srgbClr val="FDC82F"/>
              </a:solidFill>
            </c:spPr>
            <c:extLst>
              <c:ext xmlns:c16="http://schemas.microsoft.com/office/drawing/2014/chart" uri="{C3380CC4-5D6E-409C-BE32-E72D297353CC}">
                <c16:uniqueId val="{00000004-7F40-4B81-8EF4-EE1323A0CD33}"/>
              </c:ext>
            </c:extLst>
          </c:dPt>
          <c:dPt>
            <c:idx val="10"/>
            <c:invertIfNegative val="0"/>
            <c:bubble3D val="0"/>
            <c:spPr>
              <a:solidFill>
                <a:srgbClr val="FDC82F"/>
              </a:solidFill>
            </c:spPr>
            <c:extLst>
              <c:ext xmlns:c16="http://schemas.microsoft.com/office/drawing/2014/chart" uri="{C3380CC4-5D6E-409C-BE32-E72D297353CC}">
                <c16:uniqueId val="{00000006-7F40-4B81-8EF4-EE1323A0CD33}"/>
              </c:ext>
            </c:extLst>
          </c:dPt>
          <c:dPt>
            <c:idx val="11"/>
            <c:invertIfNegative val="0"/>
            <c:bubble3D val="0"/>
            <c:spPr>
              <a:solidFill>
                <a:srgbClr val="FDC82F"/>
              </a:solidFill>
            </c:spPr>
            <c:extLst>
              <c:ext xmlns:c16="http://schemas.microsoft.com/office/drawing/2014/chart" uri="{C3380CC4-5D6E-409C-BE32-E72D297353CC}">
                <c16:uniqueId val="{00000008-7F40-4B81-8EF4-EE1323A0CD33}"/>
              </c:ext>
            </c:extLst>
          </c:dPt>
          <c:dPt>
            <c:idx val="12"/>
            <c:invertIfNegative val="0"/>
            <c:bubble3D val="0"/>
            <c:spPr>
              <a:solidFill>
                <a:srgbClr val="FDC82F"/>
              </a:solidFill>
            </c:spPr>
            <c:extLst>
              <c:ext xmlns:c16="http://schemas.microsoft.com/office/drawing/2014/chart" uri="{C3380CC4-5D6E-409C-BE32-E72D297353CC}">
                <c16:uniqueId val="{0000000A-7F40-4B81-8EF4-EE1323A0CD33}"/>
              </c:ext>
            </c:extLst>
          </c:dPt>
          <c:dPt>
            <c:idx val="13"/>
            <c:invertIfNegative val="0"/>
            <c:bubble3D val="0"/>
            <c:spPr>
              <a:solidFill>
                <a:srgbClr val="FDC82F"/>
              </a:solidFill>
            </c:spPr>
            <c:extLst>
              <c:ext xmlns:c16="http://schemas.microsoft.com/office/drawing/2014/chart" uri="{C3380CC4-5D6E-409C-BE32-E72D297353CC}">
                <c16:uniqueId val="{0000000C-7F40-4B81-8EF4-EE1323A0CD33}"/>
              </c:ext>
            </c:extLst>
          </c:dPt>
          <c:dPt>
            <c:idx val="14"/>
            <c:invertIfNegative val="0"/>
            <c:bubble3D val="0"/>
            <c:spPr>
              <a:solidFill>
                <a:srgbClr val="FDC82F"/>
              </a:solidFill>
            </c:spPr>
            <c:extLst>
              <c:ext xmlns:c16="http://schemas.microsoft.com/office/drawing/2014/chart" uri="{C3380CC4-5D6E-409C-BE32-E72D297353CC}">
                <c16:uniqueId val="{0000000E-7F40-4B81-8EF4-EE1323A0CD33}"/>
              </c:ext>
            </c:extLst>
          </c:dPt>
          <c:dPt>
            <c:idx val="15"/>
            <c:invertIfNegative val="0"/>
            <c:bubble3D val="0"/>
            <c:spPr>
              <a:solidFill>
                <a:srgbClr val="FDC82F"/>
              </a:solidFill>
            </c:spPr>
            <c:extLst>
              <c:ext xmlns:c16="http://schemas.microsoft.com/office/drawing/2014/chart" uri="{C3380CC4-5D6E-409C-BE32-E72D297353CC}">
                <c16:uniqueId val="{00000010-7F40-4B81-8EF4-EE1323A0CD33}"/>
              </c:ext>
            </c:extLst>
          </c:dPt>
          <c:dPt>
            <c:idx val="16"/>
            <c:invertIfNegative val="0"/>
            <c:bubble3D val="0"/>
            <c:spPr>
              <a:solidFill>
                <a:srgbClr val="FDC82F"/>
              </a:solidFill>
            </c:spPr>
            <c:extLst>
              <c:ext xmlns:c16="http://schemas.microsoft.com/office/drawing/2014/chart" uri="{C3380CC4-5D6E-409C-BE32-E72D297353CC}">
                <c16:uniqueId val="{00000012-7F40-4B81-8EF4-EE1323A0CD3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Helpful</c:v>
                </c:pt>
                <c:pt idx="1">
                  <c:v>No further improvements needed</c:v>
                </c:pt>
                <c:pt idx="2">
                  <c:v>Friendly or polite</c:v>
                </c:pt>
                <c:pt idx="4">
                  <c:v>Not helpful</c:v>
                </c:pt>
                <c:pt idx="5">
                  <c:v>Felt rushed</c:v>
                </c:pt>
                <c:pt idx="6">
                  <c:v>Unresponsive</c:v>
                </c:pt>
              </c:strCache>
            </c:strRef>
          </c:cat>
          <c:val>
            <c:numRef>
              <c:f>Sheet1!$B$2:$B$8</c:f>
              <c:numCache>
                <c:formatCode>###0%</c:formatCode>
                <c:ptCount val="7"/>
                <c:pt idx="0">
                  <c:v>0.1726985686677924</c:v>
                </c:pt>
                <c:pt idx="1">
                  <c:v>0.1609183204123644</c:v>
                </c:pt>
                <c:pt idx="2">
                  <c:v>9.722717938626968E-2</c:v>
                </c:pt>
                <c:pt idx="4">
                  <c:v>0.21186330989421404</c:v>
                </c:pt>
                <c:pt idx="5">
                  <c:v>0.13757828888003606</c:v>
                </c:pt>
                <c:pt idx="6">
                  <c:v>8.256085982705301E-2</c:v>
                </c:pt>
              </c:numCache>
            </c:numRef>
          </c:val>
          <c:extLst>
            <c:ext xmlns:c16="http://schemas.microsoft.com/office/drawing/2014/chart" uri="{C3380CC4-5D6E-409C-BE32-E72D297353CC}">
              <c16:uniqueId val="{00000013-7F40-4B81-8EF4-EE1323A0CD33}"/>
            </c:ext>
          </c:extLst>
        </c:ser>
        <c:dLbls>
          <c:showLegendKey val="0"/>
          <c:showVal val="0"/>
          <c:showCatName val="0"/>
          <c:showSerName val="0"/>
          <c:showPercent val="0"/>
          <c:showBubbleSize val="0"/>
        </c:dLbls>
        <c:gapWidth val="40"/>
        <c:axId val="127642624"/>
        <c:axId val="127644416"/>
      </c:barChart>
      <c:catAx>
        <c:axId val="127642624"/>
        <c:scaling>
          <c:orientation val="maxMin"/>
        </c:scaling>
        <c:delete val="0"/>
        <c:axPos val="l"/>
        <c:numFmt formatCode="General" sourceLinked="1"/>
        <c:majorTickMark val="out"/>
        <c:minorTickMark val="none"/>
        <c:tickLblPos val="nextTo"/>
        <c:spPr>
          <a:ln>
            <a:noFill/>
          </a:ln>
        </c:spPr>
        <c:crossAx val="127644416"/>
        <c:crosses val="autoZero"/>
        <c:auto val="1"/>
        <c:lblAlgn val="ctr"/>
        <c:lblOffset val="100"/>
        <c:noMultiLvlLbl val="0"/>
      </c:catAx>
      <c:valAx>
        <c:axId val="127644416"/>
        <c:scaling>
          <c:orientation val="minMax"/>
          <c:max val="0.5"/>
        </c:scaling>
        <c:delete val="1"/>
        <c:axPos val="t"/>
        <c:numFmt formatCode="###0%" sourceLinked="1"/>
        <c:majorTickMark val="out"/>
        <c:minorTickMark val="none"/>
        <c:tickLblPos val="none"/>
        <c:crossAx val="127642624"/>
        <c:crosses val="autoZero"/>
        <c:crossBetween val="between"/>
      </c:valAx>
      <c:spPr>
        <a:ln>
          <a:noFill/>
        </a:ln>
      </c:spPr>
    </c:plotArea>
    <c:plotVisOnly val="1"/>
    <c:dispBlanksAs val="gap"/>
    <c:showDLblsOverMax val="0"/>
  </c:chart>
  <c:spPr>
    <a:ln>
      <a:noFill/>
    </a:ln>
  </c:spPr>
  <c:txPr>
    <a:bodyPr/>
    <a:lstStyle/>
    <a:p>
      <a:pPr>
        <a:spcAft>
          <a:spcPts val="600"/>
        </a:spcAft>
        <a:defRPr sz="12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Sheet1!$A$2:$A$10</c:f>
              <c:strCache>
                <c:ptCount val="9"/>
                <c:pt idx="0">
                  <c:v>Adviser spoke clearly</c:v>
                </c:pt>
                <c:pt idx="1">
                  <c:v>Adviser polite and respectful</c:v>
                </c:pt>
                <c:pt idx="2">
                  <c:v>Adviser listened to legal problem</c:v>
                </c:pt>
                <c:pt idx="3">
                  <c:v>Enquiry answered in a reasonable time</c:v>
                </c:pt>
                <c:pt idx="4">
                  <c:v>Adviser clearly explained what you needed to do next</c:v>
                </c:pt>
                <c:pt idx="5">
                  <c:v>Felt confident in adviser's ability</c:v>
                </c:pt>
                <c:pt idx="6">
                  <c:v>Information received was helpful</c:v>
                </c:pt>
                <c:pt idx="7">
                  <c:v>Adviser didn't rush you</c:v>
                </c:pt>
                <c:pt idx="8">
                  <c:v>Service received was better than expected</c:v>
                </c:pt>
              </c:strCache>
            </c:strRef>
          </c:cat>
          <c:val>
            <c:numRef>
              <c:f>Sheet1!$B$2:$B$10</c:f>
              <c:numCache>
                <c:formatCode>0%</c:formatCode>
                <c:ptCount val="9"/>
                <c:pt idx="0">
                  <c:v>0.44565217391300005</c:v>
                </c:pt>
                <c:pt idx="1">
                  <c:v>0.48913043478259999</c:v>
                </c:pt>
                <c:pt idx="2">
                  <c:v>0.34782608695649997</c:v>
                </c:pt>
                <c:pt idx="3">
                  <c:v>0.33695652173909996</c:v>
                </c:pt>
                <c:pt idx="4">
                  <c:v>0.35869565217389998</c:v>
                </c:pt>
                <c:pt idx="5">
                  <c:v>0.3260869565217</c:v>
                </c:pt>
                <c:pt idx="6">
                  <c:v>0.33695652173909996</c:v>
                </c:pt>
                <c:pt idx="7">
                  <c:v>0.33695652173909996</c:v>
                </c:pt>
                <c:pt idx="8">
                  <c:v>0.25</c:v>
                </c:pt>
              </c:numCache>
            </c:numRef>
          </c:val>
          <c:extLst>
            <c:ext xmlns:c16="http://schemas.microsoft.com/office/drawing/2014/chart" uri="{C3380CC4-5D6E-409C-BE32-E72D297353CC}">
              <c16:uniqueId val="{00000000-6EFA-4D37-87D1-97591863CD2A}"/>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Sheet1!$A$2:$A$10</c:f>
              <c:strCache>
                <c:ptCount val="9"/>
                <c:pt idx="0">
                  <c:v>Adviser spoke clearly</c:v>
                </c:pt>
                <c:pt idx="1">
                  <c:v>Adviser polite and respectful</c:v>
                </c:pt>
                <c:pt idx="2">
                  <c:v>Adviser listened to legal problem</c:v>
                </c:pt>
                <c:pt idx="3">
                  <c:v>Enquiry answered in a reasonable time</c:v>
                </c:pt>
                <c:pt idx="4">
                  <c:v>Adviser clearly explained what you needed to do next</c:v>
                </c:pt>
                <c:pt idx="5">
                  <c:v>Felt confident in adviser's ability</c:v>
                </c:pt>
                <c:pt idx="6">
                  <c:v>Information received was helpful</c:v>
                </c:pt>
                <c:pt idx="7">
                  <c:v>Adviser didn't rush you</c:v>
                </c:pt>
                <c:pt idx="8">
                  <c:v>Service received was better than expected</c:v>
                </c:pt>
              </c:strCache>
            </c:strRef>
          </c:cat>
          <c:val>
            <c:numRef>
              <c:f>Sheet1!$C$2:$C$10</c:f>
              <c:numCache>
                <c:formatCode>0%</c:formatCode>
                <c:ptCount val="9"/>
                <c:pt idx="0">
                  <c:v>0.45652173913040001</c:v>
                </c:pt>
                <c:pt idx="1">
                  <c:v>0.33695652173909996</c:v>
                </c:pt>
                <c:pt idx="2">
                  <c:v>0.4239130434783</c:v>
                </c:pt>
                <c:pt idx="3">
                  <c:v>0.43478260869570001</c:v>
                </c:pt>
                <c:pt idx="4">
                  <c:v>0.38043478260870001</c:v>
                </c:pt>
                <c:pt idx="5">
                  <c:v>0.39130434782610002</c:v>
                </c:pt>
                <c:pt idx="6">
                  <c:v>0.35869565217389998</c:v>
                </c:pt>
                <c:pt idx="7">
                  <c:v>0.3260869565217</c:v>
                </c:pt>
                <c:pt idx="8">
                  <c:v>0.27173913043479997</c:v>
                </c:pt>
              </c:numCache>
            </c:numRef>
          </c:val>
          <c:extLst>
            <c:ext xmlns:c16="http://schemas.microsoft.com/office/drawing/2014/chart" uri="{C3380CC4-5D6E-409C-BE32-E72D297353CC}">
              <c16:uniqueId val="{00000001-6EFA-4D37-87D1-97591863CD2A}"/>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Sheet1!$A$2:$A$10</c:f>
              <c:strCache>
                <c:ptCount val="9"/>
                <c:pt idx="0">
                  <c:v>Adviser spoke clearly</c:v>
                </c:pt>
                <c:pt idx="1">
                  <c:v>Adviser polite and respectful</c:v>
                </c:pt>
                <c:pt idx="2">
                  <c:v>Adviser listened to legal problem</c:v>
                </c:pt>
                <c:pt idx="3">
                  <c:v>Enquiry answered in a reasonable time</c:v>
                </c:pt>
                <c:pt idx="4">
                  <c:v>Adviser clearly explained what you needed to do next</c:v>
                </c:pt>
                <c:pt idx="5">
                  <c:v>Felt confident in adviser's ability</c:v>
                </c:pt>
                <c:pt idx="6">
                  <c:v>Information received was helpful</c:v>
                </c:pt>
                <c:pt idx="7">
                  <c:v>Adviser didn't rush you</c:v>
                </c:pt>
                <c:pt idx="8">
                  <c:v>Service received was better than expected</c:v>
                </c:pt>
              </c:strCache>
            </c:strRef>
          </c:cat>
          <c:val>
            <c:numRef>
              <c:f>Sheet1!$D$2:$D$10</c:f>
              <c:numCache>
                <c:formatCode>0%</c:formatCode>
                <c:ptCount val="9"/>
                <c:pt idx="0">
                  <c:v>5.4347826086959997E-2</c:v>
                </c:pt>
                <c:pt idx="1">
                  <c:v>6.5217391304350003E-2</c:v>
                </c:pt>
                <c:pt idx="2">
                  <c:v>9.7826086956519995E-2</c:v>
                </c:pt>
                <c:pt idx="3">
                  <c:v>9.7826086956519995E-2</c:v>
                </c:pt>
                <c:pt idx="4">
                  <c:v>9.7826086956519995E-2</c:v>
                </c:pt>
                <c:pt idx="5">
                  <c:v>0.11956521739130001</c:v>
                </c:pt>
                <c:pt idx="6">
                  <c:v>7.6086956521739996E-2</c:v>
                </c:pt>
                <c:pt idx="7">
                  <c:v>0.10869565217390001</c:v>
                </c:pt>
                <c:pt idx="8">
                  <c:v>0.2282608695652</c:v>
                </c:pt>
              </c:numCache>
            </c:numRef>
          </c:val>
          <c:extLst>
            <c:ext xmlns:c16="http://schemas.microsoft.com/office/drawing/2014/chart" uri="{C3380CC4-5D6E-409C-BE32-E72D297353CC}">
              <c16:uniqueId val="{00000002-6EFA-4D37-87D1-97591863CD2A}"/>
            </c:ext>
          </c:extLst>
        </c:ser>
        <c:ser>
          <c:idx val="3"/>
          <c:order val="3"/>
          <c:tx>
            <c:strRef>
              <c:f>Sheet1!$E$1</c:f>
              <c:strCache>
                <c:ptCount val="1"/>
                <c:pt idx="0">
                  <c:v>Disagree</c:v>
                </c:pt>
              </c:strCache>
            </c:strRef>
          </c:tx>
          <c:spPr>
            <a:solidFill>
              <a:schemeClr val="accent1">
                <a:alpha val="50000"/>
              </a:schemeClr>
            </a:solidFill>
            <a:ln>
              <a:noFill/>
            </a:ln>
            <a:effectLst/>
          </c:spPr>
          <c:invertIfNegative val="0"/>
          <c:cat>
            <c:strRef>
              <c:f>Sheet1!$A$2:$A$10</c:f>
              <c:strCache>
                <c:ptCount val="9"/>
                <c:pt idx="0">
                  <c:v>Adviser spoke clearly</c:v>
                </c:pt>
                <c:pt idx="1">
                  <c:v>Adviser polite and respectful</c:v>
                </c:pt>
                <c:pt idx="2">
                  <c:v>Adviser listened to legal problem</c:v>
                </c:pt>
                <c:pt idx="3">
                  <c:v>Enquiry answered in a reasonable time</c:v>
                </c:pt>
                <c:pt idx="4">
                  <c:v>Adviser clearly explained what you needed to do next</c:v>
                </c:pt>
                <c:pt idx="5">
                  <c:v>Felt confident in adviser's ability</c:v>
                </c:pt>
                <c:pt idx="6">
                  <c:v>Information received was helpful</c:v>
                </c:pt>
                <c:pt idx="7">
                  <c:v>Adviser didn't rush you</c:v>
                </c:pt>
                <c:pt idx="8">
                  <c:v>Service received was better than expected</c:v>
                </c:pt>
              </c:strCache>
            </c:strRef>
          </c:cat>
          <c:val>
            <c:numRef>
              <c:f>Sheet1!$E$2:$E$10</c:f>
              <c:numCache>
                <c:formatCode>0%</c:formatCode>
                <c:ptCount val="9"/>
                <c:pt idx="0">
                  <c:v>1.086956521739E-2</c:v>
                </c:pt>
                <c:pt idx="1">
                  <c:v>4.3478260869570004E-2</c:v>
                </c:pt>
                <c:pt idx="2">
                  <c:v>9.7826086956519995E-2</c:v>
                </c:pt>
                <c:pt idx="3">
                  <c:v>8.6956521739130002E-2</c:v>
                </c:pt>
                <c:pt idx="4">
                  <c:v>9.7826086956519995E-2</c:v>
                </c:pt>
                <c:pt idx="5">
                  <c:v>7.6086956521739996E-2</c:v>
                </c:pt>
                <c:pt idx="6">
                  <c:v>0.1521739130435</c:v>
                </c:pt>
                <c:pt idx="7">
                  <c:v>0.10869565217390001</c:v>
                </c:pt>
                <c:pt idx="8">
                  <c:v>0.16304347826090002</c:v>
                </c:pt>
              </c:numCache>
            </c:numRef>
          </c:val>
          <c:extLst>
            <c:ext xmlns:c16="http://schemas.microsoft.com/office/drawing/2014/chart" uri="{C3380CC4-5D6E-409C-BE32-E72D297353CC}">
              <c16:uniqueId val="{00000003-6EFA-4D37-87D1-97591863CD2A}"/>
            </c:ext>
          </c:extLst>
        </c:ser>
        <c:ser>
          <c:idx val="4"/>
          <c:order val="4"/>
          <c:tx>
            <c:strRef>
              <c:f>Sheet1!$F$1</c:f>
              <c:strCache>
                <c:ptCount val="1"/>
                <c:pt idx="0">
                  <c:v>Strongly disagree</c:v>
                </c:pt>
              </c:strCache>
            </c:strRef>
          </c:tx>
          <c:spPr>
            <a:solidFill>
              <a:schemeClr val="accent1"/>
            </a:solidFill>
            <a:ln>
              <a:noFill/>
            </a:ln>
            <a:effectLst/>
          </c:spPr>
          <c:invertIfNegative val="0"/>
          <c:cat>
            <c:strRef>
              <c:f>Sheet1!$A$2:$A$10</c:f>
              <c:strCache>
                <c:ptCount val="9"/>
                <c:pt idx="0">
                  <c:v>Adviser spoke clearly</c:v>
                </c:pt>
                <c:pt idx="1">
                  <c:v>Adviser polite and respectful</c:v>
                </c:pt>
                <c:pt idx="2">
                  <c:v>Adviser listened to legal problem</c:v>
                </c:pt>
                <c:pt idx="3">
                  <c:v>Enquiry answered in a reasonable time</c:v>
                </c:pt>
                <c:pt idx="4">
                  <c:v>Adviser clearly explained what you needed to do next</c:v>
                </c:pt>
                <c:pt idx="5">
                  <c:v>Felt confident in adviser's ability</c:v>
                </c:pt>
                <c:pt idx="6">
                  <c:v>Information received was helpful</c:v>
                </c:pt>
                <c:pt idx="7">
                  <c:v>Adviser didn't rush you</c:v>
                </c:pt>
                <c:pt idx="8">
                  <c:v>Service received was better than expected</c:v>
                </c:pt>
              </c:strCache>
            </c:strRef>
          </c:cat>
          <c:val>
            <c:numRef>
              <c:f>Sheet1!$F$2:$F$10</c:f>
              <c:numCache>
                <c:formatCode>0%</c:formatCode>
                <c:ptCount val="9"/>
                <c:pt idx="0">
                  <c:v>4.3104004398639997E-2</c:v>
                </c:pt>
                <c:pt idx="1">
                  <c:v>3.928436842698E-2</c:v>
                </c:pt>
                <c:pt idx="2">
                  <c:v>5.5567741674830001E-2</c:v>
                </c:pt>
                <c:pt idx="3">
                  <c:v>5.2239351592630004E-2</c:v>
                </c:pt>
                <c:pt idx="4">
                  <c:v>7.1559988518350007E-2</c:v>
                </c:pt>
                <c:pt idx="5">
                  <c:v>6.0416582031860004E-2</c:v>
                </c:pt>
                <c:pt idx="6">
                  <c:v>6.3418275925339995E-2</c:v>
                </c:pt>
                <c:pt idx="7">
                  <c:v>6.0669294793299994E-2</c:v>
                </c:pt>
                <c:pt idx="8">
                  <c:v>9.5417826414540011E-2</c:v>
                </c:pt>
              </c:numCache>
            </c:numRef>
          </c:val>
          <c:extLst>
            <c:ext xmlns:c16="http://schemas.microsoft.com/office/drawing/2014/chart" uri="{C3380CC4-5D6E-409C-BE32-E72D297353CC}">
              <c16:uniqueId val="{00000006-6EFA-4D37-87D1-97591863CD2A}"/>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Sheet1!$A$2:$A$10</c:f>
              <c:strCache>
                <c:ptCount val="9"/>
                <c:pt idx="0">
                  <c:v>Adviser spoke clearly</c:v>
                </c:pt>
                <c:pt idx="1">
                  <c:v>Adviser polite and respectful</c:v>
                </c:pt>
                <c:pt idx="2">
                  <c:v>Adviser listened to legal problem</c:v>
                </c:pt>
                <c:pt idx="3">
                  <c:v>Enquiry answered in a reasonable time</c:v>
                </c:pt>
                <c:pt idx="4">
                  <c:v>Adviser clearly explained what you needed to do next</c:v>
                </c:pt>
                <c:pt idx="5">
                  <c:v>Felt confident in adviser's ability</c:v>
                </c:pt>
                <c:pt idx="6">
                  <c:v>Information received was helpful</c:v>
                </c:pt>
                <c:pt idx="7">
                  <c:v>Adviser didn't rush you</c:v>
                </c:pt>
                <c:pt idx="8">
                  <c:v>Service received was better than expected</c:v>
                </c:pt>
              </c:strCache>
            </c:strRef>
          </c:cat>
          <c:val>
            <c:numRef>
              <c:f>Sheet1!$G$2:$G$10</c:f>
              <c:numCache>
                <c:formatCode>0%</c:formatCode>
                <c:ptCount val="9"/>
                <c:pt idx="0">
                  <c:v>9.0176125775809999E-3</c:v>
                </c:pt>
                <c:pt idx="1">
                  <c:v>1.2924213643130001E-2</c:v>
                </c:pt>
                <c:pt idx="2">
                  <c:v>1.7367862351459998E-2</c:v>
                </c:pt>
                <c:pt idx="3">
                  <c:v>1.1404191554709999E-2</c:v>
                </c:pt>
                <c:pt idx="4">
                  <c:v>6.46448098341E-3</c:v>
                </c:pt>
                <c:pt idx="5">
                  <c:v>2.3585605745090003E-2</c:v>
                </c:pt>
                <c:pt idx="6">
                  <c:v>1.656739901593E-2</c:v>
                </c:pt>
                <c:pt idx="7">
                  <c:v>6.1219874959930004E-2</c:v>
                </c:pt>
                <c:pt idx="8">
                  <c:v>6.0610048455349997E-3</c:v>
                </c:pt>
              </c:numCache>
            </c:numRef>
          </c:val>
          <c:extLst>
            <c:ext xmlns:c16="http://schemas.microsoft.com/office/drawing/2014/chart" uri="{C3380CC4-5D6E-409C-BE32-E72D297353CC}">
              <c16:uniqueId val="{00000007-6EFA-4D37-87D1-97591863CD2A}"/>
            </c:ext>
          </c:extLst>
        </c:ser>
        <c:dLbls>
          <c:showLegendKey val="0"/>
          <c:showVal val="0"/>
          <c:showCatName val="0"/>
          <c:showSerName val="0"/>
          <c:showPercent val="0"/>
          <c:showBubbleSize val="0"/>
        </c:dLbls>
        <c:gapWidth val="82"/>
        <c:overlap val="100"/>
        <c:axId val="122524416"/>
        <c:axId val="122525952"/>
      </c:barChart>
      <c:catAx>
        <c:axId val="12252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2525952"/>
        <c:crosses val="autoZero"/>
        <c:auto val="1"/>
        <c:lblAlgn val="ctr"/>
        <c:lblOffset val="100"/>
        <c:noMultiLvlLbl val="0"/>
      </c:catAx>
      <c:valAx>
        <c:axId val="122525952"/>
        <c:scaling>
          <c:orientation val="minMax"/>
        </c:scaling>
        <c:delete val="1"/>
        <c:axPos val="t"/>
        <c:numFmt formatCode="0%" sourceLinked="1"/>
        <c:majorTickMark val="none"/>
        <c:minorTickMark val="none"/>
        <c:tickLblPos val="nextTo"/>
        <c:crossAx val="122524416"/>
        <c:crosses val="autoZero"/>
        <c:crossBetween val="between"/>
      </c:valAx>
      <c:spPr>
        <a:noFill/>
        <a:ln>
          <a:noFill/>
        </a:ln>
        <a:effectLst/>
      </c:spPr>
    </c:plotArea>
    <c:legend>
      <c:legendPos val="b"/>
      <c:layout>
        <c:manualLayout>
          <c:xMode val="edge"/>
          <c:yMode val="edge"/>
          <c:x val="9.9081000291630208E-2"/>
          <c:y val="0.90882274608355984"/>
          <c:w val="0.87359707640711581"/>
          <c:h val="8.0336192414330002E-2"/>
        </c:manualLayout>
      </c:layout>
      <c:overlay val="0"/>
      <c:spPr>
        <a:noFill/>
        <a:ln>
          <a:noFill/>
        </a:ln>
        <a:effectLst/>
      </c:spPr>
      <c:txPr>
        <a:bodyPr rot="0" vert="horz"/>
        <a:lstStyle/>
        <a:p>
          <a:pPr algn="just">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7036406485225"/>
          <c:y val="7.2606713634479902E-2"/>
          <c:w val="0.77659170982005632"/>
          <c:h val="0.75520184641799126"/>
        </c:manualLayout>
      </c:layout>
      <c:barChart>
        <c:barDir val="bar"/>
        <c:grouping val="clustered"/>
        <c:varyColors val="0"/>
        <c:ser>
          <c:idx val="1"/>
          <c:order val="0"/>
          <c:tx>
            <c:strRef>
              <c:f>Sheet1!$B$1</c:f>
              <c:strCache>
                <c:ptCount val="1"/>
                <c:pt idx="0">
                  <c:v>After</c:v>
                </c:pt>
              </c:strCache>
            </c:strRef>
          </c:tx>
          <c:spPr>
            <a:solidFill>
              <a:srgbClr val="FDC82F"/>
            </a:solidFill>
          </c:spPr>
          <c:invertIfNegative val="0"/>
          <c:dPt>
            <c:idx val="0"/>
            <c:invertIfNegative val="0"/>
            <c:bubble3D val="0"/>
            <c:extLst>
              <c:ext xmlns:c16="http://schemas.microsoft.com/office/drawing/2014/chart" uri="{C3380CC4-5D6E-409C-BE32-E72D297353CC}">
                <c16:uniqueId val="{00000000-BEDE-4915-A9E6-790C709A113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Angry</c:v>
                </c:pt>
                <c:pt idx="1">
                  <c:v>Depressed</c:v>
                </c:pt>
                <c:pt idx="2">
                  <c:v>Stressed</c:v>
                </c:pt>
              </c:strCache>
            </c:strRef>
          </c:cat>
          <c:val>
            <c:numRef>
              <c:f>Sheet1!$B$2:$B$4</c:f>
              <c:numCache>
                <c:formatCode>_-* #,##0.0_-;\-* #,##0.0_-;_-* "-"??_-;_-@_-</c:formatCode>
                <c:ptCount val="3"/>
                <c:pt idx="0">
                  <c:v>3.5</c:v>
                </c:pt>
                <c:pt idx="1">
                  <c:v>3.9</c:v>
                </c:pt>
                <c:pt idx="2">
                  <c:v>4.8</c:v>
                </c:pt>
              </c:numCache>
            </c:numRef>
          </c:val>
          <c:extLst>
            <c:ext xmlns:c16="http://schemas.microsoft.com/office/drawing/2014/chart" uri="{C3380CC4-5D6E-409C-BE32-E72D297353CC}">
              <c16:uniqueId val="{00000001-BEDE-4915-A9E6-790C709A113C}"/>
            </c:ext>
          </c:extLst>
        </c:ser>
        <c:ser>
          <c:idx val="0"/>
          <c:order val="1"/>
          <c:tx>
            <c:strRef>
              <c:f>Sheet1!$C$1</c:f>
              <c:strCache>
                <c:ptCount val="1"/>
                <c:pt idx="0">
                  <c:v>Before</c:v>
                </c:pt>
              </c:strCache>
            </c:strRef>
          </c:tx>
          <c:spPr>
            <a:solidFill>
              <a:srgbClr val="FDC82F">
                <a:alpha val="5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Angry</c:v>
                </c:pt>
                <c:pt idx="1">
                  <c:v>Depressed</c:v>
                </c:pt>
                <c:pt idx="2">
                  <c:v>Stressed</c:v>
                </c:pt>
              </c:strCache>
            </c:strRef>
          </c:cat>
          <c:val>
            <c:numRef>
              <c:f>Sheet1!$C$2:$C$4</c:f>
              <c:numCache>
                <c:formatCode>_-* #,##0.0_-;\-* #,##0.0_-;_-* "-"??_-;_-@_-</c:formatCode>
                <c:ptCount val="3"/>
                <c:pt idx="0">
                  <c:v>5</c:v>
                </c:pt>
                <c:pt idx="1">
                  <c:v>6.1</c:v>
                </c:pt>
                <c:pt idx="2">
                  <c:v>7.4</c:v>
                </c:pt>
              </c:numCache>
            </c:numRef>
          </c:val>
          <c:extLst>
            <c:ext xmlns:c16="http://schemas.microsoft.com/office/drawing/2014/chart" uri="{C3380CC4-5D6E-409C-BE32-E72D297353CC}">
              <c16:uniqueId val="{00000002-BEDE-4915-A9E6-790C709A113C}"/>
            </c:ext>
          </c:extLst>
        </c:ser>
        <c:dLbls>
          <c:showLegendKey val="0"/>
          <c:showVal val="1"/>
          <c:showCatName val="0"/>
          <c:showSerName val="0"/>
          <c:showPercent val="0"/>
          <c:showBubbleSize val="0"/>
        </c:dLbls>
        <c:gapWidth val="26"/>
        <c:axId val="42426752"/>
        <c:axId val="42428288"/>
      </c:barChart>
      <c:catAx>
        <c:axId val="42426752"/>
        <c:scaling>
          <c:orientation val="minMax"/>
        </c:scaling>
        <c:delete val="0"/>
        <c:axPos val="l"/>
        <c:numFmt formatCode="General" sourceLinked="0"/>
        <c:majorTickMark val="none"/>
        <c:minorTickMark val="none"/>
        <c:tickLblPos val="nextTo"/>
        <c:crossAx val="42428288"/>
        <c:crosses val="autoZero"/>
        <c:auto val="1"/>
        <c:lblAlgn val="ctr"/>
        <c:lblOffset val="100"/>
        <c:noMultiLvlLbl val="0"/>
      </c:catAx>
      <c:valAx>
        <c:axId val="42428288"/>
        <c:scaling>
          <c:orientation val="minMax"/>
        </c:scaling>
        <c:delete val="1"/>
        <c:axPos val="b"/>
        <c:numFmt formatCode="_-* #,##0.0_-;\-* #,##0.0_-;_-* &quot;-&quot;??_-;_-@_-" sourceLinked="1"/>
        <c:majorTickMark val="none"/>
        <c:minorTickMark val="none"/>
        <c:tickLblPos val="nextTo"/>
        <c:crossAx val="42426752"/>
        <c:crosses val="autoZero"/>
        <c:crossBetween val="between"/>
      </c:valAx>
    </c:plotArea>
    <c:legend>
      <c:legendPos val="b"/>
      <c:layout>
        <c:manualLayout>
          <c:xMode val="edge"/>
          <c:yMode val="edge"/>
          <c:x val="0.2807940446650124"/>
          <c:y val="0.89969878765154354"/>
          <c:w val="0.28647088798298476"/>
          <c:h val="7.6491688538932637E-2"/>
        </c:manualLayout>
      </c:layout>
      <c:overlay val="0"/>
    </c:legend>
    <c:plotVisOnly val="1"/>
    <c:dispBlanksAs val="gap"/>
    <c:showDLblsOverMax val="0"/>
  </c:chart>
  <c:spPr>
    <a:noFill/>
    <a:ln>
      <a:noFill/>
    </a:ln>
  </c:spPr>
  <c:txPr>
    <a:bodyPr/>
    <a:lstStyle/>
    <a:p>
      <a:pPr>
        <a:defRPr sz="1200" baseline="0">
          <a:solidFill>
            <a:schemeClr val="tx1">
              <a:lumMod val="50000"/>
              <a:lumOff val="50000"/>
            </a:schemeClr>
          </a:solidFill>
          <a:latin typeface="Arial" panose="020B0604020202020204"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95680227471567"/>
          <c:y val="8.0145719489981782E-2"/>
          <c:w val="0.66458023476232142"/>
          <c:h val="0.63263547938860576"/>
        </c:manualLayout>
      </c:layout>
      <c:barChart>
        <c:barDir val="bar"/>
        <c:grouping val="percentStacked"/>
        <c:varyColors val="0"/>
        <c:ser>
          <c:idx val="0"/>
          <c:order val="0"/>
          <c:tx>
            <c:strRef>
              <c:f>Sheet1!$B$1</c:f>
              <c:strCache>
                <c:ptCount val="1"/>
                <c:pt idx="0">
                  <c:v> Helped a lot</c:v>
                </c:pt>
              </c:strCache>
            </c:strRef>
          </c:tx>
          <c:spPr>
            <a:solidFill>
              <a:schemeClr val="accent4"/>
            </a:solidFill>
            <a:ln>
              <a:noFill/>
            </a:ln>
            <a:effectLst/>
          </c:spPr>
          <c:invertIfNegative val="0"/>
          <c:cat>
            <c:strRef>
              <c:f>Sheet1!$A$2</c:f>
              <c:strCache>
                <c:ptCount val="1"/>
                <c:pt idx="0">
                  <c:v>Helped sort out legal problem</c:v>
                </c:pt>
              </c:strCache>
            </c:strRef>
          </c:cat>
          <c:val>
            <c:numRef>
              <c:f>Sheet1!$B$2</c:f>
              <c:numCache>
                <c:formatCode>0%</c:formatCode>
                <c:ptCount val="1"/>
                <c:pt idx="0">
                  <c:v>0.37</c:v>
                </c:pt>
              </c:numCache>
            </c:numRef>
          </c:val>
          <c:extLst>
            <c:ext xmlns:c16="http://schemas.microsoft.com/office/drawing/2014/chart" uri="{C3380CC4-5D6E-409C-BE32-E72D297353CC}">
              <c16:uniqueId val="{00000000-E35B-4415-A5BD-306A47BCA044}"/>
            </c:ext>
          </c:extLst>
        </c:ser>
        <c:ser>
          <c:idx val="1"/>
          <c:order val="1"/>
          <c:tx>
            <c:strRef>
              <c:f>Sheet1!$C$1</c:f>
              <c:strCache>
                <c:ptCount val="1"/>
                <c:pt idx="0">
                  <c:v>Helped a little</c:v>
                </c:pt>
              </c:strCache>
            </c:strRef>
          </c:tx>
          <c:spPr>
            <a:solidFill>
              <a:schemeClr val="accent4">
                <a:alpha val="50000"/>
              </a:schemeClr>
            </a:solidFill>
            <a:ln>
              <a:noFill/>
            </a:ln>
            <a:effectLst/>
          </c:spPr>
          <c:invertIfNegative val="0"/>
          <c:cat>
            <c:strRef>
              <c:f>Sheet1!$A$2</c:f>
              <c:strCache>
                <c:ptCount val="1"/>
                <c:pt idx="0">
                  <c:v>Helped sort out legal problem</c:v>
                </c:pt>
              </c:strCache>
            </c:strRef>
          </c:cat>
          <c:val>
            <c:numRef>
              <c:f>Sheet1!$C$2</c:f>
              <c:numCache>
                <c:formatCode>0%</c:formatCode>
                <c:ptCount val="1"/>
                <c:pt idx="0">
                  <c:v>0.25</c:v>
                </c:pt>
              </c:numCache>
            </c:numRef>
          </c:val>
          <c:extLst>
            <c:ext xmlns:c16="http://schemas.microsoft.com/office/drawing/2014/chart" uri="{C3380CC4-5D6E-409C-BE32-E72D297353CC}">
              <c16:uniqueId val="{00000001-E35B-4415-A5BD-306A47BCA044}"/>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c:f>
              <c:strCache>
                <c:ptCount val="1"/>
                <c:pt idx="0">
                  <c:v>Helped sort out legal problem</c:v>
                </c:pt>
              </c:strCache>
            </c:strRef>
          </c:cat>
          <c:val>
            <c:numRef>
              <c:f>Sheet1!$D$2</c:f>
              <c:numCache>
                <c:formatCode>0%</c:formatCode>
                <c:ptCount val="1"/>
                <c:pt idx="0">
                  <c:v>0.28999999999999998</c:v>
                </c:pt>
              </c:numCache>
            </c:numRef>
          </c:val>
          <c:extLst>
            <c:ext xmlns:c16="http://schemas.microsoft.com/office/drawing/2014/chart" uri="{C3380CC4-5D6E-409C-BE32-E72D297353CC}">
              <c16:uniqueId val="{00000002-E35B-4415-A5BD-306A47BCA044}"/>
            </c:ext>
          </c:extLst>
        </c:ser>
        <c:ser>
          <c:idx val="3"/>
          <c:order val="3"/>
          <c:tx>
            <c:strRef>
              <c:f>Sheet1!$E$1</c:f>
              <c:strCache>
                <c:ptCount val="1"/>
                <c:pt idx="0">
                  <c:v>A little worse</c:v>
                </c:pt>
              </c:strCache>
            </c:strRef>
          </c:tx>
          <c:spPr>
            <a:solidFill>
              <a:schemeClr val="accent1">
                <a:alpha val="50000"/>
              </a:schemeClr>
            </a:solidFill>
            <a:ln>
              <a:noFill/>
            </a:ln>
            <a:effectLst/>
          </c:spPr>
          <c:invertIfNegative val="0"/>
          <c:cat>
            <c:strRef>
              <c:f>Sheet1!$A$2</c:f>
              <c:strCache>
                <c:ptCount val="1"/>
                <c:pt idx="0">
                  <c:v>Helped sort out legal problem</c:v>
                </c:pt>
              </c:strCache>
            </c:strRef>
          </c:cat>
          <c:val>
            <c:numRef>
              <c:f>Sheet1!$E$2</c:f>
              <c:numCache>
                <c:formatCode>0%</c:formatCode>
                <c:ptCount val="1"/>
                <c:pt idx="0">
                  <c:v>0.02</c:v>
                </c:pt>
              </c:numCache>
            </c:numRef>
          </c:val>
          <c:extLst>
            <c:ext xmlns:c16="http://schemas.microsoft.com/office/drawing/2014/chart" uri="{C3380CC4-5D6E-409C-BE32-E72D297353CC}">
              <c16:uniqueId val="{00000003-E35B-4415-A5BD-306A47BCA044}"/>
            </c:ext>
          </c:extLst>
        </c:ser>
        <c:ser>
          <c:idx val="4"/>
          <c:order val="4"/>
          <c:tx>
            <c:strRef>
              <c:f>Sheet1!$F$1</c:f>
              <c:strCache>
                <c:ptCount val="1"/>
                <c:pt idx="0">
                  <c:v>A lot worse</c:v>
                </c:pt>
              </c:strCache>
            </c:strRef>
          </c:tx>
          <c:spPr>
            <a:solidFill>
              <a:schemeClr val="accent1"/>
            </a:solidFill>
            <a:ln>
              <a:noFill/>
            </a:ln>
            <a:effectLst/>
          </c:spPr>
          <c:invertIfNegative val="0"/>
          <c:cat>
            <c:strRef>
              <c:f>Sheet1!$A$2</c:f>
              <c:strCache>
                <c:ptCount val="1"/>
                <c:pt idx="0">
                  <c:v>Helped sort out legal problem</c:v>
                </c:pt>
              </c:strCache>
            </c:strRef>
          </c:cat>
          <c:val>
            <c:numRef>
              <c:f>Sheet1!$F$2</c:f>
              <c:numCache>
                <c:formatCode>0%</c:formatCode>
                <c:ptCount val="1"/>
                <c:pt idx="0">
                  <c:v>0.04</c:v>
                </c:pt>
              </c:numCache>
            </c:numRef>
          </c:val>
          <c:extLst>
            <c:ext xmlns:c16="http://schemas.microsoft.com/office/drawing/2014/chart" uri="{C3380CC4-5D6E-409C-BE32-E72D297353CC}">
              <c16:uniqueId val="{00000004-E35B-4415-A5BD-306A47BCA044}"/>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c:f>
              <c:strCache>
                <c:ptCount val="1"/>
                <c:pt idx="0">
                  <c:v>Helped sort out legal problem</c:v>
                </c:pt>
              </c:strCache>
            </c:strRef>
          </c:cat>
          <c:val>
            <c:numRef>
              <c:f>Sheet1!$G$2</c:f>
              <c:numCache>
                <c:formatCode>0%</c:formatCode>
                <c:ptCount val="1"/>
                <c:pt idx="0">
                  <c:v>0.01</c:v>
                </c:pt>
              </c:numCache>
            </c:numRef>
          </c:val>
          <c:extLst>
            <c:ext xmlns:c16="http://schemas.microsoft.com/office/drawing/2014/chart" uri="{C3380CC4-5D6E-409C-BE32-E72D297353CC}">
              <c16:uniqueId val="{00000005-E35B-4415-A5BD-306A47BCA044}"/>
            </c:ext>
          </c:extLst>
        </c:ser>
        <c:dLbls>
          <c:showLegendKey val="0"/>
          <c:showVal val="0"/>
          <c:showCatName val="0"/>
          <c:showSerName val="0"/>
          <c:showPercent val="0"/>
          <c:showBubbleSize val="0"/>
        </c:dLbls>
        <c:gapWidth val="82"/>
        <c:overlap val="100"/>
        <c:axId val="127441536"/>
        <c:axId val="127459712"/>
      </c:barChart>
      <c:catAx>
        <c:axId val="127441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7459712"/>
        <c:crosses val="autoZero"/>
        <c:auto val="1"/>
        <c:lblAlgn val="ctr"/>
        <c:lblOffset val="100"/>
        <c:noMultiLvlLbl val="0"/>
      </c:catAx>
      <c:valAx>
        <c:axId val="127459712"/>
        <c:scaling>
          <c:orientation val="minMax"/>
        </c:scaling>
        <c:delete val="1"/>
        <c:axPos val="b"/>
        <c:numFmt formatCode="0%" sourceLinked="1"/>
        <c:majorTickMark val="none"/>
        <c:minorTickMark val="none"/>
        <c:tickLblPos val="nextTo"/>
        <c:crossAx val="127441536"/>
        <c:crosses val="autoZero"/>
        <c:crossBetween val="between"/>
      </c:valAx>
      <c:spPr>
        <a:noFill/>
        <a:ln>
          <a:noFill/>
        </a:ln>
        <a:effectLst/>
      </c:spPr>
    </c:plotArea>
    <c:legend>
      <c:legendPos val="b"/>
      <c:layout>
        <c:manualLayout>
          <c:xMode val="edge"/>
          <c:yMode val="edge"/>
          <c:x val="2.9489154956917969E-2"/>
          <c:y val="0.73376080161086321"/>
          <c:w val="0.96064637441288725"/>
          <c:h val="0.264690884048972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89457567804024"/>
          <c:y val="9.9773242630385492E-2"/>
          <c:w val="0.66864246135899674"/>
          <c:h val="0.67486992697341408"/>
        </c:manualLayout>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c:f>
              <c:strCache>
                <c:ptCount val="1"/>
                <c:pt idx="0">
                  <c:v>Knows where to get help in future</c:v>
                </c:pt>
              </c:strCache>
            </c:strRef>
          </c:cat>
          <c:val>
            <c:numRef>
              <c:f>Sheet1!$B$2</c:f>
              <c:numCache>
                <c:formatCode>0%</c:formatCode>
                <c:ptCount val="1"/>
                <c:pt idx="0">
                  <c:v>0.36</c:v>
                </c:pt>
              </c:numCache>
            </c:numRef>
          </c:val>
          <c:extLst>
            <c:ext xmlns:c16="http://schemas.microsoft.com/office/drawing/2014/chart" uri="{C3380CC4-5D6E-409C-BE32-E72D297353CC}">
              <c16:uniqueId val="{00000000-9201-4513-89DA-4ED7BB36E785}"/>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c:f>
              <c:strCache>
                <c:ptCount val="1"/>
                <c:pt idx="0">
                  <c:v>Knows where to get help in future</c:v>
                </c:pt>
              </c:strCache>
            </c:strRef>
          </c:cat>
          <c:val>
            <c:numRef>
              <c:f>Sheet1!$C$2</c:f>
              <c:numCache>
                <c:formatCode>0%</c:formatCode>
                <c:ptCount val="1"/>
                <c:pt idx="0">
                  <c:v>0.47</c:v>
                </c:pt>
              </c:numCache>
            </c:numRef>
          </c:val>
          <c:extLst>
            <c:ext xmlns:c16="http://schemas.microsoft.com/office/drawing/2014/chart" uri="{C3380CC4-5D6E-409C-BE32-E72D297353CC}">
              <c16:uniqueId val="{00000001-9201-4513-89DA-4ED7BB36E785}"/>
            </c:ext>
          </c:extLst>
        </c:ser>
        <c:ser>
          <c:idx val="2"/>
          <c:order val="2"/>
          <c:tx>
            <c:strRef>
              <c:f>Sheet1!$D$1</c:f>
              <c:strCache>
                <c:ptCount val="1"/>
                <c:pt idx="0">
                  <c:v>Disagree</c:v>
                </c:pt>
              </c:strCache>
            </c:strRef>
          </c:tx>
          <c:spPr>
            <a:solidFill>
              <a:schemeClr val="bg1">
                <a:lumMod val="65000"/>
              </a:schemeClr>
            </a:solidFill>
            <a:ln>
              <a:noFill/>
            </a:ln>
            <a:effectLst/>
          </c:spPr>
          <c:invertIfNegative val="0"/>
          <c:dPt>
            <c:idx val="0"/>
            <c:invertIfNegative val="0"/>
            <c:bubble3D val="0"/>
            <c:spPr>
              <a:solidFill>
                <a:schemeClr val="accent1">
                  <a:alpha val="50000"/>
                </a:schemeClr>
              </a:solidFill>
              <a:ln>
                <a:noFill/>
              </a:ln>
              <a:effectLst/>
            </c:spPr>
            <c:extLst>
              <c:ext xmlns:c16="http://schemas.microsoft.com/office/drawing/2014/chart" uri="{C3380CC4-5D6E-409C-BE32-E72D297353CC}">
                <c16:uniqueId val="{00000003-9201-4513-89DA-4ED7BB36E785}"/>
              </c:ext>
            </c:extLst>
          </c:dPt>
          <c:cat>
            <c:strRef>
              <c:f>Sheet1!$A$2</c:f>
              <c:strCache>
                <c:ptCount val="1"/>
                <c:pt idx="0">
                  <c:v>Knows where to get help in future</c:v>
                </c:pt>
              </c:strCache>
            </c:strRef>
          </c:cat>
          <c:val>
            <c:numRef>
              <c:f>Sheet1!$D$2</c:f>
              <c:numCache>
                <c:formatCode>0%</c:formatCode>
                <c:ptCount val="1"/>
                <c:pt idx="0">
                  <c:v>0.11</c:v>
                </c:pt>
              </c:numCache>
            </c:numRef>
          </c:val>
          <c:extLst>
            <c:ext xmlns:c16="http://schemas.microsoft.com/office/drawing/2014/chart" uri="{C3380CC4-5D6E-409C-BE32-E72D297353CC}">
              <c16:uniqueId val="{00000004-9201-4513-89DA-4ED7BB36E785}"/>
            </c:ext>
          </c:extLst>
        </c:ser>
        <c:ser>
          <c:idx val="3"/>
          <c:order val="3"/>
          <c:tx>
            <c:strRef>
              <c:f>Sheet1!$E$1</c:f>
              <c:strCache>
                <c:ptCount val="1"/>
                <c:pt idx="0">
                  <c:v>Strongly disagree</c:v>
                </c:pt>
              </c:strCache>
            </c:strRef>
          </c:tx>
          <c:spPr>
            <a:solidFill>
              <a:schemeClr val="accent1">
                <a:alpha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9201-4513-89DA-4ED7BB36E785}"/>
              </c:ext>
            </c:extLst>
          </c:dPt>
          <c:cat>
            <c:strRef>
              <c:f>Sheet1!$A$2</c:f>
              <c:strCache>
                <c:ptCount val="1"/>
                <c:pt idx="0">
                  <c:v>Knows where to get help in future</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7-9201-4513-89DA-4ED7BB36E785}"/>
            </c:ext>
          </c:extLst>
        </c:ser>
        <c:dLbls>
          <c:showLegendKey val="0"/>
          <c:showVal val="0"/>
          <c:showCatName val="0"/>
          <c:showSerName val="0"/>
          <c:showPercent val="0"/>
          <c:showBubbleSize val="0"/>
        </c:dLbls>
        <c:gapWidth val="82"/>
        <c:overlap val="100"/>
        <c:axId val="127378944"/>
        <c:axId val="127380480"/>
      </c:barChart>
      <c:catAx>
        <c:axId val="12737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7380480"/>
        <c:crosses val="autoZero"/>
        <c:auto val="1"/>
        <c:lblAlgn val="ctr"/>
        <c:lblOffset val="100"/>
        <c:noMultiLvlLbl val="0"/>
      </c:catAx>
      <c:valAx>
        <c:axId val="127380480"/>
        <c:scaling>
          <c:orientation val="minMax"/>
        </c:scaling>
        <c:delete val="1"/>
        <c:axPos val="b"/>
        <c:numFmt formatCode="0%" sourceLinked="1"/>
        <c:majorTickMark val="none"/>
        <c:minorTickMark val="none"/>
        <c:tickLblPos val="nextTo"/>
        <c:crossAx val="127378944"/>
        <c:crosses val="autoZero"/>
        <c:crossBetween val="between"/>
      </c:valAx>
      <c:spPr>
        <a:noFill/>
        <a:ln>
          <a:noFill/>
        </a:ln>
        <a:effectLst/>
      </c:spPr>
    </c:plotArea>
    <c:legend>
      <c:legendPos val="b"/>
      <c:layout>
        <c:manualLayout>
          <c:xMode val="edge"/>
          <c:yMode val="edge"/>
          <c:x val="3.4484896444304518E-2"/>
          <c:y val="0.73452956664145197"/>
          <c:w val="0.93639305374828041"/>
          <c:h val="0.222850192499379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76439924176146"/>
          <c:y val="2.1730158518244194E-2"/>
          <c:w val="0.67077263779527563"/>
          <c:h val="0.67773007028808885"/>
        </c:manualLayout>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c:f>
              <c:strCache>
                <c:ptCount val="1"/>
                <c:pt idx="0">
                  <c:v>Recommend in the future</c:v>
                </c:pt>
              </c:strCache>
            </c:strRef>
          </c:cat>
          <c:val>
            <c:numRef>
              <c:f>Sheet1!$B$2</c:f>
              <c:numCache>
                <c:formatCode>0%</c:formatCode>
                <c:ptCount val="1"/>
                <c:pt idx="0">
                  <c:v>0.37</c:v>
                </c:pt>
              </c:numCache>
            </c:numRef>
          </c:val>
          <c:extLst>
            <c:ext xmlns:c16="http://schemas.microsoft.com/office/drawing/2014/chart" uri="{C3380CC4-5D6E-409C-BE32-E72D297353CC}">
              <c16:uniqueId val="{00000000-2D5D-46B5-81CA-5288997A4FB1}"/>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c:f>
              <c:strCache>
                <c:ptCount val="1"/>
                <c:pt idx="0">
                  <c:v>Recommend in the future</c:v>
                </c:pt>
              </c:strCache>
            </c:strRef>
          </c:cat>
          <c:val>
            <c:numRef>
              <c:f>Sheet1!$C$2</c:f>
              <c:numCache>
                <c:formatCode>0%</c:formatCode>
                <c:ptCount val="1"/>
                <c:pt idx="0">
                  <c:v>0.43</c:v>
                </c:pt>
              </c:numCache>
            </c:numRef>
          </c:val>
          <c:extLst>
            <c:ext xmlns:c16="http://schemas.microsoft.com/office/drawing/2014/chart" uri="{C3380CC4-5D6E-409C-BE32-E72D297353CC}">
              <c16:uniqueId val="{00000001-2D5D-46B5-81CA-5288997A4FB1}"/>
            </c:ext>
          </c:extLst>
        </c:ser>
        <c:ser>
          <c:idx val="2"/>
          <c:order val="2"/>
          <c:tx>
            <c:strRef>
              <c:f>Sheet1!$D$1</c:f>
              <c:strCache>
                <c:ptCount val="1"/>
                <c:pt idx="0">
                  <c:v>Disagree</c:v>
                </c:pt>
              </c:strCache>
            </c:strRef>
          </c:tx>
          <c:spPr>
            <a:solidFill>
              <a:srgbClr val="FDC82F">
                <a:alpha val="50000"/>
              </a:srgbClr>
            </a:solidFill>
            <a:ln>
              <a:noFill/>
            </a:ln>
            <a:effectLst/>
          </c:spPr>
          <c:invertIfNegative val="0"/>
          <c:cat>
            <c:strRef>
              <c:f>Sheet1!$A$2</c:f>
              <c:strCache>
                <c:ptCount val="1"/>
                <c:pt idx="0">
                  <c:v>Recommend in the future</c:v>
                </c:pt>
              </c:strCache>
            </c:strRef>
          </c:cat>
          <c:val>
            <c:numRef>
              <c:f>Sheet1!$D$2</c:f>
              <c:numCache>
                <c:formatCode>0%</c:formatCode>
                <c:ptCount val="1"/>
                <c:pt idx="0">
                  <c:v>0.1</c:v>
                </c:pt>
              </c:numCache>
            </c:numRef>
          </c:val>
          <c:extLst>
            <c:ext xmlns:c16="http://schemas.microsoft.com/office/drawing/2014/chart" uri="{C3380CC4-5D6E-409C-BE32-E72D297353CC}">
              <c16:uniqueId val="{00000002-2D5D-46B5-81CA-5288997A4FB1}"/>
            </c:ext>
          </c:extLst>
        </c:ser>
        <c:ser>
          <c:idx val="3"/>
          <c:order val="3"/>
          <c:tx>
            <c:strRef>
              <c:f>Sheet1!$E$1</c:f>
              <c:strCache>
                <c:ptCount val="1"/>
                <c:pt idx="0">
                  <c:v>Strongly disagree</c:v>
                </c:pt>
              </c:strCache>
            </c:strRef>
          </c:tx>
          <c:spPr>
            <a:solidFill>
              <a:srgbClr val="FDC82F"/>
            </a:solidFill>
            <a:ln>
              <a:noFill/>
            </a:ln>
            <a:effectLst/>
          </c:spPr>
          <c:invertIfNegative val="0"/>
          <c:cat>
            <c:strRef>
              <c:f>Sheet1!$A$2</c:f>
              <c:strCache>
                <c:ptCount val="1"/>
                <c:pt idx="0">
                  <c:v>Recommend in the future</c:v>
                </c:pt>
              </c:strCache>
            </c:strRef>
          </c:cat>
          <c:val>
            <c:numRef>
              <c:f>Sheet1!$E$2</c:f>
              <c:numCache>
                <c:formatCode>0%</c:formatCode>
                <c:ptCount val="1"/>
                <c:pt idx="0">
                  <c:v>0.1</c:v>
                </c:pt>
              </c:numCache>
            </c:numRef>
          </c:val>
          <c:extLst>
            <c:ext xmlns:c16="http://schemas.microsoft.com/office/drawing/2014/chart" uri="{C3380CC4-5D6E-409C-BE32-E72D297353CC}">
              <c16:uniqueId val="{00000003-2D5D-46B5-81CA-5288997A4FB1}"/>
            </c:ext>
          </c:extLst>
        </c:ser>
        <c:dLbls>
          <c:showLegendKey val="0"/>
          <c:showVal val="0"/>
          <c:showCatName val="0"/>
          <c:showSerName val="0"/>
          <c:showPercent val="0"/>
          <c:showBubbleSize val="0"/>
        </c:dLbls>
        <c:gapWidth val="82"/>
        <c:overlap val="100"/>
        <c:axId val="127941248"/>
        <c:axId val="127943040"/>
      </c:barChart>
      <c:catAx>
        <c:axId val="12794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7943040"/>
        <c:crosses val="autoZero"/>
        <c:auto val="1"/>
        <c:lblAlgn val="ctr"/>
        <c:lblOffset val="100"/>
        <c:noMultiLvlLbl val="0"/>
      </c:catAx>
      <c:valAx>
        <c:axId val="127943040"/>
        <c:scaling>
          <c:orientation val="minMax"/>
        </c:scaling>
        <c:delete val="1"/>
        <c:axPos val="b"/>
        <c:numFmt formatCode="0%" sourceLinked="1"/>
        <c:majorTickMark val="none"/>
        <c:minorTickMark val="none"/>
        <c:tickLblPos val="nextTo"/>
        <c:crossAx val="127941248"/>
        <c:crosses val="autoZero"/>
        <c:crossBetween val="between"/>
      </c:valAx>
      <c:spPr>
        <a:noFill/>
        <a:ln>
          <a:noFill/>
        </a:ln>
        <a:effectLst/>
      </c:spPr>
    </c:plotArea>
    <c:legend>
      <c:legendPos val="b"/>
      <c:layout>
        <c:manualLayout>
          <c:xMode val="edge"/>
          <c:yMode val="edge"/>
          <c:x val="6.7693400094922571E-2"/>
          <c:y val="0.73257904290017162"/>
          <c:w val="0.89999995356038587"/>
          <c:h val="0.14209930884443456"/>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583669626599604"/>
          <c:y val="2.2977356710202814E-3"/>
          <c:w val="0.38648492532524448"/>
          <c:h val="0.99752249582206787"/>
        </c:manualLayout>
      </c:layout>
      <c:barChart>
        <c:barDir val="bar"/>
        <c:grouping val="clustered"/>
        <c:varyColors val="0"/>
        <c:ser>
          <c:idx val="0"/>
          <c:order val="0"/>
          <c:tx>
            <c:strRef>
              <c:f>Sheet1!$B$1</c:f>
              <c:strCache>
                <c:ptCount val="1"/>
                <c:pt idx="0">
                  <c:v>Family law (n=120)</c:v>
                </c:pt>
              </c:strCache>
            </c:strRef>
          </c:tx>
          <c:spPr>
            <a:solidFill>
              <a:srgbClr val="B6BF00"/>
            </a:solidFill>
          </c:spPr>
          <c:invertIfNegative val="0"/>
          <c:dPt>
            <c:idx val="1"/>
            <c:invertIfNegative val="0"/>
            <c:bubble3D val="0"/>
            <c:extLst>
              <c:ext xmlns:c16="http://schemas.microsoft.com/office/drawing/2014/chart" uri="{C3380CC4-5D6E-409C-BE32-E72D297353CC}">
                <c16:uniqueId val="{00000000-D318-4C0B-B5E5-F6462D69285E}"/>
              </c:ext>
            </c:extLst>
          </c:dPt>
          <c:dPt>
            <c:idx val="2"/>
            <c:invertIfNegative val="0"/>
            <c:bubble3D val="0"/>
            <c:extLst>
              <c:ext xmlns:c16="http://schemas.microsoft.com/office/drawing/2014/chart" uri="{C3380CC4-5D6E-409C-BE32-E72D297353CC}">
                <c16:uniqueId val="{00000001-D318-4C0B-B5E5-F6462D69285E}"/>
              </c:ext>
            </c:extLst>
          </c:dPt>
          <c:dPt>
            <c:idx val="3"/>
            <c:invertIfNegative val="0"/>
            <c:bubble3D val="0"/>
            <c:extLst>
              <c:ext xmlns:c16="http://schemas.microsoft.com/office/drawing/2014/chart" uri="{C3380CC4-5D6E-409C-BE32-E72D297353CC}">
                <c16:uniqueId val="{00000002-D318-4C0B-B5E5-F6462D69285E}"/>
              </c:ext>
            </c:extLst>
          </c:dPt>
          <c:dPt>
            <c:idx val="4"/>
            <c:invertIfNegative val="0"/>
            <c:bubble3D val="0"/>
            <c:extLst>
              <c:ext xmlns:c16="http://schemas.microsoft.com/office/drawing/2014/chart" uri="{C3380CC4-5D6E-409C-BE32-E72D297353CC}">
                <c16:uniqueId val="{00000003-D318-4C0B-B5E5-F6462D69285E}"/>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More funding and resources</c:v>
                </c:pt>
                <c:pt idx="1">
                  <c:v>Easier access to services</c:v>
                </c:pt>
                <c:pt idx="2">
                  <c:v>No further improvements are needed</c:v>
                </c:pt>
                <c:pt idx="3">
                  <c:v>Listening to clients and considering their point of view</c:v>
                </c:pt>
                <c:pt idx="4">
                  <c:v>Better and more consistent information and explanations</c:v>
                </c:pt>
              </c:strCache>
            </c:strRef>
          </c:cat>
          <c:val>
            <c:numRef>
              <c:f>Sheet1!$B$2:$B$6</c:f>
              <c:numCache>
                <c:formatCode>0%\ \ \ \ \ \ \ \ </c:formatCode>
                <c:ptCount val="5"/>
                <c:pt idx="0">
                  <c:v>0.28888888888890002</c:v>
                </c:pt>
                <c:pt idx="1">
                  <c:v>0.15555555555559999</c:v>
                </c:pt>
                <c:pt idx="2">
                  <c:v>0.1333333333333</c:v>
                </c:pt>
                <c:pt idx="3">
                  <c:v>0.1111111111111</c:v>
                </c:pt>
                <c:pt idx="4">
                  <c:v>8.8888888888889989E-2</c:v>
                </c:pt>
              </c:numCache>
            </c:numRef>
          </c:val>
          <c:extLst>
            <c:ext xmlns:c16="http://schemas.microsoft.com/office/drawing/2014/chart" uri="{C3380CC4-5D6E-409C-BE32-E72D297353CC}">
              <c16:uniqueId val="{00000004-D318-4C0B-B5E5-F6462D69285E}"/>
            </c:ext>
          </c:extLst>
        </c:ser>
        <c:dLbls>
          <c:showLegendKey val="0"/>
          <c:showVal val="0"/>
          <c:showCatName val="0"/>
          <c:showSerName val="0"/>
          <c:showPercent val="0"/>
          <c:showBubbleSize val="0"/>
        </c:dLbls>
        <c:gapWidth val="40"/>
        <c:axId val="128080128"/>
        <c:axId val="128086016"/>
      </c:barChart>
      <c:catAx>
        <c:axId val="128080128"/>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128086016"/>
        <c:crosses val="autoZero"/>
        <c:auto val="1"/>
        <c:lblAlgn val="ctr"/>
        <c:lblOffset val="100"/>
        <c:noMultiLvlLbl val="0"/>
      </c:catAx>
      <c:valAx>
        <c:axId val="128086016"/>
        <c:scaling>
          <c:orientation val="minMax"/>
          <c:max val="0.35000000000000003"/>
        </c:scaling>
        <c:delete val="1"/>
        <c:axPos val="t"/>
        <c:numFmt formatCode="0%\ \ \ \ \ \ \ \ " sourceLinked="1"/>
        <c:majorTickMark val="out"/>
        <c:minorTickMark val="none"/>
        <c:tickLblPos val="nextTo"/>
        <c:crossAx val="128080128"/>
        <c:crosses val="autoZero"/>
        <c:crossBetween val="between"/>
      </c:valAx>
      <c:spPr>
        <a:ln>
          <a:noFill/>
        </a:ln>
      </c:spPr>
    </c:plotArea>
    <c:plotVisOnly val="1"/>
    <c:dispBlanksAs val="gap"/>
    <c:showDLblsOverMax val="0"/>
  </c:chart>
  <c:spPr>
    <a:ln>
      <a:noFill/>
    </a:ln>
  </c:spPr>
  <c:txPr>
    <a:bodyPr/>
    <a:lstStyle/>
    <a:p>
      <a:pPr>
        <a:spcAft>
          <a:spcPts val="600"/>
        </a:spcAft>
        <a:defRPr sz="800">
          <a:solidFill>
            <a:srgbClr val="616365"/>
          </a:solidFill>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05192703277504"/>
          <c:y val="0"/>
          <c:w val="0.65097411355391332"/>
          <c:h val="0.92829286964129487"/>
        </c:manualLayout>
      </c:layout>
      <c:barChart>
        <c:barDir val="bar"/>
        <c:grouping val="clustered"/>
        <c:varyColors val="0"/>
        <c:ser>
          <c:idx val="0"/>
          <c:order val="0"/>
          <c:tx>
            <c:strRef>
              <c:f>Sheet1!$B$1</c:f>
              <c:strCache>
                <c:ptCount val="1"/>
                <c:pt idx="0">
                  <c:v>Family Law (n=108)</c:v>
                </c:pt>
              </c:strCache>
            </c:strRef>
          </c:tx>
          <c:spPr>
            <a:solidFill>
              <a:srgbClr val="B6BF00"/>
            </a:solidFill>
          </c:spPr>
          <c:invertIfNegative val="0"/>
          <c:dPt>
            <c:idx val="4"/>
            <c:invertIfNegative val="0"/>
            <c:bubble3D val="0"/>
            <c:spPr>
              <a:solidFill>
                <a:srgbClr val="FFC000"/>
              </a:solidFill>
            </c:spPr>
            <c:extLst>
              <c:ext xmlns:c16="http://schemas.microsoft.com/office/drawing/2014/chart" uri="{C3380CC4-5D6E-409C-BE32-E72D297353CC}">
                <c16:uniqueId val="{00000014-7F40-4B81-8EF4-EE1323A0CD33}"/>
              </c:ext>
            </c:extLst>
          </c:dPt>
          <c:dPt>
            <c:idx val="5"/>
            <c:invertIfNegative val="0"/>
            <c:bubble3D val="0"/>
            <c:spPr>
              <a:solidFill>
                <a:srgbClr val="FFC000"/>
              </a:solidFill>
            </c:spPr>
            <c:extLst>
              <c:ext xmlns:c16="http://schemas.microsoft.com/office/drawing/2014/chart" uri="{C3380CC4-5D6E-409C-BE32-E72D297353CC}">
                <c16:uniqueId val="{00000015-7F40-4B81-8EF4-EE1323A0CD33}"/>
              </c:ext>
            </c:extLst>
          </c:dPt>
          <c:dPt>
            <c:idx val="6"/>
            <c:invertIfNegative val="0"/>
            <c:bubble3D val="0"/>
            <c:spPr>
              <a:solidFill>
                <a:srgbClr val="FFC000"/>
              </a:solidFill>
            </c:spPr>
            <c:extLst>
              <c:ext xmlns:c16="http://schemas.microsoft.com/office/drawing/2014/chart" uri="{C3380CC4-5D6E-409C-BE32-E72D297353CC}">
                <c16:uniqueId val="{00000000-7F40-4B81-8EF4-EE1323A0CD33}"/>
              </c:ext>
            </c:extLst>
          </c:dPt>
          <c:dPt>
            <c:idx val="7"/>
            <c:invertIfNegative val="0"/>
            <c:bubble3D val="0"/>
            <c:extLst>
              <c:ext xmlns:c16="http://schemas.microsoft.com/office/drawing/2014/chart" uri="{C3380CC4-5D6E-409C-BE32-E72D297353CC}">
                <c16:uniqueId val="{00000001-7F40-4B81-8EF4-EE1323A0CD33}"/>
              </c:ext>
            </c:extLst>
          </c:dPt>
          <c:dPt>
            <c:idx val="8"/>
            <c:invertIfNegative val="0"/>
            <c:bubble3D val="0"/>
            <c:extLst>
              <c:ext xmlns:c16="http://schemas.microsoft.com/office/drawing/2014/chart" uri="{C3380CC4-5D6E-409C-BE32-E72D297353CC}">
                <c16:uniqueId val="{00000002-7F40-4B81-8EF4-EE1323A0CD33}"/>
              </c:ext>
            </c:extLst>
          </c:dPt>
          <c:dPt>
            <c:idx val="9"/>
            <c:invertIfNegative val="0"/>
            <c:bubble3D val="0"/>
            <c:spPr>
              <a:solidFill>
                <a:srgbClr val="FDC82F"/>
              </a:solidFill>
            </c:spPr>
            <c:extLst>
              <c:ext xmlns:c16="http://schemas.microsoft.com/office/drawing/2014/chart" uri="{C3380CC4-5D6E-409C-BE32-E72D297353CC}">
                <c16:uniqueId val="{00000004-7F40-4B81-8EF4-EE1323A0CD33}"/>
              </c:ext>
            </c:extLst>
          </c:dPt>
          <c:dPt>
            <c:idx val="10"/>
            <c:invertIfNegative val="0"/>
            <c:bubble3D val="0"/>
            <c:spPr>
              <a:solidFill>
                <a:srgbClr val="FDC82F"/>
              </a:solidFill>
            </c:spPr>
            <c:extLst>
              <c:ext xmlns:c16="http://schemas.microsoft.com/office/drawing/2014/chart" uri="{C3380CC4-5D6E-409C-BE32-E72D297353CC}">
                <c16:uniqueId val="{00000006-7F40-4B81-8EF4-EE1323A0CD33}"/>
              </c:ext>
            </c:extLst>
          </c:dPt>
          <c:dPt>
            <c:idx val="11"/>
            <c:invertIfNegative val="0"/>
            <c:bubble3D val="0"/>
            <c:spPr>
              <a:solidFill>
                <a:srgbClr val="FDC82F"/>
              </a:solidFill>
            </c:spPr>
            <c:extLst>
              <c:ext xmlns:c16="http://schemas.microsoft.com/office/drawing/2014/chart" uri="{C3380CC4-5D6E-409C-BE32-E72D297353CC}">
                <c16:uniqueId val="{00000008-7F40-4B81-8EF4-EE1323A0CD33}"/>
              </c:ext>
            </c:extLst>
          </c:dPt>
          <c:dPt>
            <c:idx val="12"/>
            <c:invertIfNegative val="0"/>
            <c:bubble3D val="0"/>
            <c:spPr>
              <a:solidFill>
                <a:srgbClr val="FDC82F"/>
              </a:solidFill>
            </c:spPr>
            <c:extLst>
              <c:ext xmlns:c16="http://schemas.microsoft.com/office/drawing/2014/chart" uri="{C3380CC4-5D6E-409C-BE32-E72D297353CC}">
                <c16:uniqueId val="{0000000A-7F40-4B81-8EF4-EE1323A0CD33}"/>
              </c:ext>
            </c:extLst>
          </c:dPt>
          <c:dPt>
            <c:idx val="13"/>
            <c:invertIfNegative val="0"/>
            <c:bubble3D val="0"/>
            <c:spPr>
              <a:solidFill>
                <a:srgbClr val="FDC82F"/>
              </a:solidFill>
            </c:spPr>
            <c:extLst>
              <c:ext xmlns:c16="http://schemas.microsoft.com/office/drawing/2014/chart" uri="{C3380CC4-5D6E-409C-BE32-E72D297353CC}">
                <c16:uniqueId val="{0000000C-7F40-4B81-8EF4-EE1323A0CD33}"/>
              </c:ext>
            </c:extLst>
          </c:dPt>
          <c:dPt>
            <c:idx val="14"/>
            <c:invertIfNegative val="0"/>
            <c:bubble3D val="0"/>
            <c:spPr>
              <a:solidFill>
                <a:srgbClr val="FDC82F"/>
              </a:solidFill>
            </c:spPr>
            <c:extLst>
              <c:ext xmlns:c16="http://schemas.microsoft.com/office/drawing/2014/chart" uri="{C3380CC4-5D6E-409C-BE32-E72D297353CC}">
                <c16:uniqueId val="{0000000E-7F40-4B81-8EF4-EE1323A0CD33}"/>
              </c:ext>
            </c:extLst>
          </c:dPt>
          <c:dPt>
            <c:idx val="15"/>
            <c:invertIfNegative val="0"/>
            <c:bubble3D val="0"/>
            <c:spPr>
              <a:solidFill>
                <a:srgbClr val="FDC82F"/>
              </a:solidFill>
            </c:spPr>
            <c:extLst>
              <c:ext xmlns:c16="http://schemas.microsoft.com/office/drawing/2014/chart" uri="{C3380CC4-5D6E-409C-BE32-E72D297353CC}">
                <c16:uniqueId val="{00000010-7F40-4B81-8EF4-EE1323A0CD33}"/>
              </c:ext>
            </c:extLst>
          </c:dPt>
          <c:dPt>
            <c:idx val="16"/>
            <c:invertIfNegative val="0"/>
            <c:bubble3D val="0"/>
            <c:spPr>
              <a:solidFill>
                <a:srgbClr val="FDC82F"/>
              </a:solidFill>
            </c:spPr>
            <c:extLst>
              <c:ext xmlns:c16="http://schemas.microsoft.com/office/drawing/2014/chart" uri="{C3380CC4-5D6E-409C-BE32-E72D297353CC}">
                <c16:uniqueId val="{00000012-7F40-4B81-8EF4-EE1323A0CD3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Helpful</c:v>
                </c:pt>
                <c:pt idx="1">
                  <c:v>Professional</c:v>
                </c:pt>
                <c:pt idx="2">
                  <c:v>No further improvement needed</c:v>
                </c:pt>
                <c:pt idx="4">
                  <c:v>Not helpful</c:v>
                </c:pt>
                <c:pt idx="5">
                  <c:v>Felt rushed</c:v>
                </c:pt>
                <c:pt idx="6">
                  <c:v>Unresponsive</c:v>
                </c:pt>
              </c:strCache>
            </c:strRef>
          </c:cat>
          <c:val>
            <c:numRef>
              <c:f>Sheet1!$B$2:$B$8</c:f>
              <c:numCache>
                <c:formatCode>###0%</c:formatCode>
                <c:ptCount val="7"/>
                <c:pt idx="0">
                  <c:v>0.29629629629629628</c:v>
                </c:pt>
                <c:pt idx="1">
                  <c:v>0.1851851851851852</c:v>
                </c:pt>
                <c:pt idx="2">
                  <c:v>0.1111111111111111</c:v>
                </c:pt>
                <c:pt idx="4" formatCode="0%">
                  <c:v>0.15</c:v>
                </c:pt>
                <c:pt idx="5" formatCode="0%">
                  <c:v>0.11</c:v>
                </c:pt>
                <c:pt idx="6" formatCode="0%">
                  <c:v>0.11</c:v>
                </c:pt>
              </c:numCache>
            </c:numRef>
          </c:val>
          <c:extLst>
            <c:ext xmlns:c16="http://schemas.microsoft.com/office/drawing/2014/chart" uri="{C3380CC4-5D6E-409C-BE32-E72D297353CC}">
              <c16:uniqueId val="{00000013-7F40-4B81-8EF4-EE1323A0CD33}"/>
            </c:ext>
          </c:extLst>
        </c:ser>
        <c:dLbls>
          <c:showLegendKey val="0"/>
          <c:showVal val="0"/>
          <c:showCatName val="0"/>
          <c:showSerName val="0"/>
          <c:showPercent val="0"/>
          <c:showBubbleSize val="0"/>
        </c:dLbls>
        <c:gapWidth val="40"/>
        <c:axId val="127772928"/>
        <c:axId val="127774720"/>
      </c:barChart>
      <c:catAx>
        <c:axId val="127772928"/>
        <c:scaling>
          <c:orientation val="maxMin"/>
        </c:scaling>
        <c:delete val="0"/>
        <c:axPos val="l"/>
        <c:numFmt formatCode="General" sourceLinked="1"/>
        <c:majorTickMark val="out"/>
        <c:minorTickMark val="none"/>
        <c:tickLblPos val="nextTo"/>
        <c:spPr>
          <a:ln>
            <a:noFill/>
          </a:ln>
        </c:spPr>
        <c:crossAx val="127774720"/>
        <c:crosses val="autoZero"/>
        <c:auto val="1"/>
        <c:lblAlgn val="ctr"/>
        <c:lblOffset val="100"/>
        <c:noMultiLvlLbl val="0"/>
      </c:catAx>
      <c:valAx>
        <c:axId val="127774720"/>
        <c:scaling>
          <c:orientation val="minMax"/>
          <c:max val="0.5"/>
        </c:scaling>
        <c:delete val="1"/>
        <c:axPos val="t"/>
        <c:numFmt formatCode="###0%" sourceLinked="1"/>
        <c:majorTickMark val="out"/>
        <c:minorTickMark val="none"/>
        <c:tickLblPos val="none"/>
        <c:crossAx val="127772928"/>
        <c:crosses val="autoZero"/>
        <c:crossBetween val="between"/>
      </c:valAx>
      <c:spPr>
        <a:ln>
          <a:noFill/>
        </a:ln>
      </c:spPr>
    </c:plotArea>
    <c:plotVisOnly val="1"/>
    <c:dispBlanksAs val="gap"/>
    <c:showDLblsOverMax val="0"/>
  </c:chart>
  <c:spPr>
    <a:ln>
      <a:noFill/>
    </a:ln>
  </c:spPr>
  <c:txPr>
    <a:bodyPr/>
    <a:lstStyle/>
    <a:p>
      <a:pPr>
        <a:spcAft>
          <a:spcPts val="600"/>
        </a:spcAft>
        <a:defRPr sz="12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1015484545298"/>
          <c:y val="1.203255843019623E-2"/>
          <c:w val="0.83366553508439811"/>
          <c:h val="0.93189275270138761"/>
        </c:manualLayout>
      </c:layout>
      <c:pie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6A93-4632-ABF3-DF8E8E9B51D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A93-4632-ABF3-DF8E8E9B51D2}"/>
              </c:ext>
            </c:extLst>
          </c:dPt>
          <c:dLbls>
            <c:dLbl>
              <c:idx val="0"/>
              <c:layout>
                <c:manualLayout>
                  <c:x val="-5.3807580701955904E-2"/>
                  <c:y val="-0.14826703344116196"/>
                </c:manualLayout>
              </c:layout>
              <c:spPr>
                <a:noFill/>
                <a:ln>
                  <a:noFill/>
                </a:ln>
                <a:effectLst/>
              </c:spPr>
              <c:txPr>
                <a:bodyPr wrap="square" lIns="38100" tIns="19050" rIns="38100" bIns="19050" anchor="ctr">
                  <a:noAutofit/>
                </a:bodyPr>
                <a:lstStyle/>
                <a:p>
                  <a:pPr>
                    <a:defRPr sz="1200">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3579413963420263"/>
                      <c:h val="0.27613536597669269"/>
                    </c:manualLayout>
                  </c15:layout>
                </c:ext>
                <c:ext xmlns:c16="http://schemas.microsoft.com/office/drawing/2014/chart" uri="{C3380CC4-5D6E-409C-BE32-E72D297353CC}">
                  <c16:uniqueId val="{00000001-6A93-4632-ABF3-DF8E8E9B51D2}"/>
                </c:ext>
              </c:extLst>
            </c:dLbl>
            <c:dLbl>
              <c:idx val="1"/>
              <c:layout>
                <c:manualLayout>
                  <c:x val="0.20327308265183341"/>
                  <c:y val="0.14458166885972915"/>
                </c:manualLayout>
              </c:layout>
              <c:spPr>
                <a:noFill/>
                <a:ln>
                  <a:noFill/>
                </a:ln>
                <a:effectLst/>
              </c:spPr>
              <c:txPr>
                <a:bodyPr wrap="square" lIns="38100" tIns="19050" rIns="38100" bIns="19050" anchor="ctr">
                  <a:noAutofit/>
                </a:bodyPr>
                <a:lstStyle/>
                <a:p>
                  <a:pPr>
                    <a:defRPr sz="1200">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46755633554839"/>
                      <c:h val="0.27535885013405231"/>
                    </c:manualLayout>
                  </c15:layout>
                </c:ext>
                <c:ext xmlns:c16="http://schemas.microsoft.com/office/drawing/2014/chart" uri="{C3380CC4-5D6E-409C-BE32-E72D297353CC}">
                  <c16:uniqueId val="{00000003-6A93-4632-ABF3-DF8E8E9B51D2}"/>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Yes</c:v>
                </c:pt>
                <c:pt idx="1">
                  <c:v>No</c:v>
                </c:pt>
              </c:strCache>
            </c:strRef>
          </c:cat>
          <c:val>
            <c:numRef>
              <c:f>Sheet1!$B$1:$B$2</c:f>
              <c:numCache>
                <c:formatCode>0%</c:formatCode>
                <c:ptCount val="2"/>
                <c:pt idx="0">
                  <c:v>0.39</c:v>
                </c:pt>
                <c:pt idx="1">
                  <c:v>0.61</c:v>
                </c:pt>
              </c:numCache>
            </c:numRef>
          </c:val>
          <c:extLst>
            <c:ext xmlns:c16="http://schemas.microsoft.com/office/drawing/2014/chart" uri="{C3380CC4-5D6E-409C-BE32-E72D297353CC}">
              <c16:uniqueId val="{00000004-6A93-4632-ABF3-DF8E8E9B51D2}"/>
            </c:ext>
          </c:extLst>
        </c:ser>
        <c:dLbls>
          <c:showLegendKey val="0"/>
          <c:showVal val="0"/>
          <c:showCatName val="0"/>
          <c:showSerName val="0"/>
          <c:showPercent val="0"/>
          <c:showBubbleSize val="0"/>
          <c:showLeaderLines val="1"/>
        </c:dLbls>
        <c:firstSliceAng val="33"/>
      </c:pieChart>
      <c:spPr>
        <a:noFill/>
        <a:ln>
          <a:noFill/>
        </a:ln>
        <a:effectLst/>
      </c:spPr>
    </c:plotArea>
    <c:plotVisOnly val="1"/>
    <c:dispBlanksAs val="gap"/>
    <c:showDLblsOverMax val="0"/>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0586918913771484"/>
          <c:y val="0"/>
          <c:w val="0.47390713201178702"/>
          <c:h val="1"/>
        </c:manualLayout>
      </c:layout>
      <c:barChart>
        <c:barDir val="bar"/>
        <c:grouping val="clustered"/>
        <c:varyColors val="0"/>
        <c:ser>
          <c:idx val="1"/>
          <c:order val="0"/>
          <c:spPr>
            <a:solidFill>
              <a:srgbClr val="B6BF00"/>
            </a:solidFill>
          </c:spPr>
          <c:invertIfNegative val="0"/>
          <c:dPt>
            <c:idx val="0"/>
            <c:invertIfNegative val="0"/>
            <c:bubble3D val="0"/>
            <c:extLst>
              <c:ext xmlns:c16="http://schemas.microsoft.com/office/drawing/2014/chart" uri="{C3380CC4-5D6E-409C-BE32-E72D297353CC}">
                <c16:uniqueId val="{00000000-AF5A-4CE8-8837-9C35B5B9143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Another service at VLA</c:v>
                </c:pt>
                <c:pt idx="1">
                  <c:v>Health service</c:v>
                </c:pt>
                <c:pt idx="2">
                  <c:v>Community Legal Centre</c:v>
                </c:pt>
                <c:pt idx="3">
                  <c:v>Social services</c:v>
                </c:pt>
                <c:pt idx="4">
                  <c:v>Private lawyer </c:v>
                </c:pt>
              </c:strCache>
            </c:strRef>
          </c:cat>
          <c:val>
            <c:numRef>
              <c:f>Sheet1!$B$1:$B$5</c:f>
              <c:numCache>
                <c:formatCode>0%</c:formatCode>
                <c:ptCount val="5"/>
                <c:pt idx="0">
                  <c:v>0.15093730933587218</c:v>
                </c:pt>
                <c:pt idx="1">
                  <c:v>0.15719255474556973</c:v>
                </c:pt>
                <c:pt idx="2">
                  <c:v>0.17044450445844386</c:v>
                </c:pt>
                <c:pt idx="3">
                  <c:v>0.20927315235844046</c:v>
                </c:pt>
                <c:pt idx="4">
                  <c:v>0.34849186608398874</c:v>
                </c:pt>
              </c:numCache>
            </c:numRef>
          </c:val>
          <c:extLst>
            <c:ext xmlns:c16="http://schemas.microsoft.com/office/drawing/2014/chart" uri="{C3380CC4-5D6E-409C-BE32-E72D297353CC}">
              <c16:uniqueId val="{00000001-AF5A-4CE8-8837-9C35B5B9143E}"/>
            </c:ext>
          </c:extLst>
        </c:ser>
        <c:dLbls>
          <c:showLegendKey val="0"/>
          <c:showVal val="1"/>
          <c:showCatName val="0"/>
          <c:showSerName val="0"/>
          <c:showPercent val="0"/>
          <c:showBubbleSize val="0"/>
        </c:dLbls>
        <c:gapWidth val="26"/>
        <c:axId val="134594560"/>
        <c:axId val="134597248"/>
      </c:barChart>
      <c:catAx>
        <c:axId val="134594560"/>
        <c:scaling>
          <c:orientation val="minMax"/>
        </c:scaling>
        <c:delete val="0"/>
        <c:axPos val="l"/>
        <c:numFmt formatCode="General" sourceLinked="0"/>
        <c:majorTickMark val="none"/>
        <c:minorTickMark val="none"/>
        <c:tickLblPos val="nextTo"/>
        <c:crossAx val="134597248"/>
        <c:crosses val="autoZero"/>
        <c:auto val="1"/>
        <c:lblAlgn val="ctr"/>
        <c:lblOffset val="100"/>
        <c:noMultiLvlLbl val="0"/>
      </c:catAx>
      <c:valAx>
        <c:axId val="134597248"/>
        <c:scaling>
          <c:orientation val="minMax"/>
        </c:scaling>
        <c:delete val="1"/>
        <c:axPos val="b"/>
        <c:numFmt formatCode="0%" sourceLinked="1"/>
        <c:majorTickMark val="none"/>
        <c:minorTickMark val="none"/>
        <c:tickLblPos val="nextTo"/>
        <c:crossAx val="134594560"/>
        <c:crosses val="autoZero"/>
        <c:crossBetween val="between"/>
      </c:valAx>
    </c:plotArea>
    <c:plotVisOnly val="1"/>
    <c:dispBlanksAs val="gap"/>
    <c:showDLblsOverMax val="0"/>
  </c:chart>
  <c:spPr>
    <a:noFill/>
    <a:ln>
      <a:noFill/>
    </a:ln>
  </c:spPr>
  <c:txPr>
    <a:bodyPr/>
    <a:lstStyle/>
    <a:p>
      <a:pPr>
        <a:defRPr sz="1200" baseline="0">
          <a:solidFill>
            <a:schemeClr val="bg1">
              <a:lumMod val="50000"/>
            </a:schemeClr>
          </a:solidFill>
          <a:latin typeface="Arial" panose="020B0604020202020204"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906697473626606"/>
          <c:y val="1.7344195954405471E-2"/>
          <c:w val="0.63548315351050533"/>
          <c:h val="0.98204582000723928"/>
        </c:manualLayout>
      </c:layout>
      <c:barChart>
        <c:barDir val="bar"/>
        <c:grouping val="clustered"/>
        <c:varyColors val="0"/>
        <c:ser>
          <c:idx val="1"/>
          <c:order val="0"/>
          <c:spPr>
            <a:solidFill>
              <a:srgbClr val="B6BF00"/>
            </a:solidFill>
          </c:spPr>
          <c:invertIfNegative val="0"/>
          <c:dPt>
            <c:idx val="0"/>
            <c:invertIfNegative val="0"/>
            <c:bubble3D val="0"/>
            <c:spPr>
              <a:solidFill>
                <a:sysClr val="window" lastClr="FFFFFF">
                  <a:lumMod val="75000"/>
                </a:sysClr>
              </a:solidFill>
            </c:spPr>
            <c:extLst>
              <c:ext xmlns:c16="http://schemas.microsoft.com/office/drawing/2014/chart" uri="{C3380CC4-5D6E-409C-BE32-E72D297353CC}">
                <c16:uniqueId val="{00000001-C12F-44A8-9F72-0BF4E10869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Don't know</c:v>
                </c:pt>
                <c:pt idx="1">
                  <c:v>Link to website</c:v>
                </c:pt>
                <c:pt idx="2">
                  <c:v>Contacted for client</c:v>
                </c:pt>
                <c:pt idx="3">
                  <c:v>Made appointment</c:v>
                </c:pt>
                <c:pt idx="4">
                  <c:v>Provided phone number</c:v>
                </c:pt>
              </c:strCache>
            </c:strRef>
          </c:cat>
          <c:val>
            <c:numRef>
              <c:f>Sheet1!$B$1:$B$5</c:f>
              <c:numCache>
                <c:formatCode>0%</c:formatCode>
                <c:ptCount val="5"/>
                <c:pt idx="0">
                  <c:v>0.28999999999999998</c:v>
                </c:pt>
                <c:pt idx="1">
                  <c:v>0.15828429216632206</c:v>
                </c:pt>
                <c:pt idx="2">
                  <c:v>0.17</c:v>
                </c:pt>
                <c:pt idx="3">
                  <c:v>0.22</c:v>
                </c:pt>
                <c:pt idx="4">
                  <c:v>0.4</c:v>
                </c:pt>
              </c:numCache>
            </c:numRef>
          </c:val>
          <c:extLst>
            <c:ext xmlns:c16="http://schemas.microsoft.com/office/drawing/2014/chart" uri="{C3380CC4-5D6E-409C-BE32-E72D297353CC}">
              <c16:uniqueId val="{00000002-C12F-44A8-9F72-0BF4E10869B3}"/>
            </c:ext>
          </c:extLst>
        </c:ser>
        <c:dLbls>
          <c:showLegendKey val="0"/>
          <c:showVal val="1"/>
          <c:showCatName val="0"/>
          <c:showSerName val="0"/>
          <c:showPercent val="0"/>
          <c:showBubbleSize val="0"/>
        </c:dLbls>
        <c:gapWidth val="26"/>
        <c:axId val="134664960"/>
        <c:axId val="134668288"/>
      </c:barChart>
      <c:catAx>
        <c:axId val="134664960"/>
        <c:scaling>
          <c:orientation val="minMax"/>
        </c:scaling>
        <c:delete val="0"/>
        <c:axPos val="l"/>
        <c:numFmt formatCode="General" sourceLinked="0"/>
        <c:majorTickMark val="none"/>
        <c:minorTickMark val="none"/>
        <c:tickLblPos val="nextTo"/>
        <c:crossAx val="134668288"/>
        <c:crosses val="autoZero"/>
        <c:auto val="1"/>
        <c:lblAlgn val="ctr"/>
        <c:lblOffset val="100"/>
        <c:noMultiLvlLbl val="0"/>
      </c:catAx>
      <c:valAx>
        <c:axId val="134668288"/>
        <c:scaling>
          <c:orientation val="minMax"/>
        </c:scaling>
        <c:delete val="1"/>
        <c:axPos val="b"/>
        <c:numFmt formatCode="0%" sourceLinked="1"/>
        <c:majorTickMark val="none"/>
        <c:minorTickMark val="none"/>
        <c:tickLblPos val="nextTo"/>
        <c:crossAx val="134664960"/>
        <c:crosses val="autoZero"/>
        <c:crossBetween val="between"/>
      </c:valAx>
    </c:plotArea>
    <c:plotVisOnly val="1"/>
    <c:dispBlanksAs val="gap"/>
    <c:showDLblsOverMax val="0"/>
  </c:chart>
  <c:spPr>
    <a:noFill/>
    <a:ln>
      <a:noFill/>
    </a:ln>
  </c:spPr>
  <c:txPr>
    <a:bodyPr/>
    <a:lstStyle/>
    <a:p>
      <a:pPr>
        <a:defRPr sz="1200" baseline="0">
          <a:solidFill>
            <a:schemeClr val="bg1">
              <a:lumMod val="50000"/>
            </a:schemeClr>
          </a:solidFill>
          <a:latin typeface="Arial" panose="020B0604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1015484545298"/>
          <c:y val="1.203255843019623E-2"/>
          <c:w val="0.83366553508439811"/>
          <c:h val="0.93189275270138761"/>
        </c:manualLayout>
      </c:layout>
      <c:pie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6A93-4632-ABF3-DF8E8E9B51D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A93-4632-ABF3-DF8E8E9B51D2}"/>
              </c:ext>
            </c:extLst>
          </c:dPt>
          <c:dLbls>
            <c:dLbl>
              <c:idx val="0"/>
              <c:layout>
                <c:manualLayout>
                  <c:x val="-7.1743440935941316E-2"/>
                  <c:y val="-1.8776174540583883E-2"/>
                </c:manualLayout>
              </c:layout>
              <c:spPr>
                <a:noFill/>
                <a:ln>
                  <a:noFill/>
                </a:ln>
                <a:effectLst/>
              </c:spPr>
              <c:txPr>
                <a:bodyPr wrap="square" lIns="38100" tIns="19050" rIns="38100" bIns="19050" anchor="ctr">
                  <a:noAutofit/>
                </a:bodyPr>
                <a:lstStyle/>
                <a:p>
                  <a:pPr>
                    <a:defRPr sz="1200">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3579413963420263"/>
                      <c:h val="0.27613536597669269"/>
                    </c:manualLayout>
                  </c15:layout>
                </c:ext>
                <c:ext xmlns:c16="http://schemas.microsoft.com/office/drawing/2014/chart" uri="{C3380CC4-5D6E-409C-BE32-E72D297353CC}">
                  <c16:uniqueId val="{00000001-6A93-4632-ABF3-DF8E8E9B51D2}"/>
                </c:ext>
              </c:extLst>
            </c:dLbl>
            <c:dLbl>
              <c:idx val="1"/>
              <c:layout>
                <c:manualLayout>
                  <c:x val="0.12555102163789711"/>
                  <c:y val="2.8721426685527657E-2"/>
                </c:manualLayout>
              </c:layout>
              <c:spPr>
                <a:noFill/>
                <a:ln>
                  <a:noFill/>
                </a:ln>
                <a:effectLst/>
              </c:spPr>
              <c:txPr>
                <a:bodyPr wrap="square" lIns="38100" tIns="19050" rIns="38100" bIns="19050" anchor="ctr">
                  <a:noAutofit/>
                </a:bodyPr>
                <a:lstStyle/>
                <a:p>
                  <a:pPr>
                    <a:defRPr sz="1200">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46755633554839"/>
                      <c:h val="0.27535885013405231"/>
                    </c:manualLayout>
                  </c15:layout>
                </c:ext>
                <c:ext xmlns:c16="http://schemas.microsoft.com/office/drawing/2014/chart" uri="{C3380CC4-5D6E-409C-BE32-E72D297353CC}">
                  <c16:uniqueId val="{00000003-6A93-4632-ABF3-DF8E8E9B51D2}"/>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Yes</c:v>
                </c:pt>
                <c:pt idx="1">
                  <c:v>No/DK</c:v>
                </c:pt>
              </c:strCache>
            </c:strRef>
          </c:cat>
          <c:val>
            <c:numRef>
              <c:f>Sheet1!$B$1:$B$2</c:f>
              <c:numCache>
                <c:formatCode>0%</c:formatCode>
                <c:ptCount val="2"/>
                <c:pt idx="0">
                  <c:v>0.83</c:v>
                </c:pt>
                <c:pt idx="1">
                  <c:v>0.17</c:v>
                </c:pt>
              </c:numCache>
            </c:numRef>
          </c:val>
          <c:extLst>
            <c:ext xmlns:c16="http://schemas.microsoft.com/office/drawing/2014/chart" uri="{C3380CC4-5D6E-409C-BE32-E72D297353CC}">
              <c16:uniqueId val="{00000004-6A93-4632-ABF3-DF8E8E9B51D2}"/>
            </c:ext>
          </c:extLst>
        </c:ser>
        <c:dLbls>
          <c:showLegendKey val="0"/>
          <c:showVal val="0"/>
          <c:showCatName val="0"/>
          <c:showSerName val="0"/>
          <c:showPercent val="0"/>
          <c:showBubbleSize val="0"/>
          <c:showLeaderLines val="1"/>
        </c:dLbls>
        <c:firstSliceAng val="304"/>
      </c:pieChart>
      <c:spPr>
        <a:noFill/>
        <a:ln>
          <a:noFill/>
        </a:ln>
        <a:effectLst/>
      </c:spPr>
    </c:plotArea>
    <c:plotVisOnly val="1"/>
    <c:dispBlanksAs val="gap"/>
    <c:showDLblsOverMax val="0"/>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76439924176146"/>
          <c:y val="2.1730158518244194E-2"/>
          <c:w val="0.67077263779527563"/>
          <c:h val="0.67773007028808885"/>
        </c:manualLayout>
      </c:layout>
      <c:barChart>
        <c:barDir val="bar"/>
        <c:grouping val="percentStacked"/>
        <c:varyColors val="0"/>
        <c:ser>
          <c:idx val="0"/>
          <c:order val="0"/>
          <c:tx>
            <c:strRef>
              <c:f>Sheet1!$B$1</c:f>
              <c:strCache>
                <c:ptCount val="1"/>
                <c:pt idx="0">
                  <c:v>Extremely</c:v>
                </c:pt>
              </c:strCache>
            </c:strRef>
          </c:tx>
          <c:spPr>
            <a:solidFill>
              <a:schemeClr val="accent4"/>
            </a:solidFill>
            <a:ln>
              <a:noFill/>
            </a:ln>
            <a:effectLst/>
          </c:spPr>
          <c:invertIfNegative val="0"/>
          <c:cat>
            <c:strRef>
              <c:f>Sheet1!$A$2</c:f>
              <c:strCache>
                <c:ptCount val="1"/>
                <c:pt idx="0">
                  <c:v>Usefulness</c:v>
                </c:pt>
              </c:strCache>
            </c:strRef>
          </c:cat>
          <c:val>
            <c:numRef>
              <c:f>Sheet1!$B$2</c:f>
              <c:numCache>
                <c:formatCode>0%</c:formatCode>
                <c:ptCount val="1"/>
                <c:pt idx="0">
                  <c:v>0.46</c:v>
                </c:pt>
              </c:numCache>
            </c:numRef>
          </c:val>
          <c:extLst>
            <c:ext xmlns:c16="http://schemas.microsoft.com/office/drawing/2014/chart" uri="{C3380CC4-5D6E-409C-BE32-E72D297353CC}">
              <c16:uniqueId val="{00000000-5599-4BB4-A520-AF0D421DB820}"/>
            </c:ext>
          </c:extLst>
        </c:ser>
        <c:ser>
          <c:idx val="1"/>
          <c:order val="1"/>
          <c:tx>
            <c:strRef>
              <c:f>Sheet1!$C$1</c:f>
              <c:strCache>
                <c:ptCount val="1"/>
                <c:pt idx="0">
                  <c:v>Fairly</c:v>
                </c:pt>
              </c:strCache>
            </c:strRef>
          </c:tx>
          <c:spPr>
            <a:solidFill>
              <a:schemeClr val="accent4">
                <a:alpha val="50000"/>
              </a:schemeClr>
            </a:solidFill>
            <a:ln>
              <a:noFill/>
            </a:ln>
            <a:effectLst/>
          </c:spPr>
          <c:invertIfNegative val="0"/>
          <c:cat>
            <c:strRef>
              <c:f>Sheet1!$A$2</c:f>
              <c:strCache>
                <c:ptCount val="1"/>
                <c:pt idx="0">
                  <c:v>Usefulness</c:v>
                </c:pt>
              </c:strCache>
            </c:strRef>
          </c:cat>
          <c:val>
            <c:numRef>
              <c:f>Sheet1!$C$2</c:f>
              <c:numCache>
                <c:formatCode>0%</c:formatCode>
                <c:ptCount val="1"/>
                <c:pt idx="0">
                  <c:v>0.27</c:v>
                </c:pt>
              </c:numCache>
            </c:numRef>
          </c:val>
          <c:extLst>
            <c:ext xmlns:c16="http://schemas.microsoft.com/office/drawing/2014/chart" uri="{C3380CC4-5D6E-409C-BE32-E72D297353CC}">
              <c16:uniqueId val="{00000001-5599-4BB4-A520-AF0D421DB820}"/>
            </c:ext>
          </c:extLst>
        </c:ser>
        <c:ser>
          <c:idx val="2"/>
          <c:order val="2"/>
          <c:tx>
            <c:strRef>
              <c:f>Sheet1!$D$1</c:f>
              <c:strCache>
                <c:ptCount val="1"/>
                <c:pt idx="0">
                  <c:v>Neutral</c:v>
                </c:pt>
              </c:strCache>
            </c:strRef>
          </c:tx>
          <c:spPr>
            <a:solidFill>
              <a:schemeClr val="tx1">
                <a:lumMod val="75000"/>
                <a:alpha val="50000"/>
              </a:schemeClr>
            </a:solidFill>
            <a:ln>
              <a:noFill/>
            </a:ln>
            <a:effectLst/>
          </c:spPr>
          <c:invertIfNegative val="0"/>
          <c:cat>
            <c:strRef>
              <c:f>Sheet1!$A$2</c:f>
              <c:strCache>
                <c:ptCount val="1"/>
                <c:pt idx="0">
                  <c:v>Usefulness</c:v>
                </c:pt>
              </c:strCache>
            </c:strRef>
          </c:cat>
          <c:val>
            <c:numRef>
              <c:f>Sheet1!$D$2</c:f>
              <c:numCache>
                <c:formatCode>0%</c:formatCode>
                <c:ptCount val="1"/>
                <c:pt idx="0">
                  <c:v>0.13</c:v>
                </c:pt>
              </c:numCache>
            </c:numRef>
          </c:val>
          <c:extLst>
            <c:ext xmlns:c16="http://schemas.microsoft.com/office/drawing/2014/chart" uri="{C3380CC4-5D6E-409C-BE32-E72D297353CC}">
              <c16:uniqueId val="{00000002-5599-4BB4-A520-AF0D421DB820}"/>
            </c:ext>
          </c:extLst>
        </c:ser>
        <c:ser>
          <c:idx val="3"/>
          <c:order val="3"/>
          <c:tx>
            <c:strRef>
              <c:f>Sheet1!$E$1</c:f>
              <c:strCache>
                <c:ptCount val="1"/>
                <c:pt idx="0">
                  <c:v>Not very</c:v>
                </c:pt>
              </c:strCache>
            </c:strRef>
          </c:tx>
          <c:spPr>
            <a:solidFill>
              <a:srgbClr val="FDC82F">
                <a:alpha val="50000"/>
              </a:srgbClr>
            </a:solidFill>
            <a:ln>
              <a:noFill/>
            </a:ln>
            <a:effectLst/>
          </c:spPr>
          <c:invertIfNegative val="0"/>
          <c:cat>
            <c:strRef>
              <c:f>Sheet1!$A$2</c:f>
              <c:strCache>
                <c:ptCount val="1"/>
                <c:pt idx="0">
                  <c:v>Usefulness</c:v>
                </c:pt>
              </c:strCache>
            </c:strRef>
          </c:cat>
          <c:val>
            <c:numRef>
              <c:f>Sheet1!$E$2</c:f>
              <c:numCache>
                <c:formatCode>0%</c:formatCode>
                <c:ptCount val="1"/>
                <c:pt idx="0">
                  <c:v>0.03</c:v>
                </c:pt>
              </c:numCache>
            </c:numRef>
          </c:val>
          <c:extLst>
            <c:ext xmlns:c16="http://schemas.microsoft.com/office/drawing/2014/chart" uri="{C3380CC4-5D6E-409C-BE32-E72D297353CC}">
              <c16:uniqueId val="{00000003-5599-4BB4-A520-AF0D421DB820}"/>
            </c:ext>
          </c:extLst>
        </c:ser>
        <c:ser>
          <c:idx val="4"/>
          <c:order val="4"/>
          <c:tx>
            <c:strRef>
              <c:f>Sheet1!$F$1</c:f>
              <c:strCache>
                <c:ptCount val="1"/>
                <c:pt idx="0">
                  <c:v>Not at all</c:v>
                </c:pt>
              </c:strCache>
            </c:strRef>
          </c:tx>
          <c:spPr>
            <a:solidFill>
              <a:srgbClr val="FFC000"/>
            </a:solidFill>
          </c:spPr>
          <c:invertIfNegative val="0"/>
          <c:cat>
            <c:strRef>
              <c:f>Sheet1!$A$2</c:f>
              <c:strCache>
                <c:ptCount val="1"/>
                <c:pt idx="0">
                  <c:v>Usefulness</c:v>
                </c:pt>
              </c:strCache>
            </c:strRef>
          </c:cat>
          <c:val>
            <c:numRef>
              <c:f>Sheet1!$F$2</c:f>
              <c:numCache>
                <c:formatCode>0%</c:formatCode>
                <c:ptCount val="1"/>
                <c:pt idx="0">
                  <c:v>0.08</c:v>
                </c:pt>
              </c:numCache>
            </c:numRef>
          </c:val>
          <c:extLst>
            <c:ext xmlns:c16="http://schemas.microsoft.com/office/drawing/2014/chart" uri="{C3380CC4-5D6E-409C-BE32-E72D297353CC}">
              <c16:uniqueId val="{00000004-5599-4BB4-A520-AF0D421DB820}"/>
            </c:ext>
          </c:extLst>
        </c:ser>
        <c:ser>
          <c:idx val="5"/>
          <c:order val="5"/>
          <c:tx>
            <c:strRef>
              <c:f>Sheet1!$G$1</c:f>
              <c:strCache>
                <c:ptCount val="1"/>
                <c:pt idx="0">
                  <c:v>DK</c:v>
                </c:pt>
              </c:strCache>
            </c:strRef>
          </c:tx>
          <c:spPr>
            <a:solidFill>
              <a:schemeClr val="bg1">
                <a:lumMod val="85000"/>
              </a:schemeClr>
            </a:solidFill>
          </c:spPr>
          <c:invertIfNegative val="0"/>
          <c:cat>
            <c:strRef>
              <c:f>Sheet1!$A$2</c:f>
              <c:strCache>
                <c:ptCount val="1"/>
                <c:pt idx="0">
                  <c:v>Usefulness</c:v>
                </c:pt>
              </c:strCache>
            </c:strRef>
          </c:cat>
          <c:val>
            <c:numRef>
              <c:f>Sheet1!$G$2</c:f>
              <c:numCache>
                <c:formatCode>0%</c:formatCode>
                <c:ptCount val="1"/>
                <c:pt idx="0">
                  <c:v>0.02</c:v>
                </c:pt>
              </c:numCache>
            </c:numRef>
          </c:val>
          <c:extLst>
            <c:ext xmlns:c16="http://schemas.microsoft.com/office/drawing/2014/chart" uri="{C3380CC4-5D6E-409C-BE32-E72D297353CC}">
              <c16:uniqueId val="{00000005-5599-4BB4-A520-AF0D421DB820}"/>
            </c:ext>
          </c:extLst>
        </c:ser>
        <c:dLbls>
          <c:showLegendKey val="0"/>
          <c:showVal val="0"/>
          <c:showCatName val="0"/>
          <c:showSerName val="0"/>
          <c:showPercent val="0"/>
          <c:showBubbleSize val="0"/>
        </c:dLbls>
        <c:gapWidth val="82"/>
        <c:overlap val="100"/>
        <c:axId val="127941248"/>
        <c:axId val="127943040"/>
      </c:barChart>
      <c:catAx>
        <c:axId val="12794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7943040"/>
        <c:crosses val="autoZero"/>
        <c:auto val="1"/>
        <c:lblAlgn val="ctr"/>
        <c:lblOffset val="100"/>
        <c:noMultiLvlLbl val="0"/>
      </c:catAx>
      <c:valAx>
        <c:axId val="127943040"/>
        <c:scaling>
          <c:orientation val="minMax"/>
        </c:scaling>
        <c:delete val="1"/>
        <c:axPos val="b"/>
        <c:numFmt formatCode="0%" sourceLinked="1"/>
        <c:majorTickMark val="none"/>
        <c:minorTickMark val="none"/>
        <c:tickLblPos val="nextTo"/>
        <c:crossAx val="127941248"/>
        <c:crosses val="autoZero"/>
        <c:crossBetween val="between"/>
      </c:valAx>
      <c:spPr>
        <a:noFill/>
        <a:ln>
          <a:noFill/>
        </a:ln>
        <a:effectLst/>
      </c:spPr>
    </c:plotArea>
    <c:legend>
      <c:legendPos val="b"/>
      <c:layout>
        <c:manualLayout>
          <c:xMode val="edge"/>
          <c:yMode val="edge"/>
          <c:x val="6.7693400094922571E-2"/>
          <c:y val="0.73257904290017162"/>
          <c:w val="0.89999997932110787"/>
          <c:h val="0.12330738447047447"/>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95825467820845"/>
          <c:y val="7.2606713634479902E-2"/>
          <c:w val="0.81204164794715972"/>
          <c:h val="0.75520184641799126"/>
        </c:manualLayout>
      </c:layout>
      <c:barChart>
        <c:barDir val="bar"/>
        <c:grouping val="clustered"/>
        <c:varyColors val="0"/>
        <c:ser>
          <c:idx val="1"/>
          <c:order val="0"/>
          <c:tx>
            <c:strRef>
              <c:f>Sheet1!$B$1</c:f>
              <c:strCache>
                <c:ptCount val="1"/>
                <c:pt idx="0">
                  <c:v>After</c:v>
                </c:pt>
              </c:strCache>
            </c:strRef>
          </c:tx>
          <c:spPr>
            <a:solidFill>
              <a:srgbClr val="B6BF00"/>
            </a:solidFill>
          </c:spPr>
          <c:invertIfNegative val="0"/>
          <c:dPt>
            <c:idx val="0"/>
            <c:invertIfNegative val="0"/>
            <c:bubble3D val="0"/>
            <c:extLst>
              <c:ext xmlns:c16="http://schemas.microsoft.com/office/drawing/2014/chart" uri="{C3380CC4-5D6E-409C-BE32-E72D297353CC}">
                <c16:uniqueId val="{00000000-2EC9-4CDC-8FE3-6E9824A0F1A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Calm</c:v>
                </c:pt>
                <c:pt idx="1">
                  <c:v>Confident</c:v>
                </c:pt>
                <c:pt idx="2">
                  <c:v>Informed</c:v>
                </c:pt>
              </c:strCache>
            </c:strRef>
          </c:cat>
          <c:val>
            <c:numRef>
              <c:f>Sheet1!$B$2:$B$4</c:f>
              <c:numCache>
                <c:formatCode>_-* #,##0.0_-;\-* #,##0.0_-;_-* "-"??_-;_-@_-</c:formatCode>
                <c:ptCount val="3"/>
                <c:pt idx="0">
                  <c:v>5.7320213976230274</c:v>
                </c:pt>
                <c:pt idx="1">
                  <c:v>5.908212911190188</c:v>
                </c:pt>
                <c:pt idx="2">
                  <c:v>6.724880788129652</c:v>
                </c:pt>
              </c:numCache>
            </c:numRef>
          </c:val>
          <c:extLst>
            <c:ext xmlns:c16="http://schemas.microsoft.com/office/drawing/2014/chart" uri="{C3380CC4-5D6E-409C-BE32-E72D297353CC}">
              <c16:uniqueId val="{00000001-2EC9-4CDC-8FE3-6E9824A0F1AC}"/>
            </c:ext>
          </c:extLst>
        </c:ser>
        <c:ser>
          <c:idx val="0"/>
          <c:order val="1"/>
          <c:tx>
            <c:strRef>
              <c:f>Sheet1!$C$1</c:f>
              <c:strCache>
                <c:ptCount val="1"/>
                <c:pt idx="0">
                  <c:v>Before</c:v>
                </c:pt>
              </c:strCache>
            </c:strRef>
          </c:tx>
          <c:spPr>
            <a:solidFill>
              <a:srgbClr val="B6BF00">
                <a:alpha val="5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Calm</c:v>
                </c:pt>
                <c:pt idx="1">
                  <c:v>Confident</c:v>
                </c:pt>
                <c:pt idx="2">
                  <c:v>Informed</c:v>
                </c:pt>
              </c:strCache>
            </c:strRef>
          </c:cat>
          <c:val>
            <c:numRef>
              <c:f>Sheet1!$C$2:$C$4</c:f>
              <c:numCache>
                <c:formatCode>_-* #,##0.0_-;\-* #,##0.0_-;_-* "-"??_-;_-@_-</c:formatCode>
                <c:ptCount val="3"/>
                <c:pt idx="0">
                  <c:v>3.5774937670951021</c:v>
                </c:pt>
                <c:pt idx="1">
                  <c:v>3.715247016677556</c:v>
                </c:pt>
                <c:pt idx="2">
                  <c:v>3.9953646551932809</c:v>
                </c:pt>
              </c:numCache>
            </c:numRef>
          </c:val>
          <c:extLst>
            <c:ext xmlns:c16="http://schemas.microsoft.com/office/drawing/2014/chart" uri="{C3380CC4-5D6E-409C-BE32-E72D297353CC}">
              <c16:uniqueId val="{00000002-2EC9-4CDC-8FE3-6E9824A0F1AC}"/>
            </c:ext>
          </c:extLst>
        </c:ser>
        <c:dLbls>
          <c:showLegendKey val="0"/>
          <c:showVal val="1"/>
          <c:showCatName val="0"/>
          <c:showSerName val="0"/>
          <c:showPercent val="0"/>
          <c:showBubbleSize val="0"/>
        </c:dLbls>
        <c:gapWidth val="26"/>
        <c:axId val="43394944"/>
        <c:axId val="43396480"/>
      </c:barChart>
      <c:catAx>
        <c:axId val="43394944"/>
        <c:scaling>
          <c:orientation val="minMax"/>
        </c:scaling>
        <c:delete val="0"/>
        <c:axPos val="l"/>
        <c:numFmt formatCode="General" sourceLinked="0"/>
        <c:majorTickMark val="none"/>
        <c:minorTickMark val="none"/>
        <c:tickLblPos val="nextTo"/>
        <c:crossAx val="43396480"/>
        <c:crosses val="autoZero"/>
        <c:auto val="1"/>
        <c:lblAlgn val="ctr"/>
        <c:lblOffset val="100"/>
        <c:noMultiLvlLbl val="0"/>
      </c:catAx>
      <c:valAx>
        <c:axId val="43396480"/>
        <c:scaling>
          <c:orientation val="minMax"/>
        </c:scaling>
        <c:delete val="1"/>
        <c:axPos val="b"/>
        <c:numFmt formatCode="_-* #,##0.0_-;\-* #,##0.0_-;_-* &quot;-&quot;??_-;_-@_-" sourceLinked="1"/>
        <c:majorTickMark val="none"/>
        <c:minorTickMark val="none"/>
        <c:tickLblPos val="nextTo"/>
        <c:crossAx val="43394944"/>
        <c:crosses val="autoZero"/>
        <c:crossBetween val="between"/>
      </c:valAx>
    </c:plotArea>
    <c:legend>
      <c:legendPos val="b"/>
      <c:layout>
        <c:manualLayout>
          <c:xMode val="edge"/>
          <c:yMode val="edge"/>
          <c:x val="0.3117449485997873"/>
          <c:y val="0.89969878765154354"/>
          <c:w val="0.28647088798298476"/>
          <c:h val="7.6491688538932637E-2"/>
        </c:manualLayout>
      </c:layout>
      <c:overlay val="0"/>
    </c:legend>
    <c:plotVisOnly val="1"/>
    <c:dispBlanksAs val="gap"/>
    <c:showDLblsOverMax val="0"/>
  </c:chart>
  <c:spPr>
    <a:noFill/>
    <a:ln>
      <a:noFill/>
    </a:ln>
  </c:spPr>
  <c:txPr>
    <a:bodyPr/>
    <a:lstStyle/>
    <a:p>
      <a:pPr>
        <a:defRPr sz="1200" baseline="0">
          <a:solidFill>
            <a:schemeClr val="tx1">
              <a:lumMod val="50000"/>
              <a:lumOff val="50000"/>
            </a:schemeClr>
          </a:solidFill>
          <a:latin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66872213262494"/>
          <c:y val="0"/>
          <c:w val="0.64111821465354801"/>
          <c:h val="0.97336447601664033"/>
        </c:manualLayout>
      </c:layout>
      <c:barChart>
        <c:barDir val="bar"/>
        <c:grouping val="clustered"/>
        <c:varyColors val="0"/>
        <c:ser>
          <c:idx val="0"/>
          <c:order val="0"/>
          <c:tx>
            <c:strRef>
              <c:f>Sheet1!$B$1</c:f>
              <c:strCache>
                <c:ptCount val="1"/>
                <c:pt idx="0">
                  <c:v>Column1</c:v>
                </c:pt>
              </c:strCache>
            </c:strRef>
          </c:tx>
          <c:spPr>
            <a:solidFill>
              <a:srgbClr val="FDC82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Court</c:v>
                </c:pt>
                <c:pt idx="1">
                  <c:v>Word of mouth</c:v>
                </c:pt>
                <c:pt idx="2">
                  <c:v>Friends or family</c:v>
                </c:pt>
                <c:pt idx="3">
                  <c:v>Duty Lawyer</c:v>
                </c:pt>
                <c:pt idx="4">
                  <c:v>Police</c:v>
                </c:pt>
              </c:strCache>
            </c:strRef>
          </c:cat>
          <c:val>
            <c:numRef>
              <c:f>Sheet1!$B$2:$B$6</c:f>
              <c:numCache>
                <c:formatCode>0%</c:formatCode>
                <c:ptCount val="5"/>
                <c:pt idx="0">
                  <c:v>0.2398788066701</c:v>
                </c:pt>
                <c:pt idx="1">
                  <c:v>0.20503473576299999</c:v>
                </c:pt>
                <c:pt idx="2">
                  <c:v>0.14718371428599999</c:v>
                </c:pt>
                <c:pt idx="3">
                  <c:v>6.9102068305030004E-2</c:v>
                </c:pt>
                <c:pt idx="4">
                  <c:v>5.8221900591770001E-2</c:v>
                </c:pt>
              </c:numCache>
            </c:numRef>
          </c:val>
          <c:extLst>
            <c:ext xmlns:c16="http://schemas.microsoft.com/office/drawing/2014/chart" uri="{C3380CC4-5D6E-409C-BE32-E72D297353CC}">
              <c16:uniqueId val="{00000000-567B-44F4-8C37-7F8F316EAAD3}"/>
            </c:ext>
          </c:extLst>
        </c:ser>
        <c:dLbls>
          <c:showLegendKey val="0"/>
          <c:showVal val="0"/>
          <c:showCatName val="0"/>
          <c:showSerName val="0"/>
          <c:showPercent val="0"/>
          <c:showBubbleSize val="0"/>
        </c:dLbls>
        <c:gapWidth val="48"/>
        <c:axId val="43517440"/>
        <c:axId val="43518976"/>
      </c:barChart>
      <c:catAx>
        <c:axId val="43517440"/>
        <c:scaling>
          <c:orientation val="maxMin"/>
        </c:scaling>
        <c:delete val="0"/>
        <c:axPos val="l"/>
        <c:numFmt formatCode="General" sourceLinked="1"/>
        <c:majorTickMark val="out"/>
        <c:minorTickMark val="none"/>
        <c:tickLblPos val="nextTo"/>
        <c:spPr>
          <a:ln>
            <a:noFill/>
          </a:ln>
        </c:spPr>
        <c:crossAx val="43518976"/>
        <c:crosses val="autoZero"/>
        <c:auto val="1"/>
        <c:lblAlgn val="ctr"/>
        <c:lblOffset val="100"/>
        <c:noMultiLvlLbl val="0"/>
      </c:catAx>
      <c:valAx>
        <c:axId val="43518976"/>
        <c:scaling>
          <c:orientation val="minMax"/>
        </c:scaling>
        <c:delete val="1"/>
        <c:axPos val="t"/>
        <c:numFmt formatCode="0%" sourceLinked="1"/>
        <c:majorTickMark val="out"/>
        <c:minorTickMark val="none"/>
        <c:tickLblPos val="none"/>
        <c:crossAx val="43517440"/>
        <c:crosses val="autoZero"/>
        <c:crossBetween val="between"/>
      </c:valAx>
      <c:spPr>
        <a:ln>
          <a:noFill/>
        </a:ln>
      </c:spPr>
    </c:plotArea>
    <c:plotVisOnly val="1"/>
    <c:dispBlanksAs val="gap"/>
    <c:showDLblsOverMax val="0"/>
  </c:chart>
  <c:spPr>
    <a:ln>
      <a:noFill/>
    </a:ln>
  </c:spPr>
  <c:txPr>
    <a:bodyPr/>
    <a:lstStyle/>
    <a:p>
      <a:pPr>
        <a:spcAft>
          <a:spcPts val="600"/>
        </a:spcAft>
        <a:defRPr sz="1200">
          <a:solidFill>
            <a:srgbClr val="5B5B5B"/>
          </a:solidFill>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1015484545298"/>
          <c:y val="1.203255843019623E-2"/>
          <c:w val="0.79019908574997799"/>
          <c:h val="0.88330483894493439"/>
        </c:manualLayout>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92BC-4CF8-84E4-AA43224542C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2BC-4CF8-84E4-AA43224542C0}"/>
              </c:ext>
            </c:extLst>
          </c:dPt>
          <c:dLbls>
            <c:dLbl>
              <c:idx val="0"/>
              <c:layout>
                <c:manualLayout>
                  <c:x val="-0.11715876591220718"/>
                  <c:y val="2.686825549782287E-2"/>
                </c:manualLayout>
              </c:layout>
              <c:tx>
                <c:rich>
                  <a:bodyPr/>
                  <a:lstStyle/>
                  <a:p>
                    <a:pPr>
                      <a:defRPr sz="1200">
                        <a:solidFill>
                          <a:schemeClr val="bg1"/>
                        </a:solidFill>
                      </a:defRPr>
                    </a:pPr>
                    <a:r>
                      <a:rPr lang="en-US" sz="1200">
                        <a:solidFill>
                          <a:schemeClr val="bg1"/>
                        </a:solidFill>
                      </a:rPr>
                      <a:t>Yes</a:t>
                    </a:r>
                  </a:p>
                  <a:p>
                    <a:pPr>
                      <a:defRPr sz="1200">
                        <a:solidFill>
                          <a:schemeClr val="bg1"/>
                        </a:solidFill>
                      </a:defRPr>
                    </a:pPr>
                    <a:r>
                      <a:rPr lang="en-US" sz="1200">
                        <a:solidFill>
                          <a:schemeClr val="bg1"/>
                        </a:solidFill>
                      </a:rPr>
                      <a:t>14%</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2BC-4CF8-84E4-AA43224542C0}"/>
                </c:ext>
              </c:extLst>
            </c:dLbl>
            <c:dLbl>
              <c:idx val="1"/>
              <c:layout>
                <c:manualLayout>
                  <c:x val="0.23562997482457551"/>
                  <c:y val="-3.5196850393700789E-2"/>
                </c:manualLayout>
              </c:layout>
              <c:tx>
                <c:rich>
                  <a:bodyPr/>
                  <a:lstStyle/>
                  <a:p>
                    <a:pPr>
                      <a:defRPr sz="1200">
                        <a:solidFill>
                          <a:schemeClr val="bg1"/>
                        </a:solidFill>
                      </a:defRPr>
                    </a:pPr>
                    <a:r>
                      <a:rPr lang="en-US" sz="1200">
                        <a:solidFill>
                          <a:schemeClr val="bg1"/>
                        </a:solidFill>
                      </a:rPr>
                      <a:t>No</a:t>
                    </a:r>
                  </a:p>
                  <a:p>
                    <a:pPr>
                      <a:defRPr sz="1200">
                        <a:solidFill>
                          <a:schemeClr val="bg1"/>
                        </a:solidFill>
                      </a:defRPr>
                    </a:pPr>
                    <a:r>
                      <a:rPr lang="en-US" sz="1200">
                        <a:solidFill>
                          <a:schemeClr val="bg1"/>
                        </a:solidFill>
                      </a:rPr>
                      <a:t>86%</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BC-4CF8-84E4-AA43224542C0}"/>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Yes</c:v>
                </c:pt>
                <c:pt idx="1">
                  <c:v>No</c:v>
                </c:pt>
              </c:strCache>
            </c:strRef>
          </c:cat>
          <c:val>
            <c:numRef>
              <c:f>Sheet1!$B$1:$B$2</c:f>
              <c:numCache>
                <c:formatCode>0%</c:formatCode>
                <c:ptCount val="2"/>
                <c:pt idx="0">
                  <c:v>0.1384115141924</c:v>
                </c:pt>
                <c:pt idx="1">
                  <c:v>0.86158848580759995</c:v>
                </c:pt>
              </c:numCache>
            </c:numRef>
          </c:val>
          <c:extLst>
            <c:ext xmlns:c16="http://schemas.microsoft.com/office/drawing/2014/chart" uri="{C3380CC4-5D6E-409C-BE32-E72D297353CC}">
              <c16:uniqueId val="{00000004-92BC-4CF8-84E4-AA43224542C0}"/>
            </c:ext>
          </c:extLst>
        </c:ser>
        <c:dLbls>
          <c:showLegendKey val="0"/>
          <c:showVal val="0"/>
          <c:showCatName val="0"/>
          <c:showSerName val="0"/>
          <c:showPercent val="0"/>
          <c:showBubbleSize val="0"/>
          <c:showLeaderLines val="1"/>
        </c:dLbls>
        <c:firstSliceAng val="62"/>
      </c:pieChart>
      <c:spPr>
        <a:noFill/>
        <a:ln>
          <a:noFill/>
        </a:ln>
        <a:effectLst/>
      </c:spPr>
    </c:plotArea>
    <c:plotVisOnly val="1"/>
    <c:dispBlanksAs val="gap"/>
    <c:showDLblsOverMax val="0"/>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906697473626606"/>
          <c:y val="7.2606713634479902E-2"/>
          <c:w val="0.63548315351050533"/>
          <c:h val="0.92678349167914187"/>
        </c:manualLayout>
      </c:layout>
      <c:barChart>
        <c:barDir val="bar"/>
        <c:grouping val="clustered"/>
        <c:varyColors val="0"/>
        <c:ser>
          <c:idx val="1"/>
          <c:order val="0"/>
          <c:spPr>
            <a:solidFill>
              <a:srgbClr val="FDC82F"/>
            </a:solidFill>
          </c:spPr>
          <c:invertIfNegative val="0"/>
          <c:dPt>
            <c:idx val="0"/>
            <c:invertIfNegative val="0"/>
            <c:bubble3D val="0"/>
            <c:extLst>
              <c:ext xmlns:c16="http://schemas.microsoft.com/office/drawing/2014/chart" uri="{C3380CC4-5D6E-409C-BE32-E72D297353CC}">
                <c16:uniqueId val="{00000000-4B59-4964-BBB6-0CBF2634C5D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Sheet1!$A$1:$A$6</c:f>
              <c:strCache>
                <c:ptCount val="6"/>
                <c:pt idx="0">
                  <c:v>Could not get through</c:v>
                </c:pt>
                <c:pt idx="1">
                  <c:v>Eligibility issues</c:v>
                </c:pt>
                <c:pt idx="2">
                  <c:v>Long wait times</c:v>
                </c:pt>
                <c:pt idx="3">
                  <c:v>Staff unsympathetic</c:v>
                </c:pt>
                <c:pt idx="4">
                  <c:v>Unresponsive</c:v>
                </c:pt>
                <c:pt idx="5">
                  <c:v>Confusion over process</c:v>
                </c:pt>
              </c:strCache>
            </c:strRef>
          </c:cat>
          <c:val>
            <c:numRef>
              <c:f>Sheet1!$B$1:$B$6</c:f>
              <c:numCache>
                <c:formatCode>###0%</c:formatCode>
                <c:ptCount val="6"/>
                <c:pt idx="0">
                  <c:v>0.32000751976505898</c:v>
                </c:pt>
                <c:pt idx="1">
                  <c:v>0.3133485900414445</c:v>
                </c:pt>
                <c:pt idx="2">
                  <c:v>0.18694436757894434</c:v>
                </c:pt>
                <c:pt idx="3">
                  <c:v>0.15842285915385118</c:v>
                </c:pt>
                <c:pt idx="4">
                  <c:v>0.12971118168090132</c:v>
                </c:pt>
                <c:pt idx="5">
                  <c:v>0.11953778765589038</c:v>
                </c:pt>
              </c:numCache>
            </c:numRef>
          </c:val>
          <c:extLst>
            <c:ext xmlns:c16="http://schemas.microsoft.com/office/drawing/2014/chart" uri="{C3380CC4-5D6E-409C-BE32-E72D297353CC}">
              <c16:uniqueId val="{00000001-4B59-4964-BBB6-0CBF2634C5D0}"/>
            </c:ext>
          </c:extLst>
        </c:ser>
        <c:dLbls>
          <c:showLegendKey val="0"/>
          <c:showVal val="1"/>
          <c:showCatName val="0"/>
          <c:showSerName val="0"/>
          <c:showPercent val="0"/>
          <c:showBubbleSize val="0"/>
        </c:dLbls>
        <c:gapWidth val="26"/>
        <c:axId val="56062720"/>
        <c:axId val="56065408"/>
      </c:barChart>
      <c:catAx>
        <c:axId val="56062720"/>
        <c:scaling>
          <c:orientation val="maxMin"/>
        </c:scaling>
        <c:delete val="0"/>
        <c:axPos val="l"/>
        <c:numFmt formatCode="General" sourceLinked="0"/>
        <c:majorTickMark val="none"/>
        <c:minorTickMark val="none"/>
        <c:tickLblPos val="nextTo"/>
        <c:crossAx val="56065408"/>
        <c:crosses val="autoZero"/>
        <c:auto val="1"/>
        <c:lblAlgn val="ctr"/>
        <c:lblOffset val="100"/>
        <c:noMultiLvlLbl val="0"/>
      </c:catAx>
      <c:valAx>
        <c:axId val="56065408"/>
        <c:scaling>
          <c:orientation val="minMax"/>
        </c:scaling>
        <c:delete val="1"/>
        <c:axPos val="t"/>
        <c:numFmt formatCode="###0%" sourceLinked="1"/>
        <c:majorTickMark val="none"/>
        <c:minorTickMark val="none"/>
        <c:tickLblPos val="nextTo"/>
        <c:crossAx val="56062720"/>
        <c:crosses val="autoZero"/>
        <c:crossBetween val="between"/>
      </c:valAx>
    </c:plotArea>
    <c:plotVisOnly val="1"/>
    <c:dispBlanksAs val="gap"/>
    <c:showDLblsOverMax val="0"/>
  </c:chart>
  <c:spPr>
    <a:noFill/>
    <a:ln>
      <a:noFill/>
    </a:ln>
  </c:spPr>
  <c:txPr>
    <a:bodyPr/>
    <a:lstStyle/>
    <a:p>
      <a:pPr>
        <a:defRPr sz="1200" baseline="0">
          <a:solidFill>
            <a:srgbClr val="5B5B5B"/>
          </a:solidFill>
          <a:latin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Sheet1!$A$2:$A$6</c:f>
              <c:strCache>
                <c:ptCount val="5"/>
                <c:pt idx="0">
                  <c:v>Could fully explain your situation</c:v>
                </c:pt>
                <c:pt idx="1">
                  <c:v>Satisfied with the type of questions</c:v>
                </c:pt>
                <c:pt idx="2">
                  <c:v>Understood what help VLA could give</c:v>
                </c:pt>
                <c:pt idx="3">
                  <c:v>Satisfied  with the number of questions asked</c:v>
                </c:pt>
                <c:pt idx="4">
                  <c:v>Satisfied with the time taken</c:v>
                </c:pt>
              </c:strCache>
            </c:strRef>
          </c:cat>
          <c:val>
            <c:numRef>
              <c:f>Sheet1!$B$2:$B$6</c:f>
              <c:numCache>
                <c:formatCode>0%\ \ \ \ \ \ \ \ </c:formatCode>
                <c:ptCount val="5"/>
                <c:pt idx="0">
                  <c:v>0.3336992972401</c:v>
                </c:pt>
                <c:pt idx="1">
                  <c:v>0.23497836897050001</c:v>
                </c:pt>
                <c:pt idx="2">
                  <c:v>0.28388871512899999</c:v>
                </c:pt>
                <c:pt idx="3">
                  <c:v>0.2506468797668</c:v>
                </c:pt>
                <c:pt idx="4">
                  <c:v>0.25318324621599997</c:v>
                </c:pt>
              </c:numCache>
            </c:numRef>
          </c:val>
          <c:extLst>
            <c:ext xmlns:c16="http://schemas.microsoft.com/office/drawing/2014/chart" uri="{C3380CC4-5D6E-409C-BE32-E72D297353CC}">
              <c16:uniqueId val="{00000000-FD1D-48B5-8572-7DAD59293B61}"/>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Sheet1!$A$2:$A$6</c:f>
              <c:strCache>
                <c:ptCount val="5"/>
                <c:pt idx="0">
                  <c:v>Could fully explain your situation</c:v>
                </c:pt>
                <c:pt idx="1">
                  <c:v>Satisfied with the type of questions</c:v>
                </c:pt>
                <c:pt idx="2">
                  <c:v>Understood what help VLA could give</c:v>
                </c:pt>
                <c:pt idx="3">
                  <c:v>Satisfied  with the number of questions asked</c:v>
                </c:pt>
                <c:pt idx="4">
                  <c:v>Satisfied with the time taken</c:v>
                </c:pt>
              </c:strCache>
            </c:strRef>
          </c:cat>
          <c:val>
            <c:numRef>
              <c:f>Sheet1!$C$2:$C$6</c:f>
              <c:numCache>
                <c:formatCode>0%\ \ \ \ \ \ \ \ </c:formatCode>
                <c:ptCount val="5"/>
                <c:pt idx="0">
                  <c:v>0.48560567164539997</c:v>
                </c:pt>
                <c:pt idx="1">
                  <c:v>0.56884228967349992</c:v>
                </c:pt>
                <c:pt idx="2">
                  <c:v>0.50762990866140001</c:v>
                </c:pt>
                <c:pt idx="3">
                  <c:v>0.51521352123660002</c:v>
                </c:pt>
                <c:pt idx="4">
                  <c:v>0.4979073277885</c:v>
                </c:pt>
              </c:numCache>
            </c:numRef>
          </c:val>
          <c:extLst>
            <c:ext xmlns:c16="http://schemas.microsoft.com/office/drawing/2014/chart" uri="{C3380CC4-5D6E-409C-BE32-E72D297353CC}">
              <c16:uniqueId val="{00000001-FD1D-48B5-8572-7DAD59293B61}"/>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Sheet1!$A$2:$A$6</c:f>
              <c:strCache>
                <c:ptCount val="5"/>
                <c:pt idx="0">
                  <c:v>Could fully explain your situation</c:v>
                </c:pt>
                <c:pt idx="1">
                  <c:v>Satisfied with the type of questions</c:v>
                </c:pt>
                <c:pt idx="2">
                  <c:v>Understood what help VLA could give</c:v>
                </c:pt>
                <c:pt idx="3">
                  <c:v>Satisfied  with the number of questions asked</c:v>
                </c:pt>
                <c:pt idx="4">
                  <c:v>Satisfied with the time taken</c:v>
                </c:pt>
              </c:strCache>
            </c:strRef>
          </c:cat>
          <c:val>
            <c:numRef>
              <c:f>Sheet1!$D$2:$D$6</c:f>
              <c:numCache>
                <c:formatCode>0%\ \ \ \ \ \ \ \ </c:formatCode>
                <c:ptCount val="5"/>
                <c:pt idx="0">
                  <c:v>5.4631214887499994E-2</c:v>
                </c:pt>
                <c:pt idx="1">
                  <c:v>9.0543256666259994E-2</c:v>
                </c:pt>
                <c:pt idx="2">
                  <c:v>6.6906502614410002E-2</c:v>
                </c:pt>
                <c:pt idx="3">
                  <c:v>9.5558196996039999E-2</c:v>
                </c:pt>
                <c:pt idx="4">
                  <c:v>9.6277248368020013E-2</c:v>
                </c:pt>
              </c:numCache>
            </c:numRef>
          </c:val>
          <c:extLst>
            <c:ext xmlns:c16="http://schemas.microsoft.com/office/drawing/2014/chart" uri="{C3380CC4-5D6E-409C-BE32-E72D297353CC}">
              <c16:uniqueId val="{00000002-FD1D-48B5-8572-7DAD59293B61}"/>
            </c:ext>
          </c:extLst>
        </c:ser>
        <c:ser>
          <c:idx val="3"/>
          <c:order val="3"/>
          <c:tx>
            <c:strRef>
              <c:f>Sheet1!$E$1</c:f>
              <c:strCache>
                <c:ptCount val="1"/>
                <c:pt idx="0">
                  <c:v>Disagree</c:v>
                </c:pt>
              </c:strCache>
            </c:strRef>
          </c:tx>
          <c:spPr>
            <a:solidFill>
              <a:schemeClr val="accent1">
                <a:alpha val="50000"/>
              </a:schemeClr>
            </a:solidFill>
            <a:ln>
              <a:noFill/>
            </a:ln>
            <a:effectLst/>
          </c:spPr>
          <c:invertIfNegative val="0"/>
          <c:cat>
            <c:strRef>
              <c:f>Sheet1!$A$2:$A$6</c:f>
              <c:strCache>
                <c:ptCount val="5"/>
                <c:pt idx="0">
                  <c:v>Could fully explain your situation</c:v>
                </c:pt>
                <c:pt idx="1">
                  <c:v>Satisfied with the type of questions</c:v>
                </c:pt>
                <c:pt idx="2">
                  <c:v>Understood what help VLA could give</c:v>
                </c:pt>
                <c:pt idx="3">
                  <c:v>Satisfied  with the number of questions asked</c:v>
                </c:pt>
                <c:pt idx="4">
                  <c:v>Satisfied with the time taken</c:v>
                </c:pt>
              </c:strCache>
            </c:strRef>
          </c:cat>
          <c:val>
            <c:numRef>
              <c:f>Sheet1!$E$2:$E$6</c:f>
              <c:numCache>
                <c:formatCode>0%\ \ \ \ \ \ \ \ </c:formatCode>
                <c:ptCount val="5"/>
                <c:pt idx="0">
                  <c:v>6.7743150612580003E-2</c:v>
                </c:pt>
                <c:pt idx="1">
                  <c:v>5.3044326307440007E-2</c:v>
                </c:pt>
                <c:pt idx="2">
                  <c:v>8.0302134421279994E-2</c:v>
                </c:pt>
                <c:pt idx="3">
                  <c:v>8.4006406663609992E-2</c:v>
                </c:pt>
                <c:pt idx="4">
                  <c:v>7.8991588190310005E-2</c:v>
                </c:pt>
              </c:numCache>
            </c:numRef>
          </c:val>
          <c:extLst>
            <c:ext xmlns:c16="http://schemas.microsoft.com/office/drawing/2014/chart" uri="{C3380CC4-5D6E-409C-BE32-E72D297353CC}">
              <c16:uniqueId val="{00000003-FD1D-48B5-8572-7DAD59293B61}"/>
            </c:ext>
          </c:extLst>
        </c:ser>
        <c:ser>
          <c:idx val="4"/>
          <c:order val="4"/>
          <c:tx>
            <c:strRef>
              <c:f>Sheet1!$F$1</c:f>
              <c:strCache>
                <c:ptCount val="1"/>
                <c:pt idx="0">
                  <c:v>Strongly disagree</c:v>
                </c:pt>
              </c:strCache>
            </c:strRef>
          </c:tx>
          <c:spPr>
            <a:solidFill>
              <a:schemeClr val="accent1"/>
            </a:solidFill>
            <a:ln>
              <a:noFill/>
            </a:ln>
            <a:effectLst/>
          </c:spPr>
          <c:invertIfNegative val="0"/>
          <c:cat>
            <c:strRef>
              <c:f>Sheet1!$A$2:$A$6</c:f>
              <c:strCache>
                <c:ptCount val="5"/>
                <c:pt idx="0">
                  <c:v>Could fully explain your situation</c:v>
                </c:pt>
                <c:pt idx="1">
                  <c:v>Satisfied with the type of questions</c:v>
                </c:pt>
                <c:pt idx="2">
                  <c:v>Understood what help VLA could give</c:v>
                </c:pt>
                <c:pt idx="3">
                  <c:v>Satisfied  with the number of questions asked</c:v>
                </c:pt>
                <c:pt idx="4">
                  <c:v>Satisfied with the time taken</c:v>
                </c:pt>
              </c:strCache>
            </c:strRef>
          </c:cat>
          <c:val>
            <c:numRef>
              <c:f>Sheet1!$F$2:$F$6</c:f>
              <c:numCache>
                <c:formatCode>0%\ \ \ \ \ \ \ \ </c:formatCode>
                <c:ptCount val="5"/>
                <c:pt idx="0">
                  <c:v>5.4297653012819996E-2</c:v>
                </c:pt>
                <c:pt idx="1">
                  <c:v>4.4094723962280001E-2</c:v>
                </c:pt>
                <c:pt idx="2">
                  <c:v>5.3185245635699999E-2</c:v>
                </c:pt>
                <c:pt idx="3">
                  <c:v>4.3058262836220003E-2</c:v>
                </c:pt>
                <c:pt idx="4">
                  <c:v>6.4170315269779996E-2</c:v>
                </c:pt>
              </c:numCache>
            </c:numRef>
          </c:val>
          <c:extLst>
            <c:ext xmlns:c16="http://schemas.microsoft.com/office/drawing/2014/chart" uri="{C3380CC4-5D6E-409C-BE32-E72D297353CC}">
              <c16:uniqueId val="{00000007-FD1D-48B5-8572-7DAD59293B61}"/>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Sheet1!$A$2:$A$6</c:f>
              <c:strCache>
                <c:ptCount val="5"/>
                <c:pt idx="0">
                  <c:v>Could fully explain your situation</c:v>
                </c:pt>
                <c:pt idx="1">
                  <c:v>Satisfied with the type of questions</c:v>
                </c:pt>
                <c:pt idx="2">
                  <c:v>Understood what help VLA could give</c:v>
                </c:pt>
                <c:pt idx="3">
                  <c:v>Satisfied  with the number of questions asked</c:v>
                </c:pt>
                <c:pt idx="4">
                  <c:v>Satisfied with the time taken</c:v>
                </c:pt>
              </c:strCache>
            </c:strRef>
          </c:cat>
          <c:val>
            <c:numRef>
              <c:f>Sheet1!$G$2:$G$6</c:f>
              <c:numCache>
                <c:formatCode>0%\ \ \ \ \ \ \ \ </c:formatCode>
                <c:ptCount val="5"/>
                <c:pt idx="0">
                  <c:v>4.023012601623E-3</c:v>
                </c:pt>
                <c:pt idx="1">
                  <c:v>8.4970344200050001E-3</c:v>
                </c:pt>
                <c:pt idx="2">
                  <c:v>8.0874935382259996E-3</c:v>
                </c:pt>
                <c:pt idx="3">
                  <c:v>1.151673250072E-2</c:v>
                </c:pt>
                <c:pt idx="4">
                  <c:v>9.4702741674110007E-3</c:v>
                </c:pt>
              </c:numCache>
            </c:numRef>
          </c:val>
          <c:extLst>
            <c:ext xmlns:c16="http://schemas.microsoft.com/office/drawing/2014/chart" uri="{C3380CC4-5D6E-409C-BE32-E72D297353CC}">
              <c16:uniqueId val="{00000008-FD1D-48B5-8572-7DAD59293B61}"/>
            </c:ext>
          </c:extLst>
        </c:ser>
        <c:dLbls>
          <c:showLegendKey val="0"/>
          <c:showVal val="0"/>
          <c:showCatName val="0"/>
          <c:showSerName val="0"/>
          <c:showPercent val="0"/>
          <c:showBubbleSize val="0"/>
        </c:dLbls>
        <c:gapWidth val="82"/>
        <c:overlap val="100"/>
        <c:axId val="43733760"/>
        <c:axId val="43735296"/>
      </c:barChart>
      <c:catAx>
        <c:axId val="43733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3735296"/>
        <c:crosses val="autoZero"/>
        <c:auto val="1"/>
        <c:lblAlgn val="ctr"/>
        <c:lblOffset val="100"/>
        <c:noMultiLvlLbl val="0"/>
      </c:catAx>
      <c:valAx>
        <c:axId val="43735296"/>
        <c:scaling>
          <c:orientation val="minMax"/>
        </c:scaling>
        <c:delete val="1"/>
        <c:axPos val="t"/>
        <c:numFmt formatCode="0%" sourceLinked="1"/>
        <c:majorTickMark val="none"/>
        <c:minorTickMark val="none"/>
        <c:tickLblPos val="nextTo"/>
        <c:crossAx val="43733760"/>
        <c:crosses val="autoZero"/>
        <c:crossBetween val="between"/>
      </c:valAx>
      <c:spPr>
        <a:noFill/>
        <a:ln>
          <a:noFill/>
        </a:ln>
        <a:effectLst/>
      </c:spPr>
    </c:plotArea>
    <c:legend>
      <c:legendPos val="b"/>
      <c:layout>
        <c:manualLayout>
          <c:xMode val="edge"/>
          <c:yMode val="edge"/>
          <c:x val="2.5006926217556145E-2"/>
          <c:y val="0.88261264887901281"/>
          <c:w val="0.97081929862933802"/>
          <c:h val="0.10102743292057818"/>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Strongly agree</c:v>
                </c:pt>
              </c:strCache>
            </c:strRef>
          </c:tx>
          <c:spPr>
            <a:solidFill>
              <a:schemeClr val="accent4"/>
            </a:solidFill>
            <a:ln>
              <a:noFill/>
            </a:ln>
            <a:effectLst/>
          </c:spPr>
          <c:invertIfNegative val="0"/>
          <c:cat>
            <c:strRef>
              <c:f>Sheet1!$A$2:$A$10</c:f>
              <c:strCache>
                <c:ptCount val="9"/>
                <c:pt idx="0">
                  <c:v>Lawyer polite &amp; respectful</c:v>
                </c:pt>
                <c:pt idx="1">
                  <c:v>Lawyer listened to legal problem</c:v>
                </c:pt>
                <c:pt idx="2">
                  <c:v>Clearly explained to you what you needed to do next</c:v>
                </c:pt>
                <c:pt idx="3">
                  <c:v>Lawyer didn't rush you</c:v>
                </c:pt>
                <c:pt idx="4">
                  <c:v>Advice received was helpful</c:v>
                </c:pt>
                <c:pt idx="5">
                  <c:v>Lawyer helped you understand how to deal with problem.</c:v>
                </c:pt>
                <c:pt idx="6">
                  <c:v>Felt confident in lawyer's advice</c:v>
                </c:pt>
                <c:pt idx="7">
                  <c:v>Kept informed throughout the process</c:v>
                </c:pt>
                <c:pt idx="8">
                  <c:v>Service received was better than expected</c:v>
                </c:pt>
              </c:strCache>
            </c:strRef>
          </c:cat>
          <c:val>
            <c:numRef>
              <c:f>Sheet1!$B$2:$B$10</c:f>
              <c:numCache>
                <c:formatCode>0%</c:formatCode>
                <c:ptCount val="9"/>
                <c:pt idx="0">
                  <c:v>0.43455448844149996</c:v>
                </c:pt>
                <c:pt idx="1">
                  <c:v>0.34193952578699999</c:v>
                </c:pt>
                <c:pt idx="2">
                  <c:v>0.33584000737159997</c:v>
                </c:pt>
                <c:pt idx="3">
                  <c:v>0.29525573555500001</c:v>
                </c:pt>
                <c:pt idx="4">
                  <c:v>0.33871013727799998</c:v>
                </c:pt>
                <c:pt idx="5">
                  <c:v>0.30831036282969998</c:v>
                </c:pt>
                <c:pt idx="6">
                  <c:v>0.33113687550690002</c:v>
                </c:pt>
                <c:pt idx="7">
                  <c:v>0.26001299800450001</c:v>
                </c:pt>
                <c:pt idx="8">
                  <c:v>0.2806998745332</c:v>
                </c:pt>
              </c:numCache>
            </c:numRef>
          </c:val>
          <c:extLst>
            <c:ext xmlns:c16="http://schemas.microsoft.com/office/drawing/2014/chart" uri="{C3380CC4-5D6E-409C-BE32-E72D297353CC}">
              <c16:uniqueId val="{00000000-6EFA-4D37-87D1-97591863CD2A}"/>
            </c:ext>
          </c:extLst>
        </c:ser>
        <c:ser>
          <c:idx val="1"/>
          <c:order val="1"/>
          <c:tx>
            <c:strRef>
              <c:f>Sheet1!$C$1</c:f>
              <c:strCache>
                <c:ptCount val="1"/>
                <c:pt idx="0">
                  <c:v>Agree</c:v>
                </c:pt>
              </c:strCache>
            </c:strRef>
          </c:tx>
          <c:spPr>
            <a:solidFill>
              <a:schemeClr val="accent4">
                <a:alpha val="50000"/>
              </a:schemeClr>
            </a:solidFill>
            <a:ln>
              <a:noFill/>
            </a:ln>
            <a:effectLst/>
          </c:spPr>
          <c:invertIfNegative val="0"/>
          <c:cat>
            <c:strRef>
              <c:f>Sheet1!$A$2:$A$10</c:f>
              <c:strCache>
                <c:ptCount val="9"/>
                <c:pt idx="0">
                  <c:v>Lawyer polite &amp; respectful</c:v>
                </c:pt>
                <c:pt idx="1">
                  <c:v>Lawyer listened to legal problem</c:v>
                </c:pt>
                <c:pt idx="2">
                  <c:v>Clearly explained to you what you needed to do next</c:v>
                </c:pt>
                <c:pt idx="3">
                  <c:v>Lawyer didn't rush you</c:v>
                </c:pt>
                <c:pt idx="4">
                  <c:v>Advice received was helpful</c:v>
                </c:pt>
                <c:pt idx="5">
                  <c:v>Lawyer helped you understand how to deal with problem.</c:v>
                </c:pt>
                <c:pt idx="6">
                  <c:v>Felt confident in lawyer's advice</c:v>
                </c:pt>
                <c:pt idx="7">
                  <c:v>Kept informed throughout the process</c:v>
                </c:pt>
                <c:pt idx="8">
                  <c:v>Service received was better than expected</c:v>
                </c:pt>
              </c:strCache>
            </c:strRef>
          </c:cat>
          <c:val>
            <c:numRef>
              <c:f>Sheet1!$C$2:$C$10</c:f>
              <c:numCache>
                <c:formatCode>0%</c:formatCode>
                <c:ptCount val="9"/>
                <c:pt idx="0">
                  <c:v>0.45604787087199999</c:v>
                </c:pt>
                <c:pt idx="1">
                  <c:v>0.52334958937060005</c:v>
                </c:pt>
                <c:pt idx="2">
                  <c:v>0.46779027991900002</c:v>
                </c:pt>
                <c:pt idx="3">
                  <c:v>0.47648914183570001</c:v>
                </c:pt>
                <c:pt idx="4">
                  <c:v>0.39350198798119995</c:v>
                </c:pt>
                <c:pt idx="5">
                  <c:v>0.42360568671259996</c:v>
                </c:pt>
                <c:pt idx="6">
                  <c:v>0.373819343064</c:v>
                </c:pt>
                <c:pt idx="7">
                  <c:v>0.425783413981</c:v>
                </c:pt>
                <c:pt idx="8">
                  <c:v>0.31869748560709998</c:v>
                </c:pt>
              </c:numCache>
            </c:numRef>
          </c:val>
          <c:extLst>
            <c:ext xmlns:c16="http://schemas.microsoft.com/office/drawing/2014/chart" uri="{C3380CC4-5D6E-409C-BE32-E72D297353CC}">
              <c16:uniqueId val="{00000001-6EFA-4D37-87D1-97591863CD2A}"/>
            </c:ext>
          </c:extLst>
        </c:ser>
        <c:ser>
          <c:idx val="2"/>
          <c:order val="2"/>
          <c:tx>
            <c:strRef>
              <c:f>Sheet1!$D$1</c:f>
              <c:strCache>
                <c:ptCount val="1"/>
                <c:pt idx="0">
                  <c:v>Neutral</c:v>
                </c:pt>
              </c:strCache>
            </c:strRef>
          </c:tx>
          <c:spPr>
            <a:solidFill>
              <a:schemeClr val="bg1">
                <a:lumMod val="65000"/>
              </a:schemeClr>
            </a:solidFill>
            <a:ln>
              <a:noFill/>
            </a:ln>
            <a:effectLst/>
          </c:spPr>
          <c:invertIfNegative val="0"/>
          <c:cat>
            <c:strRef>
              <c:f>Sheet1!$A$2:$A$10</c:f>
              <c:strCache>
                <c:ptCount val="9"/>
                <c:pt idx="0">
                  <c:v>Lawyer polite &amp; respectful</c:v>
                </c:pt>
                <c:pt idx="1">
                  <c:v>Lawyer listened to legal problem</c:v>
                </c:pt>
                <c:pt idx="2">
                  <c:v>Clearly explained to you what you needed to do next</c:v>
                </c:pt>
                <c:pt idx="3">
                  <c:v>Lawyer didn't rush you</c:v>
                </c:pt>
                <c:pt idx="4">
                  <c:v>Advice received was helpful</c:v>
                </c:pt>
                <c:pt idx="5">
                  <c:v>Lawyer helped you understand how to deal with problem.</c:v>
                </c:pt>
                <c:pt idx="6">
                  <c:v>Felt confident in lawyer's advice</c:v>
                </c:pt>
                <c:pt idx="7">
                  <c:v>Kept informed throughout the process</c:v>
                </c:pt>
                <c:pt idx="8">
                  <c:v>Service received was better than expected</c:v>
                </c:pt>
              </c:strCache>
            </c:strRef>
          </c:cat>
          <c:val>
            <c:numRef>
              <c:f>Sheet1!$D$2:$D$10</c:f>
              <c:numCache>
                <c:formatCode>0%</c:formatCode>
                <c:ptCount val="9"/>
                <c:pt idx="0">
                  <c:v>4.37393257753E-2</c:v>
                </c:pt>
                <c:pt idx="1">
                  <c:v>5.4003782637270001E-2</c:v>
                </c:pt>
                <c:pt idx="2">
                  <c:v>5.583505853865E-2</c:v>
                </c:pt>
                <c:pt idx="3">
                  <c:v>7.6490240987860003E-2</c:v>
                </c:pt>
                <c:pt idx="4">
                  <c:v>0.11048946593209999</c:v>
                </c:pt>
                <c:pt idx="5">
                  <c:v>9.7577387577460012E-2</c:v>
                </c:pt>
                <c:pt idx="6">
                  <c:v>0.1194888279077</c:v>
                </c:pt>
                <c:pt idx="7">
                  <c:v>8.8597308059030003E-2</c:v>
                </c:pt>
                <c:pt idx="8">
                  <c:v>0.18596327580899999</c:v>
                </c:pt>
              </c:numCache>
            </c:numRef>
          </c:val>
          <c:extLst>
            <c:ext xmlns:c16="http://schemas.microsoft.com/office/drawing/2014/chart" uri="{C3380CC4-5D6E-409C-BE32-E72D297353CC}">
              <c16:uniqueId val="{00000002-6EFA-4D37-87D1-97591863CD2A}"/>
            </c:ext>
          </c:extLst>
        </c:ser>
        <c:ser>
          <c:idx val="3"/>
          <c:order val="3"/>
          <c:tx>
            <c:strRef>
              <c:f>Sheet1!$E$1</c:f>
              <c:strCache>
                <c:ptCount val="1"/>
                <c:pt idx="0">
                  <c:v>Disagree</c:v>
                </c:pt>
              </c:strCache>
            </c:strRef>
          </c:tx>
          <c:spPr>
            <a:solidFill>
              <a:schemeClr val="accent1">
                <a:alpha val="50000"/>
              </a:schemeClr>
            </a:solidFill>
            <a:ln>
              <a:noFill/>
            </a:ln>
            <a:effectLst/>
          </c:spPr>
          <c:invertIfNegative val="0"/>
          <c:cat>
            <c:strRef>
              <c:f>Sheet1!$A$2:$A$10</c:f>
              <c:strCache>
                <c:ptCount val="9"/>
                <c:pt idx="0">
                  <c:v>Lawyer polite &amp; respectful</c:v>
                </c:pt>
                <c:pt idx="1">
                  <c:v>Lawyer listened to legal problem</c:v>
                </c:pt>
                <c:pt idx="2">
                  <c:v>Clearly explained to you what you needed to do next</c:v>
                </c:pt>
                <c:pt idx="3">
                  <c:v>Lawyer didn't rush you</c:v>
                </c:pt>
                <c:pt idx="4">
                  <c:v>Advice received was helpful</c:v>
                </c:pt>
                <c:pt idx="5">
                  <c:v>Lawyer helped you understand how to deal with problem.</c:v>
                </c:pt>
                <c:pt idx="6">
                  <c:v>Felt confident in lawyer's advice</c:v>
                </c:pt>
                <c:pt idx="7">
                  <c:v>Kept informed throughout the process</c:v>
                </c:pt>
                <c:pt idx="8">
                  <c:v>Service received was better than expected</c:v>
                </c:pt>
              </c:strCache>
            </c:strRef>
          </c:cat>
          <c:val>
            <c:numRef>
              <c:f>Sheet1!$E$2:$E$10</c:f>
              <c:numCache>
                <c:formatCode>0%</c:formatCode>
                <c:ptCount val="9"/>
                <c:pt idx="0">
                  <c:v>1.353669793495E-2</c:v>
                </c:pt>
                <c:pt idx="1">
                  <c:v>2.8498520134990001E-2</c:v>
                </c:pt>
                <c:pt idx="2">
                  <c:v>6.7599050144439995E-2</c:v>
                </c:pt>
                <c:pt idx="3">
                  <c:v>8.8121338474089997E-2</c:v>
                </c:pt>
                <c:pt idx="4">
                  <c:v>7.9273939306920005E-2</c:v>
                </c:pt>
                <c:pt idx="5">
                  <c:v>8.6504375103359996E-2</c:v>
                </c:pt>
                <c:pt idx="6">
                  <c:v>9.556927858007E-2</c:v>
                </c:pt>
                <c:pt idx="7">
                  <c:v>0.10371711020219999</c:v>
                </c:pt>
                <c:pt idx="8">
                  <c:v>0.11316053279069999</c:v>
                </c:pt>
              </c:numCache>
            </c:numRef>
          </c:val>
          <c:extLst>
            <c:ext xmlns:c16="http://schemas.microsoft.com/office/drawing/2014/chart" uri="{C3380CC4-5D6E-409C-BE32-E72D297353CC}">
              <c16:uniqueId val="{00000003-6EFA-4D37-87D1-97591863CD2A}"/>
            </c:ext>
          </c:extLst>
        </c:ser>
        <c:ser>
          <c:idx val="4"/>
          <c:order val="4"/>
          <c:tx>
            <c:strRef>
              <c:f>Sheet1!$F$1</c:f>
              <c:strCache>
                <c:ptCount val="1"/>
                <c:pt idx="0">
                  <c:v>Strongly disagree</c:v>
                </c:pt>
              </c:strCache>
            </c:strRef>
          </c:tx>
          <c:spPr>
            <a:solidFill>
              <a:schemeClr val="accent1"/>
            </a:solidFill>
            <a:ln>
              <a:noFill/>
            </a:ln>
            <a:effectLst/>
          </c:spPr>
          <c:invertIfNegative val="0"/>
          <c:cat>
            <c:strRef>
              <c:f>Sheet1!$A$2:$A$10</c:f>
              <c:strCache>
                <c:ptCount val="9"/>
                <c:pt idx="0">
                  <c:v>Lawyer polite &amp; respectful</c:v>
                </c:pt>
                <c:pt idx="1">
                  <c:v>Lawyer listened to legal problem</c:v>
                </c:pt>
                <c:pt idx="2">
                  <c:v>Clearly explained to you what you needed to do next</c:v>
                </c:pt>
                <c:pt idx="3">
                  <c:v>Lawyer didn't rush you</c:v>
                </c:pt>
                <c:pt idx="4">
                  <c:v>Advice received was helpful</c:v>
                </c:pt>
                <c:pt idx="5">
                  <c:v>Lawyer helped you understand how to deal with problem.</c:v>
                </c:pt>
                <c:pt idx="6">
                  <c:v>Felt confident in lawyer's advice</c:v>
                </c:pt>
                <c:pt idx="7">
                  <c:v>Kept informed throughout the process</c:v>
                </c:pt>
                <c:pt idx="8">
                  <c:v>Service received was better than expected</c:v>
                </c:pt>
              </c:strCache>
            </c:strRef>
          </c:cat>
          <c:val>
            <c:numRef>
              <c:f>Sheet1!$F$2:$F$10</c:f>
              <c:numCache>
                <c:formatCode>0%</c:formatCode>
                <c:ptCount val="9"/>
                <c:pt idx="0">
                  <c:v>4.3104004398639997E-2</c:v>
                </c:pt>
                <c:pt idx="1">
                  <c:v>3.928436842698E-2</c:v>
                </c:pt>
                <c:pt idx="2">
                  <c:v>5.5567741674830001E-2</c:v>
                </c:pt>
                <c:pt idx="3">
                  <c:v>5.2239351592630004E-2</c:v>
                </c:pt>
                <c:pt idx="4">
                  <c:v>7.1559988518350007E-2</c:v>
                </c:pt>
                <c:pt idx="5">
                  <c:v>6.0416582031860004E-2</c:v>
                </c:pt>
                <c:pt idx="6">
                  <c:v>6.3418275925339995E-2</c:v>
                </c:pt>
                <c:pt idx="7">
                  <c:v>6.0669294793299994E-2</c:v>
                </c:pt>
                <c:pt idx="8">
                  <c:v>9.5417826414540011E-2</c:v>
                </c:pt>
              </c:numCache>
            </c:numRef>
          </c:val>
          <c:extLst>
            <c:ext xmlns:c16="http://schemas.microsoft.com/office/drawing/2014/chart" uri="{C3380CC4-5D6E-409C-BE32-E72D297353CC}">
              <c16:uniqueId val="{00000006-6EFA-4D37-87D1-97591863CD2A}"/>
            </c:ext>
          </c:extLst>
        </c:ser>
        <c:ser>
          <c:idx val="5"/>
          <c:order val="5"/>
          <c:tx>
            <c:strRef>
              <c:f>Sheet1!$G$1</c:f>
              <c:strCache>
                <c:ptCount val="1"/>
                <c:pt idx="0">
                  <c:v>Don't know</c:v>
                </c:pt>
              </c:strCache>
            </c:strRef>
          </c:tx>
          <c:spPr>
            <a:solidFill>
              <a:schemeClr val="bg1">
                <a:lumMod val="85000"/>
              </a:schemeClr>
            </a:solidFill>
            <a:ln>
              <a:noFill/>
            </a:ln>
            <a:effectLst/>
          </c:spPr>
          <c:invertIfNegative val="0"/>
          <c:cat>
            <c:strRef>
              <c:f>Sheet1!$A$2:$A$10</c:f>
              <c:strCache>
                <c:ptCount val="9"/>
                <c:pt idx="0">
                  <c:v>Lawyer polite &amp; respectful</c:v>
                </c:pt>
                <c:pt idx="1">
                  <c:v>Lawyer listened to legal problem</c:v>
                </c:pt>
                <c:pt idx="2">
                  <c:v>Clearly explained to you what you needed to do next</c:v>
                </c:pt>
                <c:pt idx="3">
                  <c:v>Lawyer didn't rush you</c:v>
                </c:pt>
                <c:pt idx="4">
                  <c:v>Advice received was helpful</c:v>
                </c:pt>
                <c:pt idx="5">
                  <c:v>Lawyer helped you understand how to deal with problem.</c:v>
                </c:pt>
                <c:pt idx="6">
                  <c:v>Felt confident in lawyer's advice</c:v>
                </c:pt>
                <c:pt idx="7">
                  <c:v>Kept informed throughout the process</c:v>
                </c:pt>
                <c:pt idx="8">
                  <c:v>Service received was better than expected</c:v>
                </c:pt>
              </c:strCache>
            </c:strRef>
          </c:cat>
          <c:val>
            <c:numRef>
              <c:f>Sheet1!$G$2:$G$10</c:f>
              <c:numCache>
                <c:formatCode>0%</c:formatCode>
                <c:ptCount val="9"/>
                <c:pt idx="0">
                  <c:v>9.0176125775809999E-3</c:v>
                </c:pt>
                <c:pt idx="1">
                  <c:v>1.2924213643130001E-2</c:v>
                </c:pt>
                <c:pt idx="2">
                  <c:v>1.7367862351459998E-2</c:v>
                </c:pt>
                <c:pt idx="3">
                  <c:v>1.1404191554709999E-2</c:v>
                </c:pt>
                <c:pt idx="4">
                  <c:v>6.46448098341E-3</c:v>
                </c:pt>
                <c:pt idx="5">
                  <c:v>2.3585605745090003E-2</c:v>
                </c:pt>
                <c:pt idx="6">
                  <c:v>1.656739901593E-2</c:v>
                </c:pt>
                <c:pt idx="7">
                  <c:v>6.1219874959930004E-2</c:v>
                </c:pt>
                <c:pt idx="8">
                  <c:v>6.0610048455349997E-3</c:v>
                </c:pt>
              </c:numCache>
            </c:numRef>
          </c:val>
          <c:extLst>
            <c:ext xmlns:c16="http://schemas.microsoft.com/office/drawing/2014/chart" uri="{C3380CC4-5D6E-409C-BE32-E72D297353CC}">
              <c16:uniqueId val="{00000007-6EFA-4D37-87D1-97591863CD2A}"/>
            </c:ext>
          </c:extLst>
        </c:ser>
        <c:dLbls>
          <c:showLegendKey val="0"/>
          <c:showVal val="0"/>
          <c:showCatName val="0"/>
          <c:showSerName val="0"/>
          <c:showPercent val="0"/>
          <c:showBubbleSize val="0"/>
        </c:dLbls>
        <c:gapWidth val="82"/>
        <c:overlap val="100"/>
        <c:axId val="55862784"/>
        <c:axId val="55864320"/>
      </c:barChart>
      <c:catAx>
        <c:axId val="55862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5864320"/>
        <c:crosses val="autoZero"/>
        <c:auto val="1"/>
        <c:lblAlgn val="ctr"/>
        <c:lblOffset val="100"/>
        <c:noMultiLvlLbl val="0"/>
      </c:catAx>
      <c:valAx>
        <c:axId val="55864320"/>
        <c:scaling>
          <c:orientation val="minMax"/>
        </c:scaling>
        <c:delete val="1"/>
        <c:axPos val="t"/>
        <c:numFmt formatCode="0%" sourceLinked="1"/>
        <c:majorTickMark val="none"/>
        <c:minorTickMark val="none"/>
        <c:tickLblPos val="nextTo"/>
        <c:crossAx val="55862784"/>
        <c:crosses val="autoZero"/>
        <c:crossBetween val="between"/>
      </c:valAx>
      <c:spPr>
        <a:noFill/>
        <a:ln>
          <a:noFill/>
        </a:ln>
        <a:effectLst/>
      </c:spPr>
    </c:plotArea>
    <c:legend>
      <c:legendPos val="b"/>
      <c:layout>
        <c:manualLayout>
          <c:xMode val="edge"/>
          <c:yMode val="edge"/>
          <c:x val="9.9081000291630208E-2"/>
          <c:y val="0.90882274608355984"/>
          <c:w val="0.87359707640711581"/>
          <c:h val="8.0336192414330002E-2"/>
        </c:manualLayout>
      </c:layout>
      <c:overlay val="0"/>
      <c:spPr>
        <a:noFill/>
        <a:ln>
          <a:noFill/>
        </a:ln>
        <a:effectLst/>
      </c:spPr>
      <c:txPr>
        <a:bodyPr rot="0" vert="horz"/>
        <a:lstStyle/>
        <a:p>
          <a:pPr algn="just">
            <a:defRPr/>
          </a:pPr>
          <a:endParaRPr lang="en-US"/>
        </a:p>
      </c:txPr>
    </c:legend>
    <c:plotVisOnly val="1"/>
    <c:dispBlanksAs val="gap"/>
    <c:showDLblsOverMax val="0"/>
  </c:chart>
  <c:spPr>
    <a:noFill/>
    <a:ln w="9525" cap="flat" cmpd="sng" algn="ctr">
      <a:noFill/>
      <a:round/>
    </a:ln>
    <a:effectLst/>
  </c:spPr>
  <c:txPr>
    <a:bodyPr/>
    <a:lstStyle/>
    <a:p>
      <a:pPr>
        <a:defRPr sz="1200">
          <a:solidFill>
            <a:schemeClr val="bg1">
              <a:lumMod val="50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0.00926</cdr:x>
      <cdr:y>0.01596</cdr:y>
    </cdr:from>
    <cdr:to>
      <cdr:x>0.01784</cdr:x>
      <cdr:y>0.01787</cdr:y>
    </cdr:to>
    <cdr:grpSp>
      <cdr:nvGrpSpPr>
        <cdr:cNvPr id="2" name="Group 1">
          <a:extLst xmlns:a="http://schemas.openxmlformats.org/drawingml/2006/main">
            <a:ext uri="{FF2B5EF4-FFF2-40B4-BE49-F238E27FC236}">
              <a16:creationId xmlns:a16="http://schemas.microsoft.com/office/drawing/2014/main" id="{7ACFFBE8-738C-4E19-9873-8EEF19A25562}"/>
            </a:ext>
          </a:extLst>
        </cdr:cNvPr>
        <cdr:cNvGrpSpPr>
          <a:grpSpLocks xmlns:a="http://schemas.openxmlformats.org/drawingml/2006/main"/>
        </cdr:cNvGrpSpPr>
      </cdr:nvGrpSpPr>
      <cdr:grpSpPr bwMode="auto">
        <a:xfrm xmlns:a="http://schemas.openxmlformats.org/drawingml/2006/main">
          <a:off x="41796" y="51078"/>
          <a:ext cx="38727" cy="6113"/>
          <a:chOff x="-13386" y="-40543"/>
          <a:chExt cx="471" cy="61"/>
        </a:xfrm>
      </cdr:grpSpPr>
      <cdr:sp macro="" textlink="">
        <cdr:nvSpPr>
          <cdr:cNvPr id="3"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4"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5"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6"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7"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8"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9"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dr:relSizeAnchor xmlns:cdr="http://schemas.openxmlformats.org/drawingml/2006/chartDrawing">
    <cdr:from>
      <cdr:x>0.00926</cdr:x>
      <cdr:y>0.01596</cdr:y>
    </cdr:from>
    <cdr:to>
      <cdr:x>0.01784</cdr:x>
      <cdr:y>0.01787</cdr:y>
    </cdr:to>
    <cdr:grpSp>
      <cdr:nvGrpSpPr>
        <cdr:cNvPr id="10" name="Group 1">
          <a:extLst xmlns:a="http://schemas.openxmlformats.org/drawingml/2006/main">
            <a:ext uri="{FF2B5EF4-FFF2-40B4-BE49-F238E27FC236}">
              <a16:creationId xmlns:a16="http://schemas.microsoft.com/office/drawing/2014/main" id="{57EAAEF3-4CA8-48C6-B99C-77A2C8A61498}"/>
            </a:ext>
          </a:extLst>
        </cdr:cNvPr>
        <cdr:cNvGrpSpPr>
          <a:grpSpLocks xmlns:a="http://schemas.openxmlformats.org/drawingml/2006/main"/>
        </cdr:cNvGrpSpPr>
      </cdr:nvGrpSpPr>
      <cdr:grpSpPr bwMode="auto">
        <a:xfrm xmlns:a="http://schemas.openxmlformats.org/drawingml/2006/main">
          <a:off x="41796" y="51078"/>
          <a:ext cx="38727" cy="6113"/>
          <a:chOff x="-13386" y="-40543"/>
          <a:chExt cx="471" cy="61"/>
        </a:xfrm>
      </cdr:grpSpPr>
      <cdr:sp macro="" textlink="">
        <cdr:nvSpPr>
          <cdr:cNvPr id="11"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2"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3"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4"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5"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6"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17"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userShapes>
</file>

<file path=ppt/drawings/drawing2.xml><?xml version="1.0" encoding="utf-8"?>
<c:userShapes xmlns:c="http://schemas.openxmlformats.org/drawingml/2006/chart">
  <cdr:relSizeAnchor xmlns:cdr="http://schemas.openxmlformats.org/drawingml/2006/chartDrawing">
    <cdr:from>
      <cdr:x>0.00926</cdr:x>
      <cdr:y>0.01596</cdr:y>
    </cdr:from>
    <cdr:to>
      <cdr:x>0.01784</cdr:x>
      <cdr:y>0.01787</cdr:y>
    </cdr:to>
    <cdr:grpSp>
      <cdr:nvGrpSpPr>
        <cdr:cNvPr id="2" name="Group 1">
          <a:extLst xmlns:a="http://schemas.openxmlformats.org/drawingml/2006/main">
            <a:ext uri="{FF2B5EF4-FFF2-40B4-BE49-F238E27FC236}">
              <a16:creationId xmlns:a16="http://schemas.microsoft.com/office/drawing/2014/main" id="{8B71ABD1-4871-4D6A-9AB1-29BDC1D5543C}"/>
            </a:ext>
          </a:extLst>
        </cdr:cNvPr>
        <cdr:cNvGrpSpPr>
          <a:grpSpLocks xmlns:a="http://schemas.openxmlformats.org/drawingml/2006/main"/>
        </cdr:cNvGrpSpPr>
      </cdr:nvGrpSpPr>
      <cdr:grpSpPr bwMode="auto">
        <a:xfrm xmlns:a="http://schemas.openxmlformats.org/drawingml/2006/main">
          <a:off x="41796" y="51078"/>
          <a:ext cx="38727" cy="6113"/>
          <a:chOff x="-13386" y="-40543"/>
          <a:chExt cx="471" cy="61"/>
        </a:xfrm>
      </cdr:grpSpPr>
      <cdr:sp macro="" textlink="">
        <cdr:nvSpPr>
          <cdr:cNvPr id="3"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4"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5"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6"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7"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8"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9"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dr:relSizeAnchor xmlns:cdr="http://schemas.openxmlformats.org/drawingml/2006/chartDrawing">
    <cdr:from>
      <cdr:x>0.00926</cdr:x>
      <cdr:y>0.01596</cdr:y>
    </cdr:from>
    <cdr:to>
      <cdr:x>0.01784</cdr:x>
      <cdr:y>0.01787</cdr:y>
    </cdr:to>
    <cdr:grpSp>
      <cdr:nvGrpSpPr>
        <cdr:cNvPr id="10" name="Group 1">
          <a:extLst xmlns:a="http://schemas.openxmlformats.org/drawingml/2006/main">
            <a:ext uri="{FF2B5EF4-FFF2-40B4-BE49-F238E27FC236}">
              <a16:creationId xmlns:a16="http://schemas.microsoft.com/office/drawing/2014/main" id="{D25C887E-06AB-4C8E-9D55-FE717E2821C6}"/>
            </a:ext>
          </a:extLst>
        </cdr:cNvPr>
        <cdr:cNvGrpSpPr>
          <a:grpSpLocks xmlns:a="http://schemas.openxmlformats.org/drawingml/2006/main"/>
        </cdr:cNvGrpSpPr>
      </cdr:nvGrpSpPr>
      <cdr:grpSpPr bwMode="auto">
        <a:xfrm xmlns:a="http://schemas.openxmlformats.org/drawingml/2006/main">
          <a:off x="41796" y="51078"/>
          <a:ext cx="38727" cy="6113"/>
          <a:chOff x="-13386" y="-40543"/>
          <a:chExt cx="471" cy="61"/>
        </a:xfrm>
      </cdr:grpSpPr>
      <cdr:sp macro="" textlink="">
        <cdr:nvSpPr>
          <cdr:cNvPr id="11"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2"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3"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4"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5"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6"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17"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userShapes>
</file>

<file path=ppt/drawings/drawing3.xml><?xml version="1.0" encoding="utf-8"?>
<c:userShapes xmlns:c="http://schemas.openxmlformats.org/drawingml/2006/chart">
  <cdr:relSizeAnchor xmlns:cdr="http://schemas.openxmlformats.org/drawingml/2006/chartDrawing">
    <cdr:from>
      <cdr:x>0.00926</cdr:x>
      <cdr:y>0.01596</cdr:y>
    </cdr:from>
    <cdr:to>
      <cdr:x>0.01784</cdr:x>
      <cdr:y>0.01787</cdr:y>
    </cdr:to>
    <cdr:grpSp>
      <cdr:nvGrpSpPr>
        <cdr:cNvPr id="2" name="Group 1">
          <a:extLst xmlns:a="http://schemas.openxmlformats.org/drawingml/2006/main">
            <a:ext uri="{FF2B5EF4-FFF2-40B4-BE49-F238E27FC236}">
              <a16:creationId xmlns:a16="http://schemas.microsoft.com/office/drawing/2014/main" id="{81C4158D-469F-492D-91DD-057A1EB85F56}"/>
            </a:ext>
          </a:extLst>
        </cdr:cNvPr>
        <cdr:cNvGrpSpPr>
          <a:grpSpLocks xmlns:a="http://schemas.openxmlformats.org/drawingml/2006/main"/>
        </cdr:cNvGrpSpPr>
      </cdr:nvGrpSpPr>
      <cdr:grpSpPr bwMode="auto">
        <a:xfrm xmlns:a="http://schemas.openxmlformats.org/drawingml/2006/main">
          <a:off x="28936" y="40346"/>
          <a:ext cx="26811" cy="4828"/>
          <a:chOff x="-13386" y="-40543"/>
          <a:chExt cx="471" cy="61"/>
        </a:xfrm>
      </cdr:grpSpPr>
      <cdr:sp macro="" textlink="">
        <cdr:nvSpPr>
          <cdr:cNvPr id="3"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4"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5"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6"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7"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8"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9"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dr:relSizeAnchor xmlns:cdr="http://schemas.openxmlformats.org/drawingml/2006/chartDrawing">
    <cdr:from>
      <cdr:x>0.00926</cdr:x>
      <cdr:y>0.01596</cdr:y>
    </cdr:from>
    <cdr:to>
      <cdr:x>0.01784</cdr:x>
      <cdr:y>0.01787</cdr:y>
    </cdr:to>
    <cdr:grpSp>
      <cdr:nvGrpSpPr>
        <cdr:cNvPr id="10" name="Group 1">
          <a:extLst xmlns:a="http://schemas.openxmlformats.org/drawingml/2006/main">
            <a:ext uri="{FF2B5EF4-FFF2-40B4-BE49-F238E27FC236}">
              <a16:creationId xmlns:a16="http://schemas.microsoft.com/office/drawing/2014/main" id="{E35107D6-031C-47FB-9742-FD5D6AE5B635}"/>
            </a:ext>
          </a:extLst>
        </cdr:cNvPr>
        <cdr:cNvGrpSpPr>
          <a:grpSpLocks xmlns:a="http://schemas.openxmlformats.org/drawingml/2006/main"/>
        </cdr:cNvGrpSpPr>
      </cdr:nvGrpSpPr>
      <cdr:grpSpPr bwMode="auto">
        <a:xfrm xmlns:a="http://schemas.openxmlformats.org/drawingml/2006/main">
          <a:off x="28936" y="40346"/>
          <a:ext cx="26811" cy="4828"/>
          <a:chOff x="-13386" y="-40543"/>
          <a:chExt cx="471" cy="61"/>
        </a:xfrm>
      </cdr:grpSpPr>
      <cdr:sp macro="" textlink="">
        <cdr:nvSpPr>
          <cdr:cNvPr id="11"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2"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3"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4"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5"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6"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17"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userShapes>
</file>

<file path=ppt/drawings/drawing4.xml><?xml version="1.0" encoding="utf-8"?>
<c:userShapes xmlns:c="http://schemas.openxmlformats.org/drawingml/2006/chart">
  <cdr:relSizeAnchor xmlns:cdr="http://schemas.openxmlformats.org/drawingml/2006/chartDrawing">
    <cdr:from>
      <cdr:x>0.0336</cdr:x>
      <cdr:y>0.4713</cdr:y>
    </cdr:from>
    <cdr:to>
      <cdr:x>0.7796</cdr:x>
      <cdr:y>0.4713</cdr:y>
    </cdr:to>
    <cdr:cxnSp macro="">
      <cdr:nvCxnSpPr>
        <cdr:cNvPr id="2" name="Straight Connector 1">
          <a:extLst xmlns:a="http://schemas.openxmlformats.org/drawingml/2006/main">
            <a:ext uri="{FF2B5EF4-FFF2-40B4-BE49-F238E27FC236}">
              <a16:creationId xmlns:a16="http://schemas.microsoft.com/office/drawing/2014/main" id="{BBB42ECD-74F1-44C5-9EA5-A7C8FF9B7071}"/>
            </a:ext>
          </a:extLst>
        </cdr:cNvPr>
        <cdr:cNvCxnSpPr/>
      </cdr:nvCxnSpPr>
      <cdr:spPr>
        <a:xfrm xmlns:a="http://schemas.openxmlformats.org/drawingml/2006/main">
          <a:off x="183106" y="2285567"/>
          <a:ext cx="4065366" cy="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0.0336</cdr:x>
      <cdr:y>0.4713</cdr:y>
    </cdr:from>
    <cdr:to>
      <cdr:x>0.7796</cdr:x>
      <cdr:y>0.4713</cdr:y>
    </cdr:to>
    <cdr:cxnSp macro="">
      <cdr:nvCxnSpPr>
        <cdr:cNvPr id="2" name="Straight Connector 1">
          <a:extLst xmlns:a="http://schemas.openxmlformats.org/drawingml/2006/main">
            <a:ext uri="{FF2B5EF4-FFF2-40B4-BE49-F238E27FC236}">
              <a16:creationId xmlns:a16="http://schemas.microsoft.com/office/drawing/2014/main" id="{BBB42ECD-74F1-44C5-9EA5-A7C8FF9B7071}"/>
            </a:ext>
          </a:extLst>
        </cdr:cNvPr>
        <cdr:cNvCxnSpPr/>
      </cdr:nvCxnSpPr>
      <cdr:spPr>
        <a:xfrm xmlns:a="http://schemas.openxmlformats.org/drawingml/2006/main">
          <a:off x="183106" y="2285567"/>
          <a:ext cx="4065366" cy="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0.0336</cdr:x>
      <cdr:y>0.4713</cdr:y>
    </cdr:from>
    <cdr:to>
      <cdr:x>0.7796</cdr:x>
      <cdr:y>0.4713</cdr:y>
    </cdr:to>
    <cdr:cxnSp macro="">
      <cdr:nvCxnSpPr>
        <cdr:cNvPr id="2" name="Straight Connector 1">
          <a:extLst xmlns:a="http://schemas.openxmlformats.org/drawingml/2006/main">
            <a:ext uri="{FF2B5EF4-FFF2-40B4-BE49-F238E27FC236}">
              <a16:creationId xmlns:a16="http://schemas.microsoft.com/office/drawing/2014/main" id="{BBB42ECD-74F1-44C5-9EA5-A7C8FF9B7071}"/>
            </a:ext>
          </a:extLst>
        </cdr:cNvPr>
        <cdr:cNvCxnSpPr/>
      </cdr:nvCxnSpPr>
      <cdr:spPr>
        <a:xfrm xmlns:a="http://schemas.openxmlformats.org/drawingml/2006/main">
          <a:off x="183106" y="2285567"/>
          <a:ext cx="4065366" cy="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0.0336</cdr:x>
      <cdr:y>0.4713</cdr:y>
    </cdr:from>
    <cdr:to>
      <cdr:x>0.7796</cdr:x>
      <cdr:y>0.4713</cdr:y>
    </cdr:to>
    <cdr:cxnSp macro="">
      <cdr:nvCxnSpPr>
        <cdr:cNvPr id="2" name="Straight Connector 1">
          <a:extLst xmlns:a="http://schemas.openxmlformats.org/drawingml/2006/main">
            <a:ext uri="{FF2B5EF4-FFF2-40B4-BE49-F238E27FC236}">
              <a16:creationId xmlns:a16="http://schemas.microsoft.com/office/drawing/2014/main" id="{BBB42ECD-74F1-44C5-9EA5-A7C8FF9B7071}"/>
            </a:ext>
          </a:extLst>
        </cdr:cNvPr>
        <cdr:cNvCxnSpPr/>
      </cdr:nvCxnSpPr>
      <cdr:spPr>
        <a:xfrm xmlns:a="http://schemas.openxmlformats.org/drawingml/2006/main">
          <a:off x="183106" y="2285567"/>
          <a:ext cx="4065366" cy="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0.00926</cdr:x>
      <cdr:y>0.01596</cdr:y>
    </cdr:from>
    <cdr:to>
      <cdr:x>0.01784</cdr:x>
      <cdr:y>0.01787</cdr:y>
    </cdr:to>
    <cdr:grpSp>
      <cdr:nvGrpSpPr>
        <cdr:cNvPr id="2" name="Group 1">
          <a:extLst xmlns:a="http://schemas.openxmlformats.org/drawingml/2006/main">
            <a:ext uri="{FF2B5EF4-FFF2-40B4-BE49-F238E27FC236}">
              <a16:creationId xmlns:a16="http://schemas.microsoft.com/office/drawing/2014/main" id="{164370FB-A292-47DE-B2D6-D0AEFA39F1D0}"/>
            </a:ext>
          </a:extLst>
        </cdr:cNvPr>
        <cdr:cNvGrpSpPr>
          <a:grpSpLocks xmlns:a="http://schemas.openxmlformats.org/drawingml/2006/main"/>
        </cdr:cNvGrpSpPr>
      </cdr:nvGrpSpPr>
      <cdr:grpSpPr bwMode="auto">
        <a:xfrm xmlns:a="http://schemas.openxmlformats.org/drawingml/2006/main">
          <a:off x="39336" y="37925"/>
          <a:ext cx="36448" cy="4539"/>
          <a:chOff x="-13386" y="-40543"/>
          <a:chExt cx="471" cy="61"/>
        </a:xfrm>
      </cdr:grpSpPr>
      <cdr:sp macro="" textlink="">
        <cdr:nvSpPr>
          <cdr:cNvPr id="3"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4"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5"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6"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7"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8"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9"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userShapes>
</file>

<file path=ppt/drawings/drawing9.xml><?xml version="1.0" encoding="utf-8"?>
<c:userShapes xmlns:c="http://schemas.openxmlformats.org/drawingml/2006/chart">
  <cdr:relSizeAnchor xmlns:cdr="http://schemas.openxmlformats.org/drawingml/2006/chartDrawing">
    <cdr:from>
      <cdr:x>0.00926</cdr:x>
      <cdr:y>0.01596</cdr:y>
    </cdr:from>
    <cdr:to>
      <cdr:x>0.01784</cdr:x>
      <cdr:y>0.01787</cdr:y>
    </cdr:to>
    <cdr:grpSp>
      <cdr:nvGrpSpPr>
        <cdr:cNvPr id="2" name="Group 1">
          <a:extLst xmlns:a="http://schemas.openxmlformats.org/drawingml/2006/main">
            <a:ext uri="{FF2B5EF4-FFF2-40B4-BE49-F238E27FC236}">
              <a16:creationId xmlns:a16="http://schemas.microsoft.com/office/drawing/2014/main" id="{AB3617F8-7C40-453F-AA7E-8F0CFD48A252}"/>
            </a:ext>
          </a:extLst>
        </cdr:cNvPr>
        <cdr:cNvGrpSpPr>
          <a:grpSpLocks xmlns:a="http://schemas.openxmlformats.org/drawingml/2006/main"/>
        </cdr:cNvGrpSpPr>
      </cdr:nvGrpSpPr>
      <cdr:grpSpPr bwMode="auto">
        <a:xfrm xmlns:a="http://schemas.openxmlformats.org/drawingml/2006/main">
          <a:off x="39341" y="37925"/>
          <a:ext cx="36452" cy="4539"/>
          <a:chOff x="-13386" y="-40543"/>
          <a:chExt cx="471" cy="61"/>
        </a:xfrm>
      </cdr:grpSpPr>
      <cdr:sp macro="" textlink="">
        <cdr:nvSpPr>
          <cdr:cNvPr id="3"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4"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5"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6"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7"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8"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9"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dr:relSizeAnchor xmlns:cdr="http://schemas.openxmlformats.org/drawingml/2006/chartDrawing">
    <cdr:from>
      <cdr:x>0.00926</cdr:x>
      <cdr:y>0.01596</cdr:y>
    </cdr:from>
    <cdr:to>
      <cdr:x>0.01784</cdr:x>
      <cdr:y>0.01787</cdr:y>
    </cdr:to>
    <cdr:grpSp>
      <cdr:nvGrpSpPr>
        <cdr:cNvPr id="10" name="Group 1">
          <a:extLst xmlns:a="http://schemas.openxmlformats.org/drawingml/2006/main">
            <a:ext uri="{FF2B5EF4-FFF2-40B4-BE49-F238E27FC236}">
              <a16:creationId xmlns:a16="http://schemas.microsoft.com/office/drawing/2014/main" id="{DB54D8C6-E1BA-4F7B-ACE8-E06148A4C81A}"/>
            </a:ext>
          </a:extLst>
        </cdr:cNvPr>
        <cdr:cNvGrpSpPr>
          <a:grpSpLocks xmlns:a="http://schemas.openxmlformats.org/drawingml/2006/main"/>
        </cdr:cNvGrpSpPr>
      </cdr:nvGrpSpPr>
      <cdr:grpSpPr bwMode="auto">
        <a:xfrm xmlns:a="http://schemas.openxmlformats.org/drawingml/2006/main">
          <a:off x="39341" y="37925"/>
          <a:ext cx="36452" cy="4539"/>
          <a:chOff x="-13386" y="-40543"/>
          <a:chExt cx="471" cy="61"/>
        </a:xfrm>
      </cdr:grpSpPr>
      <cdr:sp macro="" textlink="">
        <cdr:nvSpPr>
          <cdr:cNvPr id="11" name="Oval 2"/>
          <cdr:cNvSpPr>
            <a:spLocks xmlns:a="http://schemas.openxmlformats.org/drawingml/2006/main" noChangeArrowheads="1"/>
          </cdr:cNvSpPr>
        </cdr:nvSpPr>
        <cdr:spPr bwMode="auto">
          <a:xfrm xmlns:a="http://schemas.openxmlformats.org/drawingml/2006/main">
            <a:off x="-13279" y="-40543"/>
            <a:ext cx="32" cy="32"/>
          </a:xfrm>
          <a:prstGeom xmlns:a="http://schemas.openxmlformats.org/drawingml/2006/main" prst="ellipse">
            <a:avLst/>
          </a:prstGeom>
          <a:solidFill xmlns:a="http://schemas.openxmlformats.org/drawingml/2006/main">
            <a:srgbClr val="FDC82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2" name="Oval 3"/>
          <cdr:cNvSpPr>
            <a:spLocks xmlns:a="http://schemas.openxmlformats.org/drawingml/2006/main" noChangeArrowheads="1"/>
          </cdr:cNvSpPr>
        </cdr:nvSpPr>
        <cdr:spPr bwMode="auto">
          <a:xfrm xmlns:a="http://schemas.openxmlformats.org/drawingml/2006/main">
            <a:off x="-13173" y="-40543"/>
            <a:ext cx="32" cy="32"/>
          </a:xfrm>
          <a:prstGeom xmlns:a="http://schemas.openxmlformats.org/drawingml/2006/main" prst="ellipse">
            <a:avLst/>
          </a:prstGeom>
          <a:solidFill xmlns:a="http://schemas.openxmlformats.org/drawingml/2006/main">
            <a:srgbClr val="3DB7E4"/>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3" name="Oval 4"/>
          <cdr:cNvSpPr>
            <a:spLocks xmlns:a="http://schemas.openxmlformats.org/drawingml/2006/main" noChangeArrowheads="1"/>
          </cdr:cNvSpPr>
        </cdr:nvSpPr>
        <cdr:spPr bwMode="auto">
          <a:xfrm xmlns:a="http://schemas.openxmlformats.org/drawingml/2006/main">
            <a:off x="-13067" y="-40543"/>
            <a:ext cx="32" cy="32"/>
          </a:xfrm>
          <a:prstGeom xmlns:a="http://schemas.openxmlformats.org/drawingml/2006/main" prst="ellipse">
            <a:avLst/>
          </a:prstGeom>
          <a:solidFill xmlns:a="http://schemas.openxmlformats.org/drawingml/2006/main">
            <a:srgbClr val="92D050">
              <a:alpha val="50195"/>
            </a:srgbClr>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4" name="Oval 5"/>
          <cdr:cNvSpPr>
            <a:spLocks xmlns:a="http://schemas.openxmlformats.org/drawingml/2006/main" noChangeArrowheads="1"/>
          </cdr:cNvSpPr>
        </cdr:nvSpPr>
        <cdr:spPr bwMode="auto">
          <a:xfrm xmlns:a="http://schemas.openxmlformats.org/drawingml/2006/main">
            <a:off x="-12961" y="-40543"/>
            <a:ext cx="32" cy="32"/>
          </a:xfrm>
          <a:prstGeom xmlns:a="http://schemas.openxmlformats.org/drawingml/2006/main" prst="ellipse">
            <a:avLst/>
          </a:prstGeom>
          <a:solidFill xmlns:a="http://schemas.openxmlformats.org/drawingml/2006/main">
            <a:srgbClr val="92D05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5" name="Oval 6"/>
          <cdr:cNvSpPr>
            <a:spLocks xmlns:a="http://schemas.openxmlformats.org/drawingml/2006/main" noChangeArrowheads="1"/>
          </cdr:cNvSpPr>
        </cdr:nvSpPr>
        <cdr:spPr bwMode="auto">
          <a:xfrm xmlns:a="http://schemas.openxmlformats.org/drawingml/2006/main">
            <a:off x="-13386" y="-40543"/>
            <a:ext cx="32" cy="32"/>
          </a:xfrm>
          <a:prstGeom xmlns:a="http://schemas.openxmlformats.org/drawingml/2006/main" prst="ellipse">
            <a:avLst/>
          </a:prstGeom>
          <a:solidFill xmlns:a="http://schemas.openxmlformats.org/drawingml/2006/main">
            <a:srgbClr val="C00000"/>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sp>
      <cdr:sp macro="" textlink="">
        <cdr:nvSpPr>
          <cdr:cNvPr id="16" name="Text Box 552"/>
          <cdr:cNvSpPr txBox="1">
            <a:spLocks xmlns:a="http://schemas.openxmlformats.org/drawingml/2006/main" noChangeArrowheads="1"/>
          </cdr:cNvSpPr>
        </cdr:nvSpPr>
        <cdr:spPr bwMode="auto">
          <a:xfrm xmlns:a="http://schemas.openxmlformats.org/drawingml/2006/main">
            <a:off x="-13386"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sp macro="" textlink="">
        <cdr:nvSpPr>
          <cdr:cNvPr id="17" name="Text Box 553"/>
          <cdr:cNvSpPr txBox="1">
            <a:spLocks xmlns:a="http://schemas.openxmlformats.org/drawingml/2006/main" noChangeArrowheads="1"/>
          </cdr:cNvSpPr>
        </cdr:nvSpPr>
        <cdr:spPr bwMode="auto">
          <a:xfrm xmlns:a="http://schemas.openxmlformats.org/drawingml/2006/main">
            <a:off x="-12999" y="-40512"/>
            <a:ext cx="84" cy="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4284" cy="496570"/>
          </a:xfrm>
          <a:prstGeom prst="rect">
            <a:avLst/>
          </a:prstGeom>
        </p:spPr>
        <p:txBody>
          <a:bodyPr vert="horz" lIns="91314" tIns="45658" rIns="91314" bIns="45658" rtlCol="0"/>
          <a:lstStyle>
            <a:lvl1pPr algn="l">
              <a:defRPr sz="1200"/>
            </a:lvl1pPr>
          </a:lstStyle>
          <a:p>
            <a:endParaRPr lang="en-AU" dirty="0">
              <a:latin typeface="Arial" pitchFamily="34" charset="0"/>
            </a:endParaRPr>
          </a:p>
        </p:txBody>
      </p:sp>
      <p:sp>
        <p:nvSpPr>
          <p:cNvPr id="3" name="Date Placeholder 2"/>
          <p:cNvSpPr>
            <a:spLocks noGrp="1"/>
          </p:cNvSpPr>
          <p:nvPr>
            <p:ph type="dt" sz="quarter" idx="1"/>
          </p:nvPr>
        </p:nvSpPr>
        <p:spPr>
          <a:xfrm>
            <a:off x="3848645" y="2"/>
            <a:ext cx="2944284" cy="496570"/>
          </a:xfrm>
          <a:prstGeom prst="rect">
            <a:avLst/>
          </a:prstGeom>
        </p:spPr>
        <p:txBody>
          <a:bodyPr vert="horz" lIns="91314" tIns="45658" rIns="91314" bIns="45658" rtlCol="0"/>
          <a:lstStyle>
            <a:lvl1pPr algn="r">
              <a:defRPr sz="1200"/>
            </a:lvl1pPr>
          </a:lstStyle>
          <a:p>
            <a:fld id="{40E14DAD-3C87-48BB-9D06-3240FA34F1CF}" type="datetimeFigureOut">
              <a:rPr lang="en-US" smtClean="0">
                <a:latin typeface="Arial" pitchFamily="34" charset="0"/>
              </a:rPr>
              <a:pPr/>
              <a:t>4/29/22</a:t>
            </a:fld>
            <a:endParaRPr lang="en-AU" dirty="0">
              <a:latin typeface="Arial" pitchFamily="34" charset="0"/>
            </a:endParaRPr>
          </a:p>
        </p:txBody>
      </p:sp>
      <p:sp>
        <p:nvSpPr>
          <p:cNvPr id="4" name="Footer Placeholder 3"/>
          <p:cNvSpPr>
            <a:spLocks noGrp="1"/>
          </p:cNvSpPr>
          <p:nvPr>
            <p:ph type="ftr" sz="quarter" idx="2"/>
          </p:nvPr>
        </p:nvSpPr>
        <p:spPr>
          <a:xfrm>
            <a:off x="1" y="9433108"/>
            <a:ext cx="2944284" cy="496570"/>
          </a:xfrm>
          <a:prstGeom prst="rect">
            <a:avLst/>
          </a:prstGeom>
        </p:spPr>
        <p:txBody>
          <a:bodyPr vert="horz" lIns="91314" tIns="45658" rIns="91314" bIns="45658" rtlCol="0" anchor="b"/>
          <a:lstStyle>
            <a:lvl1pPr algn="l">
              <a:defRPr sz="1200"/>
            </a:lvl1pPr>
          </a:lstStyle>
          <a:p>
            <a:endParaRPr lang="en-AU" dirty="0">
              <a:latin typeface="Arial" pitchFamily="34" charset="0"/>
            </a:endParaRPr>
          </a:p>
        </p:txBody>
      </p:sp>
      <p:sp>
        <p:nvSpPr>
          <p:cNvPr id="5" name="Slide Number Placeholder 4"/>
          <p:cNvSpPr>
            <a:spLocks noGrp="1"/>
          </p:cNvSpPr>
          <p:nvPr>
            <p:ph type="sldNum" sz="quarter" idx="3"/>
          </p:nvPr>
        </p:nvSpPr>
        <p:spPr>
          <a:xfrm>
            <a:off x="3848645" y="9433108"/>
            <a:ext cx="2944284" cy="496570"/>
          </a:xfrm>
          <a:prstGeom prst="rect">
            <a:avLst/>
          </a:prstGeom>
        </p:spPr>
        <p:txBody>
          <a:bodyPr vert="horz" lIns="91314" tIns="45658" rIns="91314" bIns="45658" rtlCol="0" anchor="b"/>
          <a:lstStyle>
            <a:lvl1pPr algn="r">
              <a:defRPr sz="1200"/>
            </a:lvl1pPr>
          </a:lstStyle>
          <a:p>
            <a:fld id="{75E8ECD0-F3C8-450A-A0E1-8FBD7B5E2AD9}" type="slidenum">
              <a:rPr lang="en-AU" smtClean="0">
                <a:latin typeface="Arial" pitchFamily="34" charset="0"/>
              </a:rPr>
              <a:pPr/>
              <a:t>‹#›</a:t>
            </a:fld>
            <a:endParaRPr lang="en-AU" dirty="0">
              <a:latin typeface="Arial" pitchFamily="34" charset="0"/>
            </a:endParaRPr>
          </a:p>
        </p:txBody>
      </p:sp>
    </p:spTree>
    <p:extLst>
      <p:ext uri="{BB962C8B-B14F-4D97-AF65-F5344CB8AC3E}">
        <p14:creationId xmlns:p14="http://schemas.microsoft.com/office/powerpoint/2010/main" val="3065997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4284" cy="496570"/>
          </a:xfrm>
          <a:prstGeom prst="rect">
            <a:avLst/>
          </a:prstGeom>
        </p:spPr>
        <p:txBody>
          <a:bodyPr vert="horz" lIns="91314" tIns="45658" rIns="91314" bIns="45658" rtlCol="0"/>
          <a:lstStyle>
            <a:lvl1pPr algn="l">
              <a:defRPr sz="1200">
                <a:latin typeface="Arial" pitchFamily="34" charset="0"/>
              </a:defRPr>
            </a:lvl1pPr>
          </a:lstStyle>
          <a:p>
            <a:endParaRPr lang="en-AU" dirty="0"/>
          </a:p>
        </p:txBody>
      </p:sp>
      <p:sp>
        <p:nvSpPr>
          <p:cNvPr id="3" name="Date Placeholder 2"/>
          <p:cNvSpPr>
            <a:spLocks noGrp="1"/>
          </p:cNvSpPr>
          <p:nvPr>
            <p:ph type="dt" idx="1"/>
          </p:nvPr>
        </p:nvSpPr>
        <p:spPr>
          <a:xfrm>
            <a:off x="3848645" y="2"/>
            <a:ext cx="2944284" cy="496570"/>
          </a:xfrm>
          <a:prstGeom prst="rect">
            <a:avLst/>
          </a:prstGeom>
        </p:spPr>
        <p:txBody>
          <a:bodyPr vert="horz" lIns="91314" tIns="45658" rIns="91314" bIns="45658" rtlCol="0"/>
          <a:lstStyle>
            <a:lvl1pPr algn="r">
              <a:defRPr sz="1200">
                <a:latin typeface="Arial" pitchFamily="34" charset="0"/>
              </a:defRPr>
            </a:lvl1pPr>
          </a:lstStyle>
          <a:p>
            <a:fld id="{DF015ACD-DA4E-49B3-B1F8-627ED35C18EB}" type="datetimeFigureOut">
              <a:rPr lang="en-US" smtClean="0"/>
              <a:pPr/>
              <a:t>4/29/22</a:t>
            </a:fld>
            <a:endParaRPr lang="en-AU" dirty="0"/>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314" tIns="45658" rIns="91314" bIns="45658" rtlCol="0" anchor="ctr"/>
          <a:lstStyle/>
          <a:p>
            <a:endParaRPr lang="en-AU" dirty="0"/>
          </a:p>
        </p:txBody>
      </p:sp>
      <p:sp>
        <p:nvSpPr>
          <p:cNvPr id="5" name="Notes Placeholder 4"/>
          <p:cNvSpPr>
            <a:spLocks noGrp="1"/>
          </p:cNvSpPr>
          <p:nvPr>
            <p:ph type="body" sz="quarter" idx="3"/>
          </p:nvPr>
        </p:nvSpPr>
        <p:spPr>
          <a:xfrm>
            <a:off x="679450" y="4717414"/>
            <a:ext cx="5435600" cy="4469130"/>
          </a:xfrm>
          <a:prstGeom prst="rect">
            <a:avLst/>
          </a:prstGeom>
        </p:spPr>
        <p:txBody>
          <a:bodyPr vert="horz" lIns="91314" tIns="45658" rIns="91314" bIns="456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1" y="9433108"/>
            <a:ext cx="2944284" cy="496570"/>
          </a:xfrm>
          <a:prstGeom prst="rect">
            <a:avLst/>
          </a:prstGeom>
        </p:spPr>
        <p:txBody>
          <a:bodyPr vert="horz" lIns="91314" tIns="45658" rIns="91314" bIns="45658" rtlCol="0" anchor="b"/>
          <a:lstStyle>
            <a:lvl1pPr algn="l">
              <a:defRPr sz="1200">
                <a:latin typeface="Arial" pitchFamily="34" charset="0"/>
              </a:defRPr>
            </a:lvl1pPr>
          </a:lstStyle>
          <a:p>
            <a:endParaRPr lang="en-AU" dirty="0"/>
          </a:p>
        </p:txBody>
      </p:sp>
      <p:sp>
        <p:nvSpPr>
          <p:cNvPr id="7" name="Slide Number Placeholder 6"/>
          <p:cNvSpPr>
            <a:spLocks noGrp="1"/>
          </p:cNvSpPr>
          <p:nvPr>
            <p:ph type="sldNum" sz="quarter" idx="5"/>
          </p:nvPr>
        </p:nvSpPr>
        <p:spPr>
          <a:xfrm>
            <a:off x="3848645" y="9433108"/>
            <a:ext cx="2944284" cy="496570"/>
          </a:xfrm>
          <a:prstGeom prst="rect">
            <a:avLst/>
          </a:prstGeom>
        </p:spPr>
        <p:txBody>
          <a:bodyPr vert="horz" lIns="91314" tIns="45658" rIns="91314" bIns="45658" rtlCol="0" anchor="b"/>
          <a:lstStyle>
            <a:lvl1pPr algn="r">
              <a:defRPr sz="1200">
                <a:latin typeface="Arial" pitchFamily="34" charset="0"/>
              </a:defRPr>
            </a:lvl1pPr>
          </a:lstStyle>
          <a:p>
            <a:fld id="{0D4532CE-D1E2-41F7-BF91-86DB7E689148}" type="slidenum">
              <a:rPr lang="en-AU" smtClean="0"/>
              <a:pPr/>
              <a:t>‹#›</a:t>
            </a:fld>
            <a:endParaRPr lang="en-AU" dirty="0"/>
          </a:p>
        </p:txBody>
      </p:sp>
    </p:spTree>
    <p:extLst>
      <p:ext uri="{BB962C8B-B14F-4D97-AF65-F5344CB8AC3E}">
        <p14:creationId xmlns:p14="http://schemas.microsoft.com/office/powerpoint/2010/main" val="878641434"/>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Arial" pitchFamily="34" charset="0"/>
        <a:ea typeface="+mn-ea"/>
        <a:cs typeface="+mn-cs"/>
      </a:defRPr>
    </a:lvl1pPr>
    <a:lvl2pPr marL="497845" algn="l" defTabSz="995690" rtl="0" eaLnBrk="1" latinLnBrk="0" hangingPunct="1">
      <a:defRPr sz="1300" kern="1200">
        <a:solidFill>
          <a:schemeClr val="tx1"/>
        </a:solidFill>
        <a:latin typeface="Arial" pitchFamily="34" charset="0"/>
        <a:ea typeface="+mn-ea"/>
        <a:cs typeface="+mn-cs"/>
      </a:defRPr>
    </a:lvl2pPr>
    <a:lvl3pPr marL="995690" algn="l" defTabSz="995690" rtl="0" eaLnBrk="1" latinLnBrk="0" hangingPunct="1">
      <a:defRPr sz="1300" kern="1200">
        <a:solidFill>
          <a:schemeClr val="tx1"/>
        </a:solidFill>
        <a:latin typeface="Arial" pitchFamily="34" charset="0"/>
        <a:ea typeface="+mn-ea"/>
        <a:cs typeface="+mn-cs"/>
      </a:defRPr>
    </a:lvl3pPr>
    <a:lvl4pPr marL="1493535" algn="l" defTabSz="995690" rtl="0" eaLnBrk="1" latinLnBrk="0" hangingPunct="1">
      <a:defRPr sz="1300" kern="1200">
        <a:solidFill>
          <a:schemeClr val="tx1"/>
        </a:solidFill>
        <a:latin typeface="Arial" pitchFamily="34" charset="0"/>
        <a:ea typeface="+mn-ea"/>
        <a:cs typeface="+mn-cs"/>
      </a:defRPr>
    </a:lvl4pPr>
    <a:lvl5pPr marL="1991380" algn="l" defTabSz="995690" rtl="0" eaLnBrk="1" latinLnBrk="0" hangingPunct="1">
      <a:defRPr sz="1300" kern="1200">
        <a:solidFill>
          <a:schemeClr val="tx1"/>
        </a:solidFill>
        <a:latin typeface="Arial" pitchFamily="34" charset="0"/>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xfrm>
            <a:off x="1138238" y="684213"/>
            <a:ext cx="4567237"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542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35179" indent="-282761" eaLnBrk="0" hangingPunct="0">
              <a:defRPr sz="1700">
                <a:solidFill>
                  <a:schemeClr val="tx1"/>
                </a:solidFill>
                <a:latin typeface="Arial" pitchFamily="34" charset="0"/>
                <a:ea typeface="ＭＳ Ｐゴシック" pitchFamily="34" charset="-128"/>
              </a:defRPr>
            </a:lvl2pPr>
            <a:lvl3pPr marL="1131045" indent="-226210" eaLnBrk="0" hangingPunct="0">
              <a:defRPr sz="1700">
                <a:solidFill>
                  <a:schemeClr val="tx1"/>
                </a:solidFill>
                <a:latin typeface="Arial" pitchFamily="34" charset="0"/>
                <a:ea typeface="ＭＳ Ｐゴシック" pitchFamily="34" charset="-128"/>
              </a:defRPr>
            </a:lvl3pPr>
            <a:lvl4pPr marL="1583463" indent="-226210" eaLnBrk="0" hangingPunct="0">
              <a:defRPr sz="1700">
                <a:solidFill>
                  <a:schemeClr val="tx1"/>
                </a:solidFill>
                <a:latin typeface="Arial" pitchFamily="34" charset="0"/>
                <a:ea typeface="ＭＳ Ｐゴシック" pitchFamily="34" charset="-128"/>
              </a:defRPr>
            </a:lvl4pPr>
            <a:lvl5pPr marL="2035881" indent="-226210" eaLnBrk="0" hangingPunct="0">
              <a:defRPr sz="1700">
                <a:solidFill>
                  <a:schemeClr val="tx1"/>
                </a:solidFill>
                <a:latin typeface="Arial" pitchFamily="34" charset="0"/>
                <a:ea typeface="ＭＳ Ｐゴシック" pitchFamily="34" charset="-128"/>
              </a:defRPr>
            </a:lvl5pPr>
            <a:lvl6pPr marL="2488298"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40716"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393133"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45552"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3145" eaLnBrk="1" hangingPunct="1">
              <a:defRPr/>
            </a:pPr>
            <a:fld id="{A5F8ADC8-F25C-4094-B444-81C3CA1F3657}" type="slidenum">
              <a:rPr lang="en-AU" sz="1200" kern="0">
                <a:solidFill>
                  <a:prstClr val="black"/>
                </a:solidFill>
              </a:rPr>
              <a:pPr defTabSz="913145" eaLnBrk="1" hangingPunct="1">
                <a:defRPr/>
              </a:pPr>
              <a:t>3</a:t>
            </a:fld>
            <a:endParaRPr lang="en-AU" sz="1200" kern="0" dirty="0">
              <a:solidFill>
                <a:prstClr val="black"/>
              </a:solidFill>
            </a:endParaRPr>
          </a:p>
        </p:txBody>
      </p:sp>
    </p:spTree>
    <p:extLst>
      <p:ext uri="{BB962C8B-B14F-4D97-AF65-F5344CB8AC3E}">
        <p14:creationId xmlns:p14="http://schemas.microsoft.com/office/powerpoint/2010/main" val="380590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xfrm>
            <a:off x="1138238" y="684213"/>
            <a:ext cx="4567237"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542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35179" indent="-282761" eaLnBrk="0" hangingPunct="0">
              <a:defRPr sz="1700">
                <a:solidFill>
                  <a:schemeClr val="tx1"/>
                </a:solidFill>
                <a:latin typeface="Arial" pitchFamily="34" charset="0"/>
                <a:ea typeface="ＭＳ Ｐゴシック" pitchFamily="34" charset="-128"/>
              </a:defRPr>
            </a:lvl2pPr>
            <a:lvl3pPr marL="1131045" indent="-226210" eaLnBrk="0" hangingPunct="0">
              <a:defRPr sz="1700">
                <a:solidFill>
                  <a:schemeClr val="tx1"/>
                </a:solidFill>
                <a:latin typeface="Arial" pitchFamily="34" charset="0"/>
                <a:ea typeface="ＭＳ Ｐゴシック" pitchFamily="34" charset="-128"/>
              </a:defRPr>
            </a:lvl3pPr>
            <a:lvl4pPr marL="1583463" indent="-226210" eaLnBrk="0" hangingPunct="0">
              <a:defRPr sz="1700">
                <a:solidFill>
                  <a:schemeClr val="tx1"/>
                </a:solidFill>
                <a:latin typeface="Arial" pitchFamily="34" charset="0"/>
                <a:ea typeface="ＭＳ Ｐゴシック" pitchFamily="34" charset="-128"/>
              </a:defRPr>
            </a:lvl4pPr>
            <a:lvl5pPr marL="2035881" indent="-226210" eaLnBrk="0" hangingPunct="0">
              <a:defRPr sz="1700">
                <a:solidFill>
                  <a:schemeClr val="tx1"/>
                </a:solidFill>
                <a:latin typeface="Arial" pitchFamily="34" charset="0"/>
                <a:ea typeface="ＭＳ Ｐゴシック" pitchFamily="34" charset="-128"/>
              </a:defRPr>
            </a:lvl5pPr>
            <a:lvl6pPr marL="2488298"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40716"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393133"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45552"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3145" eaLnBrk="1" hangingPunct="1">
              <a:defRPr/>
            </a:pPr>
            <a:fld id="{A5F8ADC8-F25C-4094-B444-81C3CA1F3657}" type="slidenum">
              <a:rPr lang="en-AU" sz="1200" kern="0">
                <a:solidFill>
                  <a:prstClr val="black"/>
                </a:solidFill>
              </a:rPr>
              <a:pPr defTabSz="913145" eaLnBrk="1" hangingPunct="1">
                <a:defRPr/>
              </a:pPr>
              <a:t>4</a:t>
            </a:fld>
            <a:endParaRPr lang="en-AU" sz="1200" kern="0" dirty="0">
              <a:solidFill>
                <a:prstClr val="black"/>
              </a:solidFill>
            </a:endParaRPr>
          </a:p>
        </p:txBody>
      </p:sp>
    </p:spTree>
    <p:extLst>
      <p:ext uri="{BB962C8B-B14F-4D97-AF65-F5344CB8AC3E}">
        <p14:creationId xmlns:p14="http://schemas.microsoft.com/office/powerpoint/2010/main" val="99943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xfrm>
            <a:off x="1138238" y="684213"/>
            <a:ext cx="4567237"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542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35179" indent="-282761" eaLnBrk="0" hangingPunct="0">
              <a:defRPr sz="1700">
                <a:solidFill>
                  <a:schemeClr val="tx1"/>
                </a:solidFill>
                <a:latin typeface="Arial" pitchFamily="34" charset="0"/>
                <a:ea typeface="ＭＳ Ｐゴシック" pitchFamily="34" charset="-128"/>
              </a:defRPr>
            </a:lvl2pPr>
            <a:lvl3pPr marL="1131045" indent="-226210" eaLnBrk="0" hangingPunct="0">
              <a:defRPr sz="1700">
                <a:solidFill>
                  <a:schemeClr val="tx1"/>
                </a:solidFill>
                <a:latin typeface="Arial" pitchFamily="34" charset="0"/>
                <a:ea typeface="ＭＳ Ｐゴシック" pitchFamily="34" charset="-128"/>
              </a:defRPr>
            </a:lvl3pPr>
            <a:lvl4pPr marL="1583463" indent="-226210" eaLnBrk="0" hangingPunct="0">
              <a:defRPr sz="1700">
                <a:solidFill>
                  <a:schemeClr val="tx1"/>
                </a:solidFill>
                <a:latin typeface="Arial" pitchFamily="34" charset="0"/>
                <a:ea typeface="ＭＳ Ｐゴシック" pitchFamily="34" charset="-128"/>
              </a:defRPr>
            </a:lvl4pPr>
            <a:lvl5pPr marL="2035881" indent="-226210" eaLnBrk="0" hangingPunct="0">
              <a:defRPr sz="1700">
                <a:solidFill>
                  <a:schemeClr val="tx1"/>
                </a:solidFill>
                <a:latin typeface="Arial" pitchFamily="34" charset="0"/>
                <a:ea typeface="ＭＳ Ｐゴシック" pitchFamily="34" charset="-128"/>
              </a:defRPr>
            </a:lvl5pPr>
            <a:lvl6pPr marL="2488298"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40716"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393133"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45552" indent="-226210" defTabSz="879701"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3145" eaLnBrk="1" hangingPunct="1">
              <a:defRPr/>
            </a:pPr>
            <a:fld id="{A5F8ADC8-F25C-4094-B444-81C3CA1F3657}" type="slidenum">
              <a:rPr lang="en-AU" sz="1200" kern="0">
                <a:solidFill>
                  <a:prstClr val="black"/>
                </a:solidFill>
              </a:rPr>
              <a:pPr defTabSz="913145" eaLnBrk="1" hangingPunct="1">
                <a:defRPr/>
              </a:pPr>
              <a:t>5</a:t>
            </a:fld>
            <a:endParaRPr lang="en-AU" sz="1200" kern="0" dirty="0">
              <a:solidFill>
                <a:prstClr val="black"/>
              </a:solidFill>
            </a:endParaRPr>
          </a:p>
        </p:txBody>
      </p:sp>
    </p:spTree>
    <p:extLst>
      <p:ext uri="{BB962C8B-B14F-4D97-AF65-F5344CB8AC3E}">
        <p14:creationId xmlns:p14="http://schemas.microsoft.com/office/powerpoint/2010/main" val="86629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62525" cy="3722688"/>
          </a:xfrm>
        </p:spPr>
      </p:sp>
      <p:sp>
        <p:nvSpPr>
          <p:cNvPr id="3" name="Notes Placeholder 2"/>
          <p:cNvSpPr>
            <a:spLocks noGrp="1"/>
          </p:cNvSpPr>
          <p:nvPr>
            <p:ph type="body" idx="1"/>
          </p:nvPr>
        </p:nvSpPr>
        <p:spPr/>
        <p:txBody>
          <a:bodyPr>
            <a:normAutofit/>
          </a:bodyPr>
          <a:lstStyle/>
          <a:p>
            <a:r>
              <a:rPr lang="en-AU" dirty="0"/>
              <a:t>THE POINT</a:t>
            </a:r>
          </a:p>
        </p:txBody>
      </p:sp>
      <p:sp>
        <p:nvSpPr>
          <p:cNvPr id="4" name="Slide Number Placeholder 3"/>
          <p:cNvSpPr>
            <a:spLocks noGrp="1"/>
          </p:cNvSpPr>
          <p:nvPr>
            <p:ph type="sldNum" sz="quarter" idx="10"/>
          </p:nvPr>
        </p:nvSpPr>
        <p:spPr/>
        <p:txBody>
          <a:bodyPr/>
          <a:lstStyle/>
          <a:p>
            <a:fld id="{0D4532CE-D1E2-41F7-BF91-86DB7E689148}" type="slidenum">
              <a:rPr lang="en-AU" smtClean="0"/>
              <a:pPr/>
              <a:t>47</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arrow">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504111" y="7246235"/>
            <a:ext cx="2352517" cy="315028"/>
          </a:xfrm>
          <a:prstGeom prst="rect">
            <a:avLst/>
          </a:prstGeom>
        </p:spPr>
        <p:txBody>
          <a:bodyPr vert="horz" lIns="88901" tIns="44451" rIns="88901" bIns="44451" rtlCol="0" anchor="ctr"/>
          <a:lstStyle>
            <a:lvl1pPr algn="l">
              <a:defRPr sz="700">
                <a:solidFill>
                  <a:schemeClr val="bg1"/>
                </a:solidFill>
                <a:latin typeface="Arial" pitchFamily="34" charset="0"/>
                <a:ea typeface="Verdana" pitchFamily="34" charset="0"/>
                <a:cs typeface="Verdana" pitchFamily="34" charset="0"/>
              </a:defRPr>
            </a:lvl1pPr>
          </a:lstStyle>
          <a:p>
            <a:endParaRPr lang="en-AU" dirty="0"/>
          </a:p>
        </p:txBody>
      </p:sp>
      <p:pic>
        <p:nvPicPr>
          <p:cNvPr id="3" name="Picture 2" descr="A4-master-arrow-slide.jpg"/>
          <p:cNvPicPr>
            <a:picLocks noChangeAspect="1"/>
          </p:cNvPicPr>
          <p:nvPr userDrawn="1"/>
        </p:nvPicPr>
        <p:blipFill>
          <a:blip r:embed="rId2" cstate="screen"/>
          <a:stretch>
            <a:fillRect/>
          </a:stretch>
        </p:blipFill>
        <p:spPr>
          <a:xfrm>
            <a:off x="1" y="2381"/>
            <a:ext cx="10082212" cy="7556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 (image background)">
    <p:spTree>
      <p:nvGrpSpPr>
        <p:cNvPr id="1" name=""/>
        <p:cNvGrpSpPr/>
        <p:nvPr/>
      </p:nvGrpSpPr>
      <p:grpSpPr>
        <a:xfrm>
          <a:off x="0" y="0"/>
          <a:ext cx="0" cy="0"/>
          <a:chOff x="0" y="0"/>
          <a:chExt cx="0" cy="0"/>
        </a:xfrm>
      </p:grpSpPr>
      <p:sp>
        <p:nvSpPr>
          <p:cNvPr id="6" name="Picture Placeholder 13"/>
          <p:cNvSpPr>
            <a:spLocks noGrp="1"/>
          </p:cNvSpPr>
          <p:nvPr>
            <p:ph type="pic" sz="quarter" idx="11"/>
          </p:nvPr>
        </p:nvSpPr>
        <p:spPr>
          <a:xfrm>
            <a:off x="660" y="630631"/>
            <a:ext cx="10080893" cy="6300000"/>
          </a:xfrm>
        </p:spPr>
        <p:txBody>
          <a:bodyPr/>
          <a:lstStyle/>
          <a:p>
            <a:endParaRPr lang="en-AU" dirty="0"/>
          </a:p>
        </p:txBody>
      </p:sp>
      <p:sp>
        <p:nvSpPr>
          <p:cNvPr id="8" name="Title Placeholder 25"/>
          <p:cNvSpPr>
            <a:spLocks noGrp="1"/>
          </p:cNvSpPr>
          <p:nvPr>
            <p:ph type="title"/>
          </p:nvPr>
        </p:nvSpPr>
        <p:spPr>
          <a:xfrm>
            <a:off x="577185" y="1152340"/>
            <a:ext cx="4480895"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664507"/>
            <a:ext cx="8944816" cy="3708412"/>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0" name="Oval 9"/>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ext (white)">
    <p:spTree>
      <p:nvGrpSpPr>
        <p:cNvPr id="1" name=""/>
        <p:cNvGrpSpPr/>
        <p:nvPr/>
      </p:nvGrpSpPr>
      <p:grpSpPr>
        <a:xfrm>
          <a:off x="0" y="0"/>
          <a:ext cx="0" cy="0"/>
          <a:chOff x="0" y="0"/>
          <a:chExt cx="0" cy="0"/>
        </a:xfrm>
      </p:grpSpPr>
      <p:sp>
        <p:nvSpPr>
          <p:cNvPr id="10" name="Rectangle 9"/>
          <p:cNvSpPr/>
          <p:nvPr userDrawn="1"/>
        </p:nvSpPr>
        <p:spPr>
          <a:xfrm>
            <a:off x="1" y="612279"/>
            <a:ext cx="10082212" cy="633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2" name="Text Placeholder 10"/>
          <p:cNvSpPr>
            <a:spLocks noGrp="1"/>
          </p:cNvSpPr>
          <p:nvPr>
            <p:ph type="body" sz="quarter" idx="15"/>
          </p:nvPr>
        </p:nvSpPr>
        <p:spPr>
          <a:xfrm>
            <a:off x="5482407" y="2851200"/>
            <a:ext cx="4039146"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577185" y="2851200"/>
            <a:ext cx="4039146"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9"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3" name="Oval 12"/>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4" name="Straight Connector 13"/>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text (grey)">
    <p:spTree>
      <p:nvGrpSpPr>
        <p:cNvPr id="1" name=""/>
        <p:cNvGrpSpPr/>
        <p:nvPr/>
      </p:nvGrpSpPr>
      <p:grpSpPr>
        <a:xfrm>
          <a:off x="0" y="0"/>
          <a:ext cx="0" cy="0"/>
          <a:chOff x="0" y="0"/>
          <a:chExt cx="0" cy="0"/>
        </a:xfrm>
      </p:grpSpPr>
      <p:sp>
        <p:nvSpPr>
          <p:cNvPr id="12" name="Text Placeholder 10"/>
          <p:cNvSpPr>
            <a:spLocks noGrp="1"/>
          </p:cNvSpPr>
          <p:nvPr>
            <p:ph type="body" sz="quarter" idx="15"/>
          </p:nvPr>
        </p:nvSpPr>
        <p:spPr>
          <a:xfrm>
            <a:off x="5482407" y="2851200"/>
            <a:ext cx="4039146"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577185" y="2851200"/>
            <a:ext cx="4039146"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6"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9" name="Oval 8"/>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ext (yellow)">
    <p:spTree>
      <p:nvGrpSpPr>
        <p:cNvPr id="1" name=""/>
        <p:cNvGrpSpPr/>
        <p:nvPr/>
      </p:nvGrpSpPr>
      <p:grpSpPr>
        <a:xfrm>
          <a:off x="0" y="0"/>
          <a:ext cx="0" cy="0"/>
          <a:chOff x="0" y="0"/>
          <a:chExt cx="0" cy="0"/>
        </a:xfrm>
      </p:grpSpPr>
      <p:sp>
        <p:nvSpPr>
          <p:cNvPr id="10" name="Rectangle 9"/>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2" name="Text Placeholder 10"/>
          <p:cNvSpPr>
            <a:spLocks noGrp="1"/>
          </p:cNvSpPr>
          <p:nvPr>
            <p:ph type="body" sz="quarter" idx="15"/>
          </p:nvPr>
        </p:nvSpPr>
        <p:spPr>
          <a:xfrm>
            <a:off x="5482855" y="2851200"/>
            <a:ext cx="4039146"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577185" y="2851200"/>
            <a:ext cx="4039146"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9"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3" name="Oval 12"/>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4" name="Straight Connector 13"/>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text (Dark grey)">
    <p:spTree>
      <p:nvGrpSpPr>
        <p:cNvPr id="1" name=""/>
        <p:cNvGrpSpPr/>
        <p:nvPr/>
      </p:nvGrpSpPr>
      <p:grpSpPr>
        <a:xfrm>
          <a:off x="0" y="0"/>
          <a:ext cx="0" cy="0"/>
          <a:chOff x="0" y="0"/>
          <a:chExt cx="0" cy="0"/>
        </a:xfrm>
      </p:grpSpPr>
      <p:sp>
        <p:nvSpPr>
          <p:cNvPr id="10" name="Rectangle 9"/>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2" name="Text Placeholder 10"/>
          <p:cNvSpPr>
            <a:spLocks noGrp="1"/>
          </p:cNvSpPr>
          <p:nvPr>
            <p:ph type="body" sz="quarter" idx="15"/>
          </p:nvPr>
        </p:nvSpPr>
        <p:spPr>
          <a:xfrm>
            <a:off x="5482855" y="2851200"/>
            <a:ext cx="4039146"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577185" y="2851200"/>
            <a:ext cx="4039146"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lvl1pPr>
              <a:defRPr>
                <a:solidFill>
                  <a:srgbClr val="FDC82F"/>
                </a:solidFill>
              </a:defRPr>
            </a:lvl1pPr>
          </a:lstStyle>
          <a:p>
            <a:r>
              <a:rPr lang="en-US" dirty="0"/>
              <a:t>Click to edit Master title style</a:t>
            </a:r>
            <a:endParaRPr lang="en-AU" dirty="0"/>
          </a:p>
        </p:txBody>
      </p:sp>
      <p:sp>
        <p:nvSpPr>
          <p:cNvPr id="9"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3" name="Oval 12"/>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image background)">
    <p:spTree>
      <p:nvGrpSpPr>
        <p:cNvPr id="1" name=""/>
        <p:cNvGrpSpPr/>
        <p:nvPr/>
      </p:nvGrpSpPr>
      <p:grpSpPr>
        <a:xfrm>
          <a:off x="0" y="0"/>
          <a:ext cx="0" cy="0"/>
          <a:chOff x="0" y="0"/>
          <a:chExt cx="0" cy="0"/>
        </a:xfrm>
      </p:grpSpPr>
      <p:sp>
        <p:nvSpPr>
          <p:cNvPr id="12" name="Text Placeholder 10"/>
          <p:cNvSpPr>
            <a:spLocks noGrp="1"/>
          </p:cNvSpPr>
          <p:nvPr>
            <p:ph type="body" sz="quarter" idx="15"/>
          </p:nvPr>
        </p:nvSpPr>
        <p:spPr>
          <a:xfrm>
            <a:off x="5482855" y="2851200"/>
            <a:ext cx="4039146" cy="342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577185" y="2851200"/>
            <a:ext cx="4039146" cy="342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endParaRPr lang="en-AU" dirty="0"/>
          </a:p>
        </p:txBody>
      </p:sp>
      <p:sp>
        <p:nvSpPr>
          <p:cNvPr id="6"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9" name="Oval 8"/>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image (grey)">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5040447" y="630631"/>
            <a:ext cx="5041766" cy="6300000"/>
          </a:xfrm>
        </p:spPr>
        <p:txBody>
          <a:bodyPr/>
          <a:lstStyle/>
          <a:p>
            <a:endParaRPr lang="en-AU" dirty="0"/>
          </a:p>
        </p:txBody>
      </p:sp>
      <p:sp>
        <p:nvSpPr>
          <p:cNvPr id="8" name="Title Placeholder 25"/>
          <p:cNvSpPr>
            <a:spLocks noGrp="1"/>
          </p:cNvSpPr>
          <p:nvPr>
            <p:ph type="title"/>
          </p:nvPr>
        </p:nvSpPr>
        <p:spPr>
          <a:xfrm>
            <a:off x="577185" y="1152340"/>
            <a:ext cx="4073088"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851150"/>
            <a:ext cx="3801549"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9" name="Oval 8"/>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yellow)">
    <p:spTree>
      <p:nvGrpSpPr>
        <p:cNvPr id="1" name=""/>
        <p:cNvGrpSpPr/>
        <p:nvPr/>
      </p:nvGrpSpPr>
      <p:grpSpPr>
        <a:xfrm>
          <a:off x="0" y="0"/>
          <a:ext cx="0" cy="0"/>
          <a:chOff x="0" y="0"/>
          <a:chExt cx="0" cy="0"/>
        </a:xfrm>
      </p:grpSpPr>
      <p:sp>
        <p:nvSpPr>
          <p:cNvPr id="11" name="Rectangle 10"/>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577185" y="1152340"/>
            <a:ext cx="4073088"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851150"/>
            <a:ext cx="3801549"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13"/>
          <p:cNvSpPr>
            <a:spLocks noGrp="1"/>
          </p:cNvSpPr>
          <p:nvPr>
            <p:ph type="pic" sz="quarter" idx="11"/>
          </p:nvPr>
        </p:nvSpPr>
        <p:spPr>
          <a:xfrm>
            <a:off x="5040447" y="630631"/>
            <a:ext cx="5041766" cy="6300000"/>
          </a:xfrm>
        </p:spPr>
        <p:txBody>
          <a:bodyPr/>
          <a:lstStyle/>
          <a:p>
            <a:endParaRPr lang="en-AU" dirty="0"/>
          </a:p>
        </p:txBody>
      </p:sp>
      <p:sp>
        <p:nvSpPr>
          <p:cNvPr id="7"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2" name="Oval 11"/>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5" name="Straight Connector 14"/>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White)">
    <p:spTree>
      <p:nvGrpSpPr>
        <p:cNvPr id="1" name=""/>
        <p:cNvGrpSpPr/>
        <p:nvPr/>
      </p:nvGrpSpPr>
      <p:grpSpPr>
        <a:xfrm>
          <a:off x="0" y="0"/>
          <a:ext cx="0" cy="0"/>
          <a:chOff x="0" y="0"/>
          <a:chExt cx="0" cy="0"/>
        </a:xfrm>
      </p:grpSpPr>
      <p:sp>
        <p:nvSpPr>
          <p:cNvPr id="11" name="Rectangle 10"/>
          <p:cNvSpPr/>
          <p:nvPr userDrawn="1"/>
        </p:nvSpPr>
        <p:spPr>
          <a:xfrm>
            <a:off x="0" y="630631"/>
            <a:ext cx="10082213" cy="630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577185" y="1152340"/>
            <a:ext cx="4073088" cy="1260475"/>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851150"/>
            <a:ext cx="3801549" cy="342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13"/>
          <p:cNvSpPr>
            <a:spLocks noGrp="1"/>
          </p:cNvSpPr>
          <p:nvPr>
            <p:ph type="pic" sz="quarter" idx="11"/>
          </p:nvPr>
        </p:nvSpPr>
        <p:spPr>
          <a:xfrm>
            <a:off x="5040447" y="630631"/>
            <a:ext cx="5041766" cy="6300000"/>
          </a:xfrm>
        </p:spPr>
        <p:txBody>
          <a:bodyPr/>
          <a:lstStyle/>
          <a:p>
            <a:endParaRPr lang="en-AU" dirty="0"/>
          </a:p>
        </p:txBody>
      </p:sp>
      <p:sp>
        <p:nvSpPr>
          <p:cNvPr id="7"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2" name="Oval 11"/>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dark grey)">
    <p:spTree>
      <p:nvGrpSpPr>
        <p:cNvPr id="1" name=""/>
        <p:cNvGrpSpPr/>
        <p:nvPr/>
      </p:nvGrpSpPr>
      <p:grpSpPr>
        <a:xfrm>
          <a:off x="0" y="0"/>
          <a:ext cx="0" cy="0"/>
          <a:chOff x="0" y="0"/>
          <a:chExt cx="0" cy="0"/>
        </a:xfrm>
      </p:grpSpPr>
      <p:sp>
        <p:nvSpPr>
          <p:cNvPr id="10" name="Rectangle 9"/>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577185" y="1152340"/>
            <a:ext cx="4073088" cy="1260475"/>
          </a:xfrm>
          <a:prstGeom prst="rect">
            <a:avLst/>
          </a:prstGeom>
        </p:spPr>
        <p:txBody>
          <a:bodyPr vert="horz" lIns="91440" tIns="45720" rIns="91440" bIns="45720" rtlCol="0" anchor="ctr">
            <a:normAutofit/>
          </a:bodyPr>
          <a:lstStyle>
            <a:lvl1pPr>
              <a:defRPr>
                <a:solidFill>
                  <a:srgbClr val="FDC82F"/>
                </a:solidFill>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851150"/>
            <a:ext cx="3801549"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Picture Placeholder 13"/>
          <p:cNvSpPr>
            <a:spLocks noGrp="1"/>
          </p:cNvSpPr>
          <p:nvPr>
            <p:ph type="pic" sz="quarter" idx="11"/>
          </p:nvPr>
        </p:nvSpPr>
        <p:spPr>
          <a:xfrm>
            <a:off x="5040447" y="630631"/>
            <a:ext cx="5041766" cy="6300000"/>
          </a:xfrm>
        </p:spPr>
        <p:txBody>
          <a:bodyPr/>
          <a:lstStyle/>
          <a:p>
            <a:endParaRPr lang="en-AU" dirty="0"/>
          </a:p>
        </p:txBody>
      </p:sp>
      <p:sp>
        <p:nvSpPr>
          <p:cNvPr id="7"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2" name="Oval 11"/>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1">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0" y="630631"/>
            <a:ext cx="10082213" cy="6300000"/>
          </a:xfrm>
        </p:spPr>
        <p:txBody>
          <a:bodyPr/>
          <a:lstStyle/>
          <a:p>
            <a:endParaRPr lang="en-AU" dirty="0"/>
          </a:p>
        </p:txBody>
      </p:sp>
      <p:sp>
        <p:nvSpPr>
          <p:cNvPr id="7" name="Slide Number Placeholder 5"/>
          <p:cNvSpPr>
            <a:spLocks noGrp="1"/>
          </p:cNvSpPr>
          <p:nvPr>
            <p:ph type="sldNum" sz="quarter" idx="4"/>
          </p:nvPr>
        </p:nvSpPr>
        <p:spPr>
          <a:xfrm>
            <a:off x="238257" y="7174053"/>
            <a:ext cx="616644" cy="170974"/>
          </a:xfrm>
          <a:prstGeom prst="rect">
            <a:avLst/>
          </a:prstGeom>
        </p:spPr>
        <p:txBody>
          <a:bodyPr vert="horz" lIns="0" tIns="0" rIns="0" bIns="0" rtlCol="0" anchor="ctr"/>
          <a:lstStyle>
            <a:lvl1pPr algn="l">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
        <p:nvSpPr>
          <p:cNvPr id="9" name="Oval 8"/>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0" name="Title Placeholder 25"/>
          <p:cNvSpPr>
            <a:spLocks noGrp="1"/>
          </p:cNvSpPr>
          <p:nvPr>
            <p:ph type="title" hasCustomPrompt="1"/>
          </p:nvPr>
        </p:nvSpPr>
        <p:spPr>
          <a:xfrm>
            <a:off x="547133" y="1351740"/>
            <a:ext cx="8987948" cy="1260475"/>
          </a:xfrm>
          <a:prstGeom prst="rect">
            <a:avLst/>
          </a:prstGeom>
        </p:spPr>
        <p:txBody>
          <a:bodyPr vert="horz" lIns="91440" tIns="45720" rIns="91440" bIns="45720" rtlCol="0" anchor="ctr">
            <a:noAutofit/>
          </a:bodyPr>
          <a:lstStyle>
            <a:lvl1pPr>
              <a:defRPr sz="4800">
                <a:solidFill>
                  <a:schemeClr val="bg1"/>
                </a:solidFill>
              </a:defRPr>
            </a:lvl1pPr>
          </a:lstStyle>
          <a:p>
            <a:r>
              <a:rPr lang="en-US" dirty="0"/>
              <a:t>Company. Project name. </a:t>
            </a:r>
            <a:endParaRPr lang="en-AU" dirty="0"/>
          </a:p>
        </p:txBody>
      </p:sp>
      <p:sp>
        <p:nvSpPr>
          <p:cNvPr id="11" name="Text Placeholder 12"/>
          <p:cNvSpPr>
            <a:spLocks noGrp="1"/>
          </p:cNvSpPr>
          <p:nvPr>
            <p:ph type="body" sz="quarter" idx="10" hasCustomPrompt="1"/>
          </p:nvPr>
        </p:nvSpPr>
        <p:spPr>
          <a:xfrm>
            <a:off x="547133" y="5352267"/>
            <a:ext cx="8987948" cy="918883"/>
          </a:xfrm>
        </p:spPr>
        <p:txBody>
          <a:bodyPr anchor="b" anchorCtr="0">
            <a:normAutofit/>
          </a:bodyPr>
          <a:lstStyle>
            <a:lvl1pPr>
              <a:defRPr sz="1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CBR people</a:t>
            </a:r>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slide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577185" y="2648727"/>
            <a:ext cx="8910870" cy="3724192"/>
          </a:xfrm>
        </p:spPr>
        <p:txBody>
          <a:bodyPr/>
          <a:lstStyle/>
          <a:p>
            <a:endParaRPr lang="en-AU"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0" name="Text Placeholder 12"/>
          <p:cNvSpPr>
            <a:spLocks noGrp="1"/>
          </p:cNvSpPr>
          <p:nvPr>
            <p:ph type="body" sz="quarter" idx="10"/>
          </p:nvPr>
        </p:nvSpPr>
        <p:spPr>
          <a:xfrm>
            <a:off x="5494630" y="1152339"/>
            <a:ext cx="3993425" cy="1261584"/>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9" name="Oval 8"/>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slide layout">
    <p:spTree>
      <p:nvGrpSpPr>
        <p:cNvPr id="1" name=""/>
        <p:cNvGrpSpPr/>
        <p:nvPr/>
      </p:nvGrpSpPr>
      <p:grpSpPr>
        <a:xfrm>
          <a:off x="0" y="0"/>
          <a:ext cx="0" cy="0"/>
          <a:chOff x="0" y="0"/>
          <a:chExt cx="0" cy="0"/>
        </a:xfrm>
      </p:grpSpPr>
      <p:sp>
        <p:nvSpPr>
          <p:cNvPr id="11" name="Rectangle 10"/>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6" name="Chart Placeholder 5"/>
          <p:cNvSpPr>
            <a:spLocks noGrp="1"/>
          </p:cNvSpPr>
          <p:nvPr>
            <p:ph type="chart" sz="quarter" idx="11"/>
          </p:nvPr>
        </p:nvSpPr>
        <p:spPr>
          <a:xfrm>
            <a:off x="577185" y="2648727"/>
            <a:ext cx="8910870" cy="3724192"/>
          </a:xfrm>
        </p:spPr>
        <p:txBody>
          <a:bodyPr/>
          <a:lstStyle/>
          <a:p>
            <a:endParaRPr lang="en-AU"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0" name="Text Placeholder 12"/>
          <p:cNvSpPr>
            <a:spLocks noGrp="1"/>
          </p:cNvSpPr>
          <p:nvPr>
            <p:ph type="body" sz="quarter" idx="10"/>
          </p:nvPr>
        </p:nvSpPr>
        <p:spPr>
          <a:xfrm>
            <a:off x="5494630" y="1152339"/>
            <a:ext cx="3993425" cy="1261584"/>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3"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4" name="Oval 13"/>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5" name="Straight Connector 14"/>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93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low Chart with text">
    <p:spTree>
      <p:nvGrpSpPr>
        <p:cNvPr id="1" name=""/>
        <p:cNvGrpSpPr/>
        <p:nvPr/>
      </p:nvGrpSpPr>
      <p:grpSpPr>
        <a:xfrm>
          <a:off x="0" y="0"/>
          <a:ext cx="0" cy="0"/>
          <a:chOff x="0" y="0"/>
          <a:chExt cx="0" cy="0"/>
        </a:xfrm>
      </p:grpSpPr>
      <p:sp>
        <p:nvSpPr>
          <p:cNvPr id="7" name="Chart Placeholder 5"/>
          <p:cNvSpPr>
            <a:spLocks noGrp="1"/>
          </p:cNvSpPr>
          <p:nvPr>
            <p:ph type="chart" sz="quarter" idx="13"/>
          </p:nvPr>
        </p:nvSpPr>
        <p:spPr>
          <a:xfrm>
            <a:off x="4903402" y="630631"/>
            <a:ext cx="5178811" cy="6300000"/>
          </a:xfrm>
        </p:spPr>
        <p:txBody>
          <a:bodyPr/>
          <a:lstStyle/>
          <a:p>
            <a:endParaRPr lang="en-AU" dirty="0"/>
          </a:p>
        </p:txBody>
      </p:sp>
      <p:sp>
        <p:nvSpPr>
          <p:cNvPr id="6" name="Title Placeholder 25"/>
          <p:cNvSpPr>
            <a:spLocks noGrp="1"/>
          </p:cNvSpPr>
          <p:nvPr>
            <p:ph type="title"/>
          </p:nvPr>
        </p:nvSpPr>
        <p:spPr>
          <a:xfrm>
            <a:off x="577185" y="1152340"/>
            <a:ext cx="4073088"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0" name="Text Placeholder 12"/>
          <p:cNvSpPr>
            <a:spLocks noGrp="1"/>
          </p:cNvSpPr>
          <p:nvPr>
            <p:ph type="body" sz="quarter" idx="10"/>
          </p:nvPr>
        </p:nvSpPr>
        <p:spPr>
          <a:xfrm>
            <a:off x="577185" y="2851150"/>
            <a:ext cx="3801549"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2"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3" name="Oval 12"/>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with Chart Single">
    <p:spTree>
      <p:nvGrpSpPr>
        <p:cNvPr id="1" name=""/>
        <p:cNvGrpSpPr/>
        <p:nvPr/>
      </p:nvGrpSpPr>
      <p:grpSpPr>
        <a:xfrm>
          <a:off x="0" y="0"/>
          <a:ext cx="0" cy="0"/>
          <a:chOff x="0" y="0"/>
          <a:chExt cx="0" cy="0"/>
        </a:xfrm>
      </p:grpSpPr>
      <p:sp>
        <p:nvSpPr>
          <p:cNvPr id="16" name="Rectangle 15"/>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0" name="Title Placeholder 25"/>
          <p:cNvSpPr>
            <a:spLocks noGrp="1"/>
          </p:cNvSpPr>
          <p:nvPr>
            <p:ph type="title"/>
          </p:nvPr>
        </p:nvSpPr>
        <p:spPr>
          <a:xfrm>
            <a:off x="577185" y="1152340"/>
            <a:ext cx="4073088" cy="1260475"/>
          </a:xfrm>
          <a:prstGeom prst="rect">
            <a:avLst/>
          </a:prstGeom>
        </p:spPr>
        <p:txBody>
          <a:bodyPr vert="horz" lIns="91440" tIns="45720" rIns="91440" bIns="45720" rtlCol="0" anchor="ctr">
            <a:normAutofit/>
          </a:bodyPr>
          <a:lstStyle>
            <a:lvl1pPr>
              <a:defRPr>
                <a:solidFill>
                  <a:srgbClr val="FFC000"/>
                </a:solidFill>
              </a:defRPr>
            </a:lvl1pPr>
          </a:lstStyle>
          <a:p>
            <a:r>
              <a:rPr lang="en-US" dirty="0"/>
              <a:t>Click to edit Master title style</a:t>
            </a:r>
            <a:endParaRPr lang="en-AU" dirty="0"/>
          </a:p>
        </p:txBody>
      </p:sp>
      <p:sp>
        <p:nvSpPr>
          <p:cNvPr id="11" name="Text Placeholder 12"/>
          <p:cNvSpPr>
            <a:spLocks noGrp="1"/>
          </p:cNvSpPr>
          <p:nvPr>
            <p:ph type="body" sz="quarter" idx="10"/>
          </p:nvPr>
        </p:nvSpPr>
        <p:spPr>
          <a:xfrm>
            <a:off x="577185" y="2851150"/>
            <a:ext cx="3801549"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hart Placeholder 5"/>
          <p:cNvSpPr>
            <a:spLocks noGrp="1"/>
          </p:cNvSpPr>
          <p:nvPr>
            <p:ph type="chart" sz="quarter" idx="13"/>
          </p:nvPr>
        </p:nvSpPr>
        <p:spPr>
          <a:xfrm>
            <a:off x="4903402" y="630631"/>
            <a:ext cx="5178811" cy="6300000"/>
          </a:xfrm>
        </p:spPr>
        <p:txBody>
          <a:bodyPr/>
          <a:lstStyle/>
          <a:p>
            <a:endParaRPr lang="en-AU" dirty="0"/>
          </a:p>
        </p:txBody>
      </p:sp>
      <p:sp>
        <p:nvSpPr>
          <p:cNvPr id="12"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3"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4" name="Oval 13"/>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andard slide layout (white)">
    <p:spTree>
      <p:nvGrpSpPr>
        <p:cNvPr id="1" name=""/>
        <p:cNvGrpSpPr/>
        <p:nvPr/>
      </p:nvGrpSpPr>
      <p:grpSpPr>
        <a:xfrm>
          <a:off x="0" y="0"/>
          <a:ext cx="0" cy="0"/>
          <a:chOff x="0" y="0"/>
          <a:chExt cx="0" cy="0"/>
        </a:xfrm>
      </p:grpSpPr>
      <p:sp>
        <p:nvSpPr>
          <p:cNvPr id="17" name="Rectangle 16"/>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3" name="Title Placeholder 25"/>
          <p:cNvSpPr>
            <a:spLocks noGrp="1"/>
          </p:cNvSpPr>
          <p:nvPr>
            <p:ph type="title"/>
          </p:nvPr>
        </p:nvSpPr>
        <p:spPr>
          <a:xfrm>
            <a:off x="577185" y="1152340"/>
            <a:ext cx="4073088"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4" name="Text Placeholder 12"/>
          <p:cNvSpPr>
            <a:spLocks noGrp="1"/>
          </p:cNvSpPr>
          <p:nvPr>
            <p:ph type="body" sz="quarter" idx="10"/>
          </p:nvPr>
        </p:nvSpPr>
        <p:spPr>
          <a:xfrm>
            <a:off x="577185" y="2851150"/>
            <a:ext cx="3801549"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hart Placeholder 5"/>
          <p:cNvSpPr>
            <a:spLocks noGrp="1"/>
          </p:cNvSpPr>
          <p:nvPr>
            <p:ph type="chart" sz="quarter" idx="13"/>
          </p:nvPr>
        </p:nvSpPr>
        <p:spPr>
          <a:xfrm>
            <a:off x="4903402" y="630631"/>
            <a:ext cx="5178811" cy="6300000"/>
          </a:xfrm>
        </p:spPr>
        <p:txBody>
          <a:bodyPr/>
          <a:lstStyle/>
          <a:p>
            <a:endParaRPr lang="en-AU" dirty="0"/>
          </a:p>
        </p:txBody>
      </p:sp>
      <p:sp>
        <p:nvSpPr>
          <p:cNvPr id="8"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0"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2" name="Oval 11"/>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5" name="Straight Connector 14"/>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tandard slide layout (white)">
    <p:spTree>
      <p:nvGrpSpPr>
        <p:cNvPr id="1" name=""/>
        <p:cNvGrpSpPr/>
        <p:nvPr/>
      </p:nvGrpSpPr>
      <p:grpSpPr>
        <a:xfrm>
          <a:off x="0" y="0"/>
          <a:ext cx="0" cy="0"/>
          <a:chOff x="0" y="0"/>
          <a:chExt cx="0" cy="0"/>
        </a:xfrm>
      </p:grpSpPr>
      <p:sp>
        <p:nvSpPr>
          <p:cNvPr id="17" name="Rectangle 16"/>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3" name="Title Placeholder 25"/>
          <p:cNvSpPr>
            <a:spLocks noGrp="1"/>
          </p:cNvSpPr>
          <p:nvPr>
            <p:ph type="title"/>
          </p:nvPr>
        </p:nvSpPr>
        <p:spPr>
          <a:xfrm>
            <a:off x="577185" y="936316"/>
            <a:ext cx="381894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4" name="Text Placeholder 12"/>
          <p:cNvSpPr>
            <a:spLocks noGrp="1"/>
          </p:cNvSpPr>
          <p:nvPr>
            <p:ph type="body" sz="quarter" idx="10"/>
          </p:nvPr>
        </p:nvSpPr>
        <p:spPr>
          <a:xfrm>
            <a:off x="577185" y="3780631"/>
            <a:ext cx="3801549" cy="2880135"/>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0"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2" name="Oval 11"/>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5" name="Straight Connector 14"/>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25"/>
          <p:cNvSpPr txBox="1">
            <a:spLocks/>
          </p:cNvSpPr>
          <p:nvPr userDrawn="1"/>
        </p:nvSpPr>
        <p:spPr>
          <a:xfrm>
            <a:off x="4905322" y="936316"/>
            <a:ext cx="4752464" cy="792088"/>
          </a:xfrm>
          <a:prstGeom prst="roundRect">
            <a:avLst>
              <a:gd name="adj" fmla="val 50000"/>
            </a:avLst>
          </a:prstGeom>
          <a:solidFill>
            <a:srgbClr val="FFC000"/>
          </a:solidFill>
        </p:spPr>
        <p:txBody>
          <a:bodyPr vert="horz" lIns="91440" tIns="45720" rIns="91440" bIns="45720" rtlCol="0" anchor="ctr">
            <a:normAutofit fontScale="92500"/>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US" sz="2800" dirty="0"/>
              <a:t>Click to edit Master title style</a:t>
            </a:r>
            <a:endParaRPr lang="en-AU" sz="2800" dirty="0"/>
          </a:p>
        </p:txBody>
      </p:sp>
      <p:sp>
        <p:nvSpPr>
          <p:cNvPr id="4" name="Picture Placeholder 3"/>
          <p:cNvSpPr>
            <a:spLocks noGrp="1"/>
          </p:cNvSpPr>
          <p:nvPr>
            <p:ph type="pic" sz="quarter" idx="13"/>
          </p:nvPr>
        </p:nvSpPr>
        <p:spPr>
          <a:xfrm>
            <a:off x="4904901" y="1836738"/>
            <a:ext cx="4752230" cy="4787900"/>
          </a:xfrm>
        </p:spPr>
        <p:txBody>
          <a:bodyPr/>
          <a:lstStyle/>
          <a:p>
            <a:endParaRPr lang="en-AU" dirty="0"/>
          </a:p>
        </p:txBody>
      </p:sp>
    </p:spTree>
    <p:extLst>
      <p:ext uri="{BB962C8B-B14F-4D97-AF65-F5344CB8AC3E}">
        <p14:creationId xmlns:p14="http://schemas.microsoft.com/office/powerpoint/2010/main" val="3636702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tandard slide layout (white)">
    <p:spTree>
      <p:nvGrpSpPr>
        <p:cNvPr id="1" name=""/>
        <p:cNvGrpSpPr/>
        <p:nvPr/>
      </p:nvGrpSpPr>
      <p:grpSpPr>
        <a:xfrm>
          <a:off x="0" y="0"/>
          <a:ext cx="0" cy="0"/>
          <a:chOff x="0" y="0"/>
          <a:chExt cx="0" cy="0"/>
        </a:xfrm>
      </p:grpSpPr>
      <p:sp>
        <p:nvSpPr>
          <p:cNvPr id="17" name="Rectangle 16"/>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9" name="Chart Placeholder 5"/>
          <p:cNvSpPr>
            <a:spLocks noGrp="1"/>
          </p:cNvSpPr>
          <p:nvPr>
            <p:ph type="chart" sz="quarter" idx="13"/>
          </p:nvPr>
        </p:nvSpPr>
        <p:spPr>
          <a:xfrm>
            <a:off x="5185739" y="792300"/>
            <a:ext cx="4729608" cy="5940659"/>
          </a:xfrm>
        </p:spPr>
        <p:txBody>
          <a:bodyPr/>
          <a:lstStyle/>
          <a:p>
            <a:endParaRPr lang="en-AU" dirty="0"/>
          </a:p>
        </p:txBody>
      </p:sp>
      <p:sp>
        <p:nvSpPr>
          <p:cNvPr id="16" name="Chart Placeholder 5"/>
          <p:cNvSpPr>
            <a:spLocks noGrp="1"/>
          </p:cNvSpPr>
          <p:nvPr>
            <p:ph type="chart" sz="quarter" idx="14"/>
          </p:nvPr>
        </p:nvSpPr>
        <p:spPr>
          <a:xfrm>
            <a:off x="182469" y="792300"/>
            <a:ext cx="4729608" cy="5940659"/>
          </a:xfrm>
        </p:spPr>
        <p:txBody>
          <a:bodyPr/>
          <a:lstStyle/>
          <a:p>
            <a:endParaRPr lang="en-AU" dirty="0"/>
          </a:p>
        </p:txBody>
      </p:sp>
      <p:sp>
        <p:nvSpPr>
          <p:cNvPr id="8"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0"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2" name="Oval 11"/>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3" name="Straight Connector 12"/>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989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X Chart slide layout">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577185" y="2685241"/>
            <a:ext cx="4039146" cy="3687678"/>
          </a:xfrm>
        </p:spPr>
        <p:txBody>
          <a:bodyPr/>
          <a:lstStyle/>
          <a:p>
            <a:endParaRPr lang="en-AU" dirty="0"/>
          </a:p>
        </p:txBody>
      </p:sp>
      <p:sp>
        <p:nvSpPr>
          <p:cNvPr id="9" name="Chart Placeholder 5"/>
          <p:cNvSpPr>
            <a:spLocks noGrp="1"/>
          </p:cNvSpPr>
          <p:nvPr>
            <p:ph type="chart" sz="quarter" idx="13"/>
          </p:nvPr>
        </p:nvSpPr>
        <p:spPr>
          <a:xfrm>
            <a:off x="5448909" y="2685241"/>
            <a:ext cx="4039146" cy="3687678"/>
          </a:xfrm>
        </p:spPr>
        <p:txBody>
          <a:bodyPr/>
          <a:lstStyle/>
          <a:p>
            <a:endParaRPr lang="en-AU" dirty="0"/>
          </a:p>
        </p:txBody>
      </p:sp>
      <p:sp>
        <p:nvSpPr>
          <p:cNvPr id="12" name="Text Placeholder 12"/>
          <p:cNvSpPr>
            <a:spLocks noGrp="1"/>
          </p:cNvSpPr>
          <p:nvPr>
            <p:ph type="body" sz="quarter" idx="10"/>
          </p:nvPr>
        </p:nvSpPr>
        <p:spPr>
          <a:xfrm>
            <a:off x="5494630" y="1152339"/>
            <a:ext cx="3993425" cy="1261584"/>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2" title="Question text"/>
          <p:cNvSpPr>
            <a:spLocks noGrp="1"/>
          </p:cNvSpPr>
          <p:nvPr>
            <p:ph type="body" sz="quarter" idx="14"/>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4"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5" name="Oval 14"/>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2 X Chart slide layout">
    <p:spTree>
      <p:nvGrpSpPr>
        <p:cNvPr id="1" name=""/>
        <p:cNvGrpSpPr/>
        <p:nvPr/>
      </p:nvGrpSpPr>
      <p:grpSpPr>
        <a:xfrm>
          <a:off x="0" y="0"/>
          <a:ext cx="0" cy="0"/>
          <a:chOff x="0" y="0"/>
          <a:chExt cx="0" cy="0"/>
        </a:xfrm>
      </p:grpSpPr>
      <p:sp>
        <p:nvSpPr>
          <p:cNvPr id="13" name="Rectangle 12"/>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577185" y="2685241"/>
            <a:ext cx="4039146" cy="3687678"/>
          </a:xfrm>
        </p:spPr>
        <p:txBody>
          <a:bodyPr/>
          <a:lstStyle/>
          <a:p>
            <a:endParaRPr lang="en-AU" dirty="0"/>
          </a:p>
        </p:txBody>
      </p:sp>
      <p:sp>
        <p:nvSpPr>
          <p:cNvPr id="9" name="Chart Placeholder 5"/>
          <p:cNvSpPr>
            <a:spLocks noGrp="1"/>
          </p:cNvSpPr>
          <p:nvPr>
            <p:ph type="chart" sz="quarter" idx="13"/>
          </p:nvPr>
        </p:nvSpPr>
        <p:spPr>
          <a:xfrm>
            <a:off x="5448909" y="2685241"/>
            <a:ext cx="4039146" cy="3687678"/>
          </a:xfrm>
        </p:spPr>
        <p:txBody>
          <a:bodyPr/>
          <a:lstStyle/>
          <a:p>
            <a:endParaRPr lang="en-AU" dirty="0"/>
          </a:p>
        </p:txBody>
      </p:sp>
      <p:sp>
        <p:nvSpPr>
          <p:cNvPr id="12" name="Text Placeholder 12"/>
          <p:cNvSpPr>
            <a:spLocks noGrp="1"/>
          </p:cNvSpPr>
          <p:nvPr>
            <p:ph type="body" sz="quarter" idx="10"/>
          </p:nvPr>
        </p:nvSpPr>
        <p:spPr>
          <a:xfrm>
            <a:off x="5494630" y="1152339"/>
            <a:ext cx="3993425" cy="1261584"/>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ext Placeholder 2" title="Question text"/>
          <p:cNvSpPr>
            <a:spLocks noGrp="1"/>
          </p:cNvSpPr>
          <p:nvPr>
            <p:ph type="body" sz="quarter" idx="14"/>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5"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6" name="Oval 15"/>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7" name="Straight Connector 16"/>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30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X Chart slide layout">
    <p:spTree>
      <p:nvGrpSpPr>
        <p:cNvPr id="1" name=""/>
        <p:cNvGrpSpPr/>
        <p:nvPr/>
      </p:nvGrpSpPr>
      <p:grpSpPr>
        <a:xfrm>
          <a:off x="0" y="0"/>
          <a:ext cx="0" cy="0"/>
          <a:chOff x="0" y="0"/>
          <a:chExt cx="0" cy="0"/>
        </a:xfrm>
      </p:grpSpPr>
      <p:sp>
        <p:nvSpPr>
          <p:cNvPr id="13"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4" name="Chart Placeholder 5"/>
          <p:cNvSpPr>
            <a:spLocks noGrp="1"/>
          </p:cNvSpPr>
          <p:nvPr>
            <p:ph type="chart" sz="quarter" idx="12"/>
          </p:nvPr>
        </p:nvSpPr>
        <p:spPr>
          <a:xfrm>
            <a:off x="577185" y="2685241"/>
            <a:ext cx="4039146" cy="3687678"/>
          </a:xfrm>
        </p:spPr>
        <p:txBody>
          <a:bodyPr/>
          <a:lstStyle/>
          <a:p>
            <a:endParaRPr lang="en-AU" dirty="0"/>
          </a:p>
        </p:txBody>
      </p:sp>
      <p:sp>
        <p:nvSpPr>
          <p:cNvPr id="15" name="Chart Placeholder 5"/>
          <p:cNvSpPr>
            <a:spLocks noGrp="1"/>
          </p:cNvSpPr>
          <p:nvPr>
            <p:ph type="chart" sz="quarter" idx="13"/>
          </p:nvPr>
        </p:nvSpPr>
        <p:spPr>
          <a:xfrm>
            <a:off x="5448909" y="2685241"/>
            <a:ext cx="4039146" cy="3687678"/>
          </a:xfrm>
        </p:spPr>
        <p:txBody>
          <a:bodyPr/>
          <a:lstStyle/>
          <a:p>
            <a:endParaRPr lang="en-AU" dirty="0"/>
          </a:p>
        </p:txBody>
      </p:sp>
      <p:sp>
        <p:nvSpPr>
          <p:cNvPr id="16" name="Text Placeholder 12"/>
          <p:cNvSpPr>
            <a:spLocks noGrp="1"/>
          </p:cNvSpPr>
          <p:nvPr>
            <p:ph type="body" sz="quarter" idx="10"/>
          </p:nvPr>
        </p:nvSpPr>
        <p:spPr>
          <a:xfrm>
            <a:off x="5494630" y="1152339"/>
            <a:ext cx="3993425" cy="1261584"/>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2" title="Question text"/>
          <p:cNvSpPr>
            <a:spLocks noGrp="1"/>
          </p:cNvSpPr>
          <p:nvPr>
            <p:ph type="body" sz="quarter" idx="14"/>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9"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0" name="Oval 9"/>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sp>
        <p:nvSpPr>
          <p:cNvPr id="12" name="Title Placeholder 25"/>
          <p:cNvSpPr>
            <a:spLocks noGrp="1"/>
          </p:cNvSpPr>
          <p:nvPr>
            <p:ph type="title" hasCustomPrompt="1"/>
          </p:nvPr>
        </p:nvSpPr>
        <p:spPr>
          <a:xfrm>
            <a:off x="546579" y="1351740"/>
            <a:ext cx="8989056" cy="1260475"/>
          </a:xfrm>
          <a:prstGeom prst="rect">
            <a:avLst/>
          </a:prstGeom>
        </p:spPr>
        <p:txBody>
          <a:bodyPr vert="horz" lIns="91440" tIns="45720" rIns="91440" bIns="45720" rtlCol="0" anchor="ctr">
            <a:noAutofit/>
          </a:bodyPr>
          <a:lstStyle>
            <a:lvl1pPr>
              <a:defRPr sz="10000">
                <a:solidFill>
                  <a:schemeClr val="bg1"/>
                </a:solidFill>
              </a:defRPr>
            </a:lvl1pPr>
          </a:lstStyle>
          <a:p>
            <a:r>
              <a:rPr lang="en-US" dirty="0"/>
              <a:t>Title.</a:t>
            </a:r>
            <a:endParaRPr lang="en-AU" dirty="0"/>
          </a:p>
        </p:txBody>
      </p:sp>
      <p:sp>
        <p:nvSpPr>
          <p:cNvPr id="13" name="Text Placeholder 12"/>
          <p:cNvSpPr>
            <a:spLocks noGrp="1"/>
          </p:cNvSpPr>
          <p:nvPr>
            <p:ph type="body" sz="quarter" idx="10" hasCustomPrompt="1"/>
          </p:nvPr>
        </p:nvSpPr>
        <p:spPr>
          <a:xfrm>
            <a:off x="546579" y="5352267"/>
            <a:ext cx="8989056" cy="918883"/>
          </a:xfrm>
        </p:spPr>
        <p:txBody>
          <a:bodyPr anchor="b" anchorCtr="0">
            <a:normAutofit/>
          </a:bodyPr>
          <a:lstStyle>
            <a:lvl1pPr>
              <a:defRPr sz="1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CBR people</a:t>
            </a:r>
            <a:endParaRPr lang="en-AU" dirty="0"/>
          </a:p>
        </p:txBody>
      </p:sp>
      <p:sp>
        <p:nvSpPr>
          <p:cNvPr id="14" name="Text Placeholder 12"/>
          <p:cNvSpPr>
            <a:spLocks noGrp="1"/>
          </p:cNvSpPr>
          <p:nvPr>
            <p:ph type="body" sz="quarter" idx="12" hasCustomPrompt="1"/>
          </p:nvPr>
        </p:nvSpPr>
        <p:spPr>
          <a:xfrm>
            <a:off x="546579" y="2851938"/>
            <a:ext cx="8989056" cy="918883"/>
          </a:xfrm>
        </p:spPr>
        <p:txBody>
          <a:bodyPr anchor="b" anchorCtr="0">
            <a:normAutofit/>
          </a:bodyPr>
          <a:lstStyle>
            <a:lvl1pPr>
              <a:defRPr sz="4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Sub-title.</a:t>
            </a:r>
            <a:endParaRPr lang="en-AU" dirty="0"/>
          </a:p>
        </p:txBody>
      </p:sp>
      <p:sp>
        <p:nvSpPr>
          <p:cNvPr id="9" name="Picture Placeholder 13"/>
          <p:cNvSpPr>
            <a:spLocks noGrp="1"/>
          </p:cNvSpPr>
          <p:nvPr>
            <p:ph type="pic" sz="quarter" idx="11"/>
          </p:nvPr>
        </p:nvSpPr>
        <p:spPr>
          <a:xfrm>
            <a:off x="0" y="630631"/>
            <a:ext cx="10082213" cy="6300000"/>
          </a:xfrm>
        </p:spPr>
        <p:txBody>
          <a:bodyPr/>
          <a:lstStyle/>
          <a:p>
            <a:endParaRPr lang="en-AU" dirty="0"/>
          </a:p>
        </p:txBody>
      </p:sp>
      <p:sp>
        <p:nvSpPr>
          <p:cNvPr id="11"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0" name="Oval 9"/>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 X Chart slide layout">
    <p:spTree>
      <p:nvGrpSpPr>
        <p:cNvPr id="1" name=""/>
        <p:cNvGrpSpPr/>
        <p:nvPr/>
      </p:nvGrpSpPr>
      <p:grpSpPr>
        <a:xfrm>
          <a:off x="0" y="0"/>
          <a:ext cx="0" cy="0"/>
          <a:chOff x="0" y="0"/>
          <a:chExt cx="0" cy="0"/>
        </a:xfrm>
      </p:grpSpPr>
      <p:sp>
        <p:nvSpPr>
          <p:cNvPr id="9" name="Rectangle 8"/>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1"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4" name="Chart Placeholder 5"/>
          <p:cNvSpPr>
            <a:spLocks noGrp="1"/>
          </p:cNvSpPr>
          <p:nvPr>
            <p:ph type="chart" sz="quarter" idx="12"/>
          </p:nvPr>
        </p:nvSpPr>
        <p:spPr>
          <a:xfrm>
            <a:off x="577185" y="2685241"/>
            <a:ext cx="4039146" cy="3687678"/>
          </a:xfrm>
        </p:spPr>
        <p:txBody>
          <a:bodyPr/>
          <a:lstStyle/>
          <a:p>
            <a:endParaRPr lang="en-AU" dirty="0"/>
          </a:p>
        </p:txBody>
      </p:sp>
      <p:sp>
        <p:nvSpPr>
          <p:cNvPr id="15" name="Chart Placeholder 5"/>
          <p:cNvSpPr>
            <a:spLocks noGrp="1"/>
          </p:cNvSpPr>
          <p:nvPr>
            <p:ph type="chart" sz="quarter" idx="13"/>
          </p:nvPr>
        </p:nvSpPr>
        <p:spPr>
          <a:xfrm>
            <a:off x="5448909" y="2685241"/>
            <a:ext cx="4039146" cy="3687678"/>
          </a:xfrm>
        </p:spPr>
        <p:txBody>
          <a:bodyPr/>
          <a:lstStyle/>
          <a:p>
            <a:endParaRPr lang="en-AU" dirty="0"/>
          </a:p>
        </p:txBody>
      </p:sp>
      <p:sp>
        <p:nvSpPr>
          <p:cNvPr id="16" name="Text Placeholder 12"/>
          <p:cNvSpPr>
            <a:spLocks noGrp="1"/>
          </p:cNvSpPr>
          <p:nvPr>
            <p:ph type="body" sz="quarter" idx="10"/>
          </p:nvPr>
        </p:nvSpPr>
        <p:spPr>
          <a:xfrm>
            <a:off x="5494630" y="1152339"/>
            <a:ext cx="3993425" cy="1261584"/>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2" title="Question text"/>
          <p:cNvSpPr>
            <a:spLocks noGrp="1"/>
          </p:cNvSpPr>
          <p:nvPr>
            <p:ph type="body" sz="quarter" idx="14"/>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3"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8" name="Oval 17"/>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9" name="Straight Connector 18"/>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2 X Chart slide layout">
    <p:spTree>
      <p:nvGrpSpPr>
        <p:cNvPr id="1" name=""/>
        <p:cNvGrpSpPr/>
        <p:nvPr/>
      </p:nvGrpSpPr>
      <p:grpSpPr>
        <a:xfrm>
          <a:off x="0" y="0"/>
          <a:ext cx="0" cy="0"/>
          <a:chOff x="0" y="0"/>
          <a:chExt cx="0" cy="0"/>
        </a:xfrm>
      </p:grpSpPr>
      <p:sp>
        <p:nvSpPr>
          <p:cNvPr id="15" name="Rectangle 14"/>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6" name="Text Placeholder 12"/>
          <p:cNvSpPr>
            <a:spLocks noGrp="1"/>
          </p:cNvSpPr>
          <p:nvPr>
            <p:ph type="body" sz="quarter" idx="10"/>
          </p:nvPr>
        </p:nvSpPr>
        <p:spPr>
          <a:xfrm>
            <a:off x="5448461" y="880342"/>
            <a:ext cx="4039594"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9" name="Chart Placeholder 5"/>
          <p:cNvSpPr>
            <a:spLocks noGrp="1"/>
          </p:cNvSpPr>
          <p:nvPr>
            <p:ph type="chart" sz="quarter" idx="15"/>
          </p:nvPr>
        </p:nvSpPr>
        <p:spPr>
          <a:xfrm>
            <a:off x="577185" y="4464707"/>
            <a:ext cx="4039146" cy="2196244"/>
          </a:xfrm>
        </p:spPr>
        <p:txBody>
          <a:bodyPr/>
          <a:lstStyle/>
          <a:p>
            <a:endParaRPr lang="en-AU" dirty="0"/>
          </a:p>
        </p:txBody>
      </p:sp>
      <p:sp>
        <p:nvSpPr>
          <p:cNvPr id="10" name="Chart Placeholder 5"/>
          <p:cNvSpPr>
            <a:spLocks noGrp="1"/>
          </p:cNvSpPr>
          <p:nvPr>
            <p:ph type="chart" sz="quarter" idx="16"/>
          </p:nvPr>
        </p:nvSpPr>
        <p:spPr>
          <a:xfrm>
            <a:off x="5448909" y="4464707"/>
            <a:ext cx="4039146" cy="2196244"/>
          </a:xfrm>
        </p:spPr>
        <p:txBody>
          <a:bodyPr/>
          <a:lstStyle/>
          <a:p>
            <a:endParaRPr lang="en-AU" dirty="0"/>
          </a:p>
        </p:txBody>
      </p:sp>
      <p:sp>
        <p:nvSpPr>
          <p:cNvPr id="18" name="Text Placeholder 12"/>
          <p:cNvSpPr>
            <a:spLocks noGrp="1"/>
          </p:cNvSpPr>
          <p:nvPr>
            <p:ph type="body" sz="quarter" idx="17"/>
          </p:nvPr>
        </p:nvSpPr>
        <p:spPr>
          <a:xfrm>
            <a:off x="577185" y="880342"/>
            <a:ext cx="4039594"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19" name="Text Placeholder 12"/>
          <p:cNvSpPr>
            <a:spLocks noGrp="1"/>
          </p:cNvSpPr>
          <p:nvPr>
            <p:ph type="body" sz="quarter" idx="18"/>
          </p:nvPr>
        </p:nvSpPr>
        <p:spPr>
          <a:xfrm>
            <a:off x="5448461" y="3816636"/>
            <a:ext cx="4039594"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20" name="Text Placeholder 12"/>
          <p:cNvSpPr>
            <a:spLocks noGrp="1"/>
          </p:cNvSpPr>
          <p:nvPr>
            <p:ph type="body" sz="quarter" idx="19"/>
          </p:nvPr>
        </p:nvSpPr>
        <p:spPr>
          <a:xfrm>
            <a:off x="577185" y="3816636"/>
            <a:ext cx="4039594"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21" name="Chart Placeholder 5"/>
          <p:cNvSpPr>
            <a:spLocks noGrp="1"/>
          </p:cNvSpPr>
          <p:nvPr>
            <p:ph type="chart" sz="quarter" idx="20"/>
          </p:nvPr>
        </p:nvSpPr>
        <p:spPr>
          <a:xfrm>
            <a:off x="577185" y="1511337"/>
            <a:ext cx="4039146" cy="2196244"/>
          </a:xfrm>
        </p:spPr>
        <p:txBody>
          <a:bodyPr/>
          <a:lstStyle/>
          <a:p>
            <a:endParaRPr lang="en-AU" dirty="0"/>
          </a:p>
        </p:txBody>
      </p:sp>
      <p:sp>
        <p:nvSpPr>
          <p:cNvPr id="22" name="Chart Placeholder 5"/>
          <p:cNvSpPr>
            <a:spLocks noGrp="1"/>
          </p:cNvSpPr>
          <p:nvPr>
            <p:ph type="chart" sz="quarter" idx="21"/>
          </p:nvPr>
        </p:nvSpPr>
        <p:spPr>
          <a:xfrm>
            <a:off x="5448909" y="1511337"/>
            <a:ext cx="4039146" cy="2196244"/>
          </a:xfrm>
        </p:spPr>
        <p:txBody>
          <a:bodyPr/>
          <a:lstStyle/>
          <a:p>
            <a:endParaRPr lang="en-AU" dirty="0"/>
          </a:p>
        </p:txBody>
      </p:sp>
      <p:sp>
        <p:nvSpPr>
          <p:cNvPr id="13"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14"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23" name="Oval 22"/>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24" name="Straight Connector 23"/>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148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2 X Chart slide layout">
    <p:spTree>
      <p:nvGrpSpPr>
        <p:cNvPr id="1" name=""/>
        <p:cNvGrpSpPr/>
        <p:nvPr/>
      </p:nvGrpSpPr>
      <p:grpSpPr>
        <a:xfrm>
          <a:off x="0" y="0"/>
          <a:ext cx="0" cy="0"/>
          <a:chOff x="0" y="0"/>
          <a:chExt cx="0" cy="0"/>
        </a:xfrm>
      </p:grpSpPr>
      <p:sp>
        <p:nvSpPr>
          <p:cNvPr id="19" name="Rectangle 18"/>
          <p:cNvSpPr/>
          <p:nvPr userDrawn="1"/>
        </p:nvSpPr>
        <p:spPr>
          <a:xfrm>
            <a:off x="0" y="630631"/>
            <a:ext cx="10082213" cy="6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9" name="Chart Placeholder 5"/>
          <p:cNvSpPr>
            <a:spLocks noGrp="1"/>
          </p:cNvSpPr>
          <p:nvPr>
            <p:ph type="chart" sz="quarter" idx="15"/>
          </p:nvPr>
        </p:nvSpPr>
        <p:spPr>
          <a:xfrm>
            <a:off x="577185" y="4464707"/>
            <a:ext cx="2732363" cy="2196244"/>
          </a:xfrm>
        </p:spPr>
        <p:txBody>
          <a:bodyPr/>
          <a:lstStyle/>
          <a:p>
            <a:endParaRPr lang="en-AU" dirty="0"/>
          </a:p>
        </p:txBody>
      </p:sp>
      <p:sp>
        <p:nvSpPr>
          <p:cNvPr id="18" name="Text Placeholder 12"/>
          <p:cNvSpPr>
            <a:spLocks noGrp="1"/>
          </p:cNvSpPr>
          <p:nvPr>
            <p:ph type="body" sz="quarter" idx="17"/>
          </p:nvPr>
        </p:nvSpPr>
        <p:spPr>
          <a:xfrm>
            <a:off x="577185" y="880342"/>
            <a:ext cx="2732667"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20" name="Text Placeholder 12"/>
          <p:cNvSpPr>
            <a:spLocks noGrp="1"/>
          </p:cNvSpPr>
          <p:nvPr>
            <p:ph type="body" sz="quarter" idx="19"/>
          </p:nvPr>
        </p:nvSpPr>
        <p:spPr>
          <a:xfrm>
            <a:off x="577185" y="3816636"/>
            <a:ext cx="2732667"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21" name="Chart Placeholder 5"/>
          <p:cNvSpPr>
            <a:spLocks noGrp="1"/>
          </p:cNvSpPr>
          <p:nvPr>
            <p:ph type="chart" sz="quarter" idx="20"/>
          </p:nvPr>
        </p:nvSpPr>
        <p:spPr>
          <a:xfrm>
            <a:off x="577185" y="1511337"/>
            <a:ext cx="2732363" cy="2196244"/>
          </a:xfrm>
        </p:spPr>
        <p:txBody>
          <a:bodyPr/>
          <a:lstStyle/>
          <a:p>
            <a:endParaRPr lang="en-AU" dirty="0"/>
          </a:p>
        </p:txBody>
      </p:sp>
      <p:sp>
        <p:nvSpPr>
          <p:cNvPr id="29" name="Chart Placeholder 5"/>
          <p:cNvSpPr>
            <a:spLocks noGrp="1"/>
          </p:cNvSpPr>
          <p:nvPr>
            <p:ph type="chart" sz="quarter" idx="21"/>
          </p:nvPr>
        </p:nvSpPr>
        <p:spPr>
          <a:xfrm>
            <a:off x="6772361" y="4464707"/>
            <a:ext cx="2732363" cy="2196244"/>
          </a:xfrm>
        </p:spPr>
        <p:txBody>
          <a:bodyPr/>
          <a:lstStyle/>
          <a:p>
            <a:endParaRPr lang="en-AU" dirty="0"/>
          </a:p>
        </p:txBody>
      </p:sp>
      <p:sp>
        <p:nvSpPr>
          <p:cNvPr id="30" name="Text Placeholder 12"/>
          <p:cNvSpPr>
            <a:spLocks noGrp="1"/>
          </p:cNvSpPr>
          <p:nvPr>
            <p:ph type="body" sz="quarter" idx="22"/>
          </p:nvPr>
        </p:nvSpPr>
        <p:spPr>
          <a:xfrm>
            <a:off x="6772361" y="880342"/>
            <a:ext cx="2732667"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31" name="Text Placeholder 12"/>
          <p:cNvSpPr>
            <a:spLocks noGrp="1"/>
          </p:cNvSpPr>
          <p:nvPr>
            <p:ph type="body" sz="quarter" idx="23"/>
          </p:nvPr>
        </p:nvSpPr>
        <p:spPr>
          <a:xfrm>
            <a:off x="6772361" y="3816636"/>
            <a:ext cx="2732667"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32" name="Chart Placeholder 5"/>
          <p:cNvSpPr>
            <a:spLocks noGrp="1"/>
          </p:cNvSpPr>
          <p:nvPr>
            <p:ph type="chart" sz="quarter" idx="24"/>
          </p:nvPr>
        </p:nvSpPr>
        <p:spPr>
          <a:xfrm>
            <a:off x="6772361" y="1511337"/>
            <a:ext cx="2732363" cy="2196244"/>
          </a:xfrm>
        </p:spPr>
        <p:txBody>
          <a:bodyPr/>
          <a:lstStyle/>
          <a:p>
            <a:endParaRPr lang="en-AU" dirty="0"/>
          </a:p>
        </p:txBody>
      </p:sp>
      <p:sp>
        <p:nvSpPr>
          <p:cNvPr id="33" name="Chart Placeholder 5"/>
          <p:cNvSpPr>
            <a:spLocks noGrp="1"/>
          </p:cNvSpPr>
          <p:nvPr>
            <p:ph type="chart" sz="quarter" idx="25"/>
          </p:nvPr>
        </p:nvSpPr>
        <p:spPr>
          <a:xfrm>
            <a:off x="3691986" y="4464707"/>
            <a:ext cx="2732363" cy="2196244"/>
          </a:xfrm>
        </p:spPr>
        <p:txBody>
          <a:bodyPr/>
          <a:lstStyle/>
          <a:p>
            <a:endParaRPr lang="en-AU" dirty="0"/>
          </a:p>
        </p:txBody>
      </p:sp>
      <p:sp>
        <p:nvSpPr>
          <p:cNvPr id="34" name="Text Placeholder 12"/>
          <p:cNvSpPr>
            <a:spLocks noGrp="1"/>
          </p:cNvSpPr>
          <p:nvPr>
            <p:ph type="body" sz="quarter" idx="26"/>
          </p:nvPr>
        </p:nvSpPr>
        <p:spPr>
          <a:xfrm>
            <a:off x="3691986" y="880342"/>
            <a:ext cx="2732667"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35" name="Text Placeholder 12"/>
          <p:cNvSpPr>
            <a:spLocks noGrp="1"/>
          </p:cNvSpPr>
          <p:nvPr>
            <p:ph type="body" sz="quarter" idx="27"/>
          </p:nvPr>
        </p:nvSpPr>
        <p:spPr>
          <a:xfrm>
            <a:off x="3691986" y="3816636"/>
            <a:ext cx="2732667" cy="501469"/>
          </a:xfrm>
        </p:spPr>
        <p:txBody>
          <a:bodyPr>
            <a:noAutofit/>
          </a:bodyPr>
          <a:lstStyle>
            <a:lvl1pPr>
              <a:defRPr sz="1200">
                <a:solidFill>
                  <a:srgbClr val="616365"/>
                </a:solidFill>
                <a:latin typeface="Arial" pitchFamily="34" charset="0"/>
                <a:cs typeface="Arial" pitchFamily="34" charset="0"/>
              </a:defRPr>
            </a:lvl1pPr>
            <a:lvl2pPr>
              <a:defRPr sz="1200">
                <a:solidFill>
                  <a:srgbClr val="616365"/>
                </a:solidFill>
                <a:latin typeface="Arial" pitchFamily="34" charset="0"/>
                <a:cs typeface="Arial" pitchFamily="34" charset="0"/>
              </a:defRPr>
            </a:lvl2pPr>
            <a:lvl3pPr>
              <a:defRPr sz="1200">
                <a:solidFill>
                  <a:srgbClr val="616365"/>
                </a:solidFill>
                <a:latin typeface="Arial" pitchFamily="34" charset="0"/>
                <a:cs typeface="Arial" pitchFamily="34" charset="0"/>
              </a:defRPr>
            </a:lvl3pPr>
            <a:lvl4pPr>
              <a:defRPr sz="1200">
                <a:solidFill>
                  <a:srgbClr val="616365"/>
                </a:solidFill>
                <a:latin typeface="Arial" pitchFamily="34" charset="0"/>
                <a:cs typeface="Arial" pitchFamily="34" charset="0"/>
              </a:defRPr>
            </a:lvl4pPr>
            <a:lvl5pPr>
              <a:defRPr sz="12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p:txBody>
      </p:sp>
      <p:sp>
        <p:nvSpPr>
          <p:cNvPr id="36" name="Chart Placeholder 5"/>
          <p:cNvSpPr>
            <a:spLocks noGrp="1"/>
          </p:cNvSpPr>
          <p:nvPr>
            <p:ph type="chart" sz="quarter" idx="28"/>
          </p:nvPr>
        </p:nvSpPr>
        <p:spPr>
          <a:xfrm>
            <a:off x="3691986" y="1511337"/>
            <a:ext cx="2732363" cy="2196244"/>
          </a:xfrm>
        </p:spPr>
        <p:txBody>
          <a:bodyPr/>
          <a:lstStyle/>
          <a:p>
            <a:endParaRPr lang="en-AU" dirty="0"/>
          </a:p>
        </p:txBody>
      </p:sp>
      <p:sp>
        <p:nvSpPr>
          <p:cNvPr id="22" name="Text Placeholder 2" title="Question text"/>
          <p:cNvSpPr>
            <a:spLocks noGrp="1"/>
          </p:cNvSpPr>
          <p:nvPr>
            <p:ph type="body" sz="quarter" idx="12"/>
          </p:nvPr>
        </p:nvSpPr>
        <p:spPr>
          <a:xfrm>
            <a:off x="1239135" y="7030764"/>
            <a:ext cx="5669011" cy="431800"/>
          </a:xfrm>
        </p:spPr>
        <p:txBody>
          <a:bodyPr anchor="ctr">
            <a:noAutofit/>
          </a:bodyPr>
          <a:lstStyle>
            <a:lvl1pPr>
              <a:defRPr sz="1000"/>
            </a:lvl1pPr>
            <a:lvl2pPr>
              <a:defRPr sz="1200"/>
            </a:lvl2pPr>
            <a:lvl3pPr>
              <a:defRPr sz="1200"/>
            </a:lvl3pPr>
            <a:lvl4pPr>
              <a:defRPr sz="1200"/>
            </a:lvl4pPr>
            <a:lvl5pPr>
              <a:defRPr sz="1200"/>
            </a:lvl5pPr>
          </a:lstStyle>
          <a:p>
            <a:pPr lvl="0"/>
            <a:r>
              <a:rPr lang="en-US" dirty="0"/>
              <a:t>Click to edit Master text styles</a:t>
            </a:r>
          </a:p>
        </p:txBody>
      </p:sp>
      <p:sp>
        <p:nvSpPr>
          <p:cNvPr id="23"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24" name="Oval 23"/>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25" name="Straight Connector 24"/>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91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age picture only">
    <p:spTree>
      <p:nvGrpSpPr>
        <p:cNvPr id="1" name=""/>
        <p:cNvGrpSpPr/>
        <p:nvPr/>
      </p:nvGrpSpPr>
      <p:grpSpPr>
        <a:xfrm>
          <a:off x="0" y="0"/>
          <a:ext cx="0" cy="0"/>
          <a:chOff x="0" y="0"/>
          <a:chExt cx="0" cy="0"/>
        </a:xfrm>
      </p:grpSpPr>
      <p:sp>
        <p:nvSpPr>
          <p:cNvPr id="4" name="Picture Placeholder 13"/>
          <p:cNvSpPr>
            <a:spLocks noGrp="1"/>
          </p:cNvSpPr>
          <p:nvPr>
            <p:ph type="pic" sz="quarter" idx="11"/>
          </p:nvPr>
        </p:nvSpPr>
        <p:spPr>
          <a:xfrm>
            <a:off x="660" y="630631"/>
            <a:ext cx="10080893" cy="6300000"/>
          </a:xfrm>
        </p:spPr>
        <p:txBody>
          <a:bodyPr/>
          <a:lstStyle/>
          <a:p>
            <a:endParaRPr lang="en-AU" dirty="0"/>
          </a:p>
        </p:txBody>
      </p:sp>
      <p:sp>
        <p:nvSpPr>
          <p:cNvPr id="6" name="Oval 5"/>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7"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val 3"/>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3"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tandard Slide (Dark grey)">
    <p:spTree>
      <p:nvGrpSpPr>
        <p:cNvPr id="1" name=""/>
        <p:cNvGrpSpPr/>
        <p:nvPr/>
      </p:nvGrpSpPr>
      <p:grpSpPr>
        <a:xfrm>
          <a:off x="0" y="0"/>
          <a:ext cx="0" cy="0"/>
          <a:chOff x="0" y="0"/>
          <a:chExt cx="0" cy="0"/>
        </a:xfrm>
      </p:grpSpPr>
      <p:sp>
        <p:nvSpPr>
          <p:cNvPr id="13" name="Rectangle 12"/>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930666" y="1350632"/>
            <a:ext cx="8220882" cy="1001762"/>
          </a:xfrm>
          <a:prstGeom prst="rect">
            <a:avLst/>
          </a:prstGeom>
        </p:spPr>
        <p:txBody>
          <a:bodyPr vert="horz" lIns="87120" tIns="43560" rIns="87120" bIns="43560" rtlCol="0" anchor="ctr">
            <a:normAutofit/>
          </a:bodyPr>
          <a:lstStyle>
            <a:lvl1pPr algn="ctr">
              <a:defRPr>
                <a:solidFill>
                  <a:srgbClr val="FDC82F"/>
                </a:solidFill>
              </a:defRPr>
            </a:lvl1pPr>
          </a:lstStyle>
          <a:p>
            <a:r>
              <a:rPr lang="en-US" dirty="0"/>
              <a:t>Click to edit Master title style</a:t>
            </a:r>
            <a:endParaRPr lang="en-AU" dirty="0"/>
          </a:p>
        </p:txBody>
      </p:sp>
      <p:sp>
        <p:nvSpPr>
          <p:cNvPr id="3" name="Picture Placeholder 2"/>
          <p:cNvSpPr>
            <a:spLocks noGrp="1"/>
          </p:cNvSpPr>
          <p:nvPr>
            <p:ph type="pic" sz="quarter" idx="11"/>
          </p:nvPr>
        </p:nvSpPr>
        <p:spPr>
          <a:xfrm>
            <a:off x="2462386" y="2916535"/>
            <a:ext cx="1473555" cy="1562400"/>
          </a:xfrm>
        </p:spPr>
        <p:txBody>
          <a:bodyPr/>
          <a:lstStyle/>
          <a:p>
            <a:endParaRPr lang="en-AU" dirty="0"/>
          </a:p>
        </p:txBody>
      </p:sp>
      <p:sp>
        <p:nvSpPr>
          <p:cNvPr id="10" name="Picture Placeholder 2"/>
          <p:cNvSpPr>
            <a:spLocks noGrp="1"/>
          </p:cNvSpPr>
          <p:nvPr>
            <p:ph type="pic" sz="quarter" idx="12"/>
          </p:nvPr>
        </p:nvSpPr>
        <p:spPr>
          <a:xfrm>
            <a:off x="4304329" y="2916535"/>
            <a:ext cx="1473555" cy="1562400"/>
          </a:xfrm>
        </p:spPr>
        <p:txBody>
          <a:bodyPr/>
          <a:lstStyle/>
          <a:p>
            <a:endParaRPr lang="en-AU" dirty="0"/>
          </a:p>
        </p:txBody>
      </p:sp>
      <p:sp>
        <p:nvSpPr>
          <p:cNvPr id="11" name="Picture Placeholder 2"/>
          <p:cNvSpPr>
            <a:spLocks noGrp="1"/>
          </p:cNvSpPr>
          <p:nvPr>
            <p:ph type="pic" sz="quarter" idx="13"/>
          </p:nvPr>
        </p:nvSpPr>
        <p:spPr>
          <a:xfrm>
            <a:off x="6146272" y="2916535"/>
            <a:ext cx="1473555" cy="1562400"/>
          </a:xfrm>
        </p:spPr>
        <p:txBody>
          <a:bodyPr/>
          <a:lstStyle/>
          <a:p>
            <a:endParaRPr lang="en-AU" dirty="0"/>
          </a:p>
        </p:txBody>
      </p:sp>
      <p:sp>
        <p:nvSpPr>
          <p:cNvPr id="12" name="Picture Placeholder 2"/>
          <p:cNvSpPr>
            <a:spLocks noGrp="1"/>
          </p:cNvSpPr>
          <p:nvPr>
            <p:ph type="pic" sz="quarter" idx="14"/>
          </p:nvPr>
        </p:nvSpPr>
        <p:spPr>
          <a:xfrm>
            <a:off x="7988215" y="2916535"/>
            <a:ext cx="1473555" cy="1562400"/>
          </a:xfrm>
        </p:spPr>
        <p:txBody>
          <a:bodyPr/>
          <a:lstStyle/>
          <a:p>
            <a:endParaRPr lang="en-AU" dirty="0"/>
          </a:p>
        </p:txBody>
      </p:sp>
      <p:sp>
        <p:nvSpPr>
          <p:cNvPr id="14" name="Picture Placeholder 2"/>
          <p:cNvSpPr>
            <a:spLocks noGrp="1"/>
          </p:cNvSpPr>
          <p:nvPr>
            <p:ph type="pic" sz="quarter" idx="15"/>
          </p:nvPr>
        </p:nvSpPr>
        <p:spPr>
          <a:xfrm>
            <a:off x="620443" y="2916535"/>
            <a:ext cx="1473555" cy="1562400"/>
          </a:xfrm>
        </p:spPr>
        <p:txBody>
          <a:bodyPr/>
          <a:lstStyle/>
          <a:p>
            <a:endParaRPr lang="en-AU" dirty="0"/>
          </a:p>
        </p:txBody>
      </p:sp>
      <p:sp>
        <p:nvSpPr>
          <p:cNvPr id="15" name="Oval 14"/>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6" name="Slide Number Placeholder 2"/>
          <p:cNvSpPr>
            <a:spLocks noGrp="1"/>
          </p:cNvSpPr>
          <p:nvPr>
            <p:ph type="sldNum" sz="quarter" idx="10"/>
          </p:nvPr>
        </p:nvSpPr>
        <p:spPr>
          <a:xfrm>
            <a:off x="238257" y="7174053"/>
            <a:ext cx="616644" cy="170974"/>
          </a:xfrm>
        </p:spPr>
        <p:txBody>
          <a:bodyPr/>
          <a:lstStyle/>
          <a:p>
            <a:fld id="{0CB7689D-80C9-4673-80C1-8DF4E9A6252A}" type="slidenum">
              <a:rPr lang="en-AU" smtClean="0"/>
              <a:pPr/>
              <a:t>‹#›</a:t>
            </a:fld>
            <a:endParaRPr lang="en-AU" dirty="0"/>
          </a:p>
        </p:txBody>
      </p:sp>
      <p:sp>
        <p:nvSpPr>
          <p:cNvPr id="17" name="Text Placeholder 3"/>
          <p:cNvSpPr>
            <a:spLocks noGrp="1"/>
          </p:cNvSpPr>
          <p:nvPr>
            <p:ph type="body" sz="quarter" idx="21"/>
          </p:nvPr>
        </p:nvSpPr>
        <p:spPr>
          <a:xfrm>
            <a:off x="560212" y="4680788"/>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18" name="Text Placeholder 3"/>
          <p:cNvSpPr>
            <a:spLocks noGrp="1"/>
          </p:cNvSpPr>
          <p:nvPr>
            <p:ph type="body" sz="quarter" idx="22"/>
          </p:nvPr>
        </p:nvSpPr>
        <p:spPr>
          <a:xfrm>
            <a:off x="2402155" y="4680788"/>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19" name="Text Placeholder 3"/>
          <p:cNvSpPr>
            <a:spLocks noGrp="1"/>
          </p:cNvSpPr>
          <p:nvPr>
            <p:ph type="body" sz="quarter" idx="23"/>
          </p:nvPr>
        </p:nvSpPr>
        <p:spPr>
          <a:xfrm>
            <a:off x="4244098" y="4680788"/>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0" name="Text Placeholder 3"/>
          <p:cNvSpPr>
            <a:spLocks noGrp="1"/>
          </p:cNvSpPr>
          <p:nvPr>
            <p:ph type="body" sz="quarter" idx="24"/>
          </p:nvPr>
        </p:nvSpPr>
        <p:spPr>
          <a:xfrm>
            <a:off x="6086040" y="4680788"/>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1" name="Text Placeholder 3"/>
          <p:cNvSpPr>
            <a:spLocks noGrp="1"/>
          </p:cNvSpPr>
          <p:nvPr>
            <p:ph type="body" sz="quarter" idx="25"/>
          </p:nvPr>
        </p:nvSpPr>
        <p:spPr>
          <a:xfrm>
            <a:off x="7927983" y="4680788"/>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36562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tandard Slide (Dark grey)">
    <p:spTree>
      <p:nvGrpSpPr>
        <p:cNvPr id="1" name=""/>
        <p:cNvGrpSpPr/>
        <p:nvPr/>
      </p:nvGrpSpPr>
      <p:grpSpPr>
        <a:xfrm>
          <a:off x="0" y="0"/>
          <a:ext cx="0" cy="0"/>
          <a:chOff x="0" y="0"/>
          <a:chExt cx="0" cy="0"/>
        </a:xfrm>
      </p:grpSpPr>
      <p:sp>
        <p:nvSpPr>
          <p:cNvPr id="13" name="Rectangle 12"/>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930666" y="936315"/>
            <a:ext cx="8220882" cy="1001762"/>
          </a:xfrm>
          <a:prstGeom prst="rect">
            <a:avLst/>
          </a:prstGeom>
        </p:spPr>
        <p:txBody>
          <a:bodyPr vert="horz" lIns="87120" tIns="43560" rIns="87120" bIns="43560" rtlCol="0" anchor="ctr">
            <a:normAutofit/>
          </a:bodyPr>
          <a:lstStyle>
            <a:lvl1pPr algn="ctr">
              <a:defRPr>
                <a:solidFill>
                  <a:srgbClr val="FDC82F"/>
                </a:solidFill>
              </a:defRPr>
            </a:lvl1pPr>
          </a:lstStyle>
          <a:p>
            <a:r>
              <a:rPr lang="en-US" dirty="0"/>
              <a:t>Click to edit Master title style</a:t>
            </a:r>
            <a:endParaRPr lang="en-AU" dirty="0"/>
          </a:p>
        </p:txBody>
      </p:sp>
      <p:sp>
        <p:nvSpPr>
          <p:cNvPr id="3" name="Picture Placeholder 2"/>
          <p:cNvSpPr>
            <a:spLocks noGrp="1"/>
          </p:cNvSpPr>
          <p:nvPr>
            <p:ph type="pic" sz="quarter" idx="11"/>
          </p:nvPr>
        </p:nvSpPr>
        <p:spPr>
          <a:xfrm>
            <a:off x="2571886" y="2232459"/>
            <a:ext cx="1254556" cy="1332000"/>
          </a:xfrm>
        </p:spPr>
        <p:txBody>
          <a:bodyPr/>
          <a:lstStyle/>
          <a:p>
            <a:endParaRPr lang="en-AU" dirty="0"/>
          </a:p>
        </p:txBody>
      </p:sp>
      <p:sp>
        <p:nvSpPr>
          <p:cNvPr id="10" name="Picture Placeholder 2"/>
          <p:cNvSpPr>
            <a:spLocks noGrp="1"/>
          </p:cNvSpPr>
          <p:nvPr>
            <p:ph type="pic" sz="quarter" idx="12"/>
          </p:nvPr>
        </p:nvSpPr>
        <p:spPr>
          <a:xfrm>
            <a:off x="4413829" y="2232459"/>
            <a:ext cx="1254556" cy="1332000"/>
          </a:xfrm>
        </p:spPr>
        <p:txBody>
          <a:bodyPr/>
          <a:lstStyle/>
          <a:p>
            <a:endParaRPr lang="en-AU" dirty="0"/>
          </a:p>
        </p:txBody>
      </p:sp>
      <p:sp>
        <p:nvSpPr>
          <p:cNvPr id="11" name="Picture Placeholder 2"/>
          <p:cNvSpPr>
            <a:spLocks noGrp="1"/>
          </p:cNvSpPr>
          <p:nvPr>
            <p:ph type="pic" sz="quarter" idx="13"/>
          </p:nvPr>
        </p:nvSpPr>
        <p:spPr>
          <a:xfrm>
            <a:off x="6255771" y="2232459"/>
            <a:ext cx="1254556" cy="1332000"/>
          </a:xfrm>
        </p:spPr>
        <p:txBody>
          <a:bodyPr/>
          <a:lstStyle/>
          <a:p>
            <a:endParaRPr lang="en-AU" dirty="0"/>
          </a:p>
        </p:txBody>
      </p:sp>
      <p:sp>
        <p:nvSpPr>
          <p:cNvPr id="12" name="Picture Placeholder 2"/>
          <p:cNvSpPr>
            <a:spLocks noGrp="1"/>
          </p:cNvSpPr>
          <p:nvPr>
            <p:ph type="pic" sz="quarter" idx="14"/>
          </p:nvPr>
        </p:nvSpPr>
        <p:spPr>
          <a:xfrm>
            <a:off x="8097714" y="2232459"/>
            <a:ext cx="1254556" cy="1332000"/>
          </a:xfrm>
        </p:spPr>
        <p:txBody>
          <a:bodyPr/>
          <a:lstStyle/>
          <a:p>
            <a:endParaRPr lang="en-AU" dirty="0"/>
          </a:p>
        </p:txBody>
      </p:sp>
      <p:sp>
        <p:nvSpPr>
          <p:cNvPr id="14" name="Picture Placeholder 2"/>
          <p:cNvSpPr>
            <a:spLocks noGrp="1"/>
          </p:cNvSpPr>
          <p:nvPr>
            <p:ph type="pic" sz="quarter" idx="15"/>
          </p:nvPr>
        </p:nvSpPr>
        <p:spPr>
          <a:xfrm>
            <a:off x="729943" y="2232459"/>
            <a:ext cx="1254556" cy="1332000"/>
          </a:xfrm>
        </p:spPr>
        <p:txBody>
          <a:bodyPr/>
          <a:lstStyle/>
          <a:p>
            <a:endParaRPr lang="en-AU" dirty="0"/>
          </a:p>
        </p:txBody>
      </p:sp>
      <p:sp>
        <p:nvSpPr>
          <p:cNvPr id="15" name="Oval 14"/>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6" name="Slide Number Placeholder 2"/>
          <p:cNvSpPr>
            <a:spLocks noGrp="1"/>
          </p:cNvSpPr>
          <p:nvPr>
            <p:ph type="sldNum" sz="quarter" idx="10"/>
          </p:nvPr>
        </p:nvSpPr>
        <p:spPr>
          <a:xfrm>
            <a:off x="238257" y="7174053"/>
            <a:ext cx="616644" cy="170974"/>
          </a:xfrm>
        </p:spPr>
        <p:txBody>
          <a:bodyPr/>
          <a:lstStyle/>
          <a:p>
            <a:fld id="{0CB7689D-80C9-4673-80C1-8DF4E9A6252A}" type="slidenum">
              <a:rPr lang="en-AU" smtClean="0"/>
              <a:pPr/>
              <a:t>‹#›</a:t>
            </a:fld>
            <a:endParaRPr lang="en-AU" dirty="0"/>
          </a:p>
        </p:txBody>
      </p:sp>
      <p:sp>
        <p:nvSpPr>
          <p:cNvPr id="17" name="Picture Placeholder 2"/>
          <p:cNvSpPr>
            <a:spLocks noGrp="1"/>
          </p:cNvSpPr>
          <p:nvPr>
            <p:ph type="pic" sz="quarter" idx="16"/>
          </p:nvPr>
        </p:nvSpPr>
        <p:spPr>
          <a:xfrm>
            <a:off x="2571886" y="4502930"/>
            <a:ext cx="1254556" cy="1332000"/>
          </a:xfrm>
        </p:spPr>
        <p:txBody>
          <a:bodyPr/>
          <a:lstStyle/>
          <a:p>
            <a:endParaRPr lang="en-AU" dirty="0"/>
          </a:p>
        </p:txBody>
      </p:sp>
      <p:sp>
        <p:nvSpPr>
          <p:cNvPr id="18" name="Picture Placeholder 2"/>
          <p:cNvSpPr>
            <a:spLocks noGrp="1"/>
          </p:cNvSpPr>
          <p:nvPr>
            <p:ph type="pic" sz="quarter" idx="17"/>
          </p:nvPr>
        </p:nvSpPr>
        <p:spPr>
          <a:xfrm>
            <a:off x="4413829" y="4502930"/>
            <a:ext cx="1254556" cy="1332000"/>
          </a:xfrm>
        </p:spPr>
        <p:txBody>
          <a:bodyPr/>
          <a:lstStyle/>
          <a:p>
            <a:endParaRPr lang="en-AU" dirty="0"/>
          </a:p>
        </p:txBody>
      </p:sp>
      <p:sp>
        <p:nvSpPr>
          <p:cNvPr id="19" name="Picture Placeholder 2"/>
          <p:cNvSpPr>
            <a:spLocks noGrp="1"/>
          </p:cNvSpPr>
          <p:nvPr>
            <p:ph type="pic" sz="quarter" idx="18"/>
          </p:nvPr>
        </p:nvSpPr>
        <p:spPr>
          <a:xfrm>
            <a:off x="6255771" y="4502930"/>
            <a:ext cx="1254556" cy="1332000"/>
          </a:xfrm>
        </p:spPr>
        <p:txBody>
          <a:bodyPr/>
          <a:lstStyle/>
          <a:p>
            <a:endParaRPr lang="en-AU" dirty="0"/>
          </a:p>
        </p:txBody>
      </p:sp>
      <p:sp>
        <p:nvSpPr>
          <p:cNvPr id="20" name="Picture Placeholder 2"/>
          <p:cNvSpPr>
            <a:spLocks noGrp="1"/>
          </p:cNvSpPr>
          <p:nvPr>
            <p:ph type="pic" sz="quarter" idx="19"/>
          </p:nvPr>
        </p:nvSpPr>
        <p:spPr>
          <a:xfrm>
            <a:off x="8097714" y="4502930"/>
            <a:ext cx="1254556" cy="1332000"/>
          </a:xfrm>
        </p:spPr>
        <p:txBody>
          <a:bodyPr/>
          <a:lstStyle/>
          <a:p>
            <a:endParaRPr lang="en-AU" dirty="0"/>
          </a:p>
        </p:txBody>
      </p:sp>
      <p:sp>
        <p:nvSpPr>
          <p:cNvPr id="21" name="Picture Placeholder 2"/>
          <p:cNvSpPr>
            <a:spLocks noGrp="1"/>
          </p:cNvSpPr>
          <p:nvPr>
            <p:ph type="pic" sz="quarter" idx="20"/>
          </p:nvPr>
        </p:nvSpPr>
        <p:spPr>
          <a:xfrm>
            <a:off x="729943" y="4502930"/>
            <a:ext cx="1254556" cy="1332000"/>
          </a:xfrm>
        </p:spPr>
        <p:txBody>
          <a:bodyPr/>
          <a:lstStyle/>
          <a:p>
            <a:endParaRPr lang="en-AU" dirty="0"/>
          </a:p>
        </p:txBody>
      </p:sp>
      <p:sp>
        <p:nvSpPr>
          <p:cNvPr id="22" name="Text Placeholder 3"/>
          <p:cNvSpPr>
            <a:spLocks noGrp="1"/>
          </p:cNvSpPr>
          <p:nvPr>
            <p:ph type="body" sz="quarter" idx="21"/>
          </p:nvPr>
        </p:nvSpPr>
        <p:spPr>
          <a:xfrm>
            <a:off x="560212" y="3592224"/>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3" name="Text Placeholder 3"/>
          <p:cNvSpPr>
            <a:spLocks noGrp="1"/>
          </p:cNvSpPr>
          <p:nvPr>
            <p:ph type="body" sz="quarter" idx="22"/>
          </p:nvPr>
        </p:nvSpPr>
        <p:spPr>
          <a:xfrm>
            <a:off x="2402155" y="3592224"/>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4" name="Text Placeholder 3"/>
          <p:cNvSpPr>
            <a:spLocks noGrp="1"/>
          </p:cNvSpPr>
          <p:nvPr>
            <p:ph type="body" sz="quarter" idx="23"/>
          </p:nvPr>
        </p:nvSpPr>
        <p:spPr>
          <a:xfrm>
            <a:off x="4244098" y="3592224"/>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5" name="Text Placeholder 3"/>
          <p:cNvSpPr>
            <a:spLocks noGrp="1"/>
          </p:cNvSpPr>
          <p:nvPr>
            <p:ph type="body" sz="quarter" idx="24"/>
          </p:nvPr>
        </p:nvSpPr>
        <p:spPr>
          <a:xfrm>
            <a:off x="6086040" y="3592224"/>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6" name="Text Placeholder 3"/>
          <p:cNvSpPr>
            <a:spLocks noGrp="1"/>
          </p:cNvSpPr>
          <p:nvPr>
            <p:ph type="body" sz="quarter" idx="25"/>
          </p:nvPr>
        </p:nvSpPr>
        <p:spPr>
          <a:xfrm>
            <a:off x="7927983" y="3592224"/>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7" name="Text Placeholder 3"/>
          <p:cNvSpPr>
            <a:spLocks noGrp="1"/>
          </p:cNvSpPr>
          <p:nvPr>
            <p:ph type="body" sz="quarter" idx="26"/>
          </p:nvPr>
        </p:nvSpPr>
        <p:spPr>
          <a:xfrm>
            <a:off x="560212" y="5860476"/>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8" name="Text Placeholder 3"/>
          <p:cNvSpPr>
            <a:spLocks noGrp="1"/>
          </p:cNvSpPr>
          <p:nvPr>
            <p:ph type="body" sz="quarter" idx="27"/>
          </p:nvPr>
        </p:nvSpPr>
        <p:spPr>
          <a:xfrm>
            <a:off x="2402155" y="5860476"/>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9" name="Text Placeholder 3"/>
          <p:cNvSpPr>
            <a:spLocks noGrp="1"/>
          </p:cNvSpPr>
          <p:nvPr>
            <p:ph type="body" sz="quarter" idx="28"/>
          </p:nvPr>
        </p:nvSpPr>
        <p:spPr>
          <a:xfrm>
            <a:off x="4244098" y="5860476"/>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30" name="Text Placeholder 3"/>
          <p:cNvSpPr>
            <a:spLocks noGrp="1"/>
          </p:cNvSpPr>
          <p:nvPr>
            <p:ph type="body" sz="quarter" idx="29"/>
          </p:nvPr>
        </p:nvSpPr>
        <p:spPr>
          <a:xfrm>
            <a:off x="6086040" y="5860476"/>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31" name="Text Placeholder 3"/>
          <p:cNvSpPr>
            <a:spLocks noGrp="1"/>
          </p:cNvSpPr>
          <p:nvPr>
            <p:ph type="body" sz="quarter" idx="30"/>
          </p:nvPr>
        </p:nvSpPr>
        <p:spPr>
          <a:xfrm>
            <a:off x="7927983" y="5860476"/>
            <a:ext cx="1594018"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32093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Standard Slide (Dark grey)">
    <p:spTree>
      <p:nvGrpSpPr>
        <p:cNvPr id="1" name=""/>
        <p:cNvGrpSpPr/>
        <p:nvPr/>
      </p:nvGrpSpPr>
      <p:grpSpPr>
        <a:xfrm>
          <a:off x="0" y="0"/>
          <a:ext cx="0" cy="0"/>
          <a:chOff x="0" y="0"/>
          <a:chExt cx="0" cy="0"/>
        </a:xfrm>
      </p:grpSpPr>
      <p:sp>
        <p:nvSpPr>
          <p:cNvPr id="13" name="Rectangle 12"/>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3" name="Picture Placeholder 2"/>
          <p:cNvSpPr>
            <a:spLocks noGrp="1"/>
          </p:cNvSpPr>
          <p:nvPr>
            <p:ph type="pic" sz="quarter" idx="11"/>
          </p:nvPr>
        </p:nvSpPr>
        <p:spPr>
          <a:xfrm>
            <a:off x="3348764" y="2131880"/>
            <a:ext cx="1254556" cy="1332000"/>
          </a:xfrm>
        </p:spPr>
        <p:txBody>
          <a:bodyPr/>
          <a:lstStyle/>
          <a:p>
            <a:endParaRPr lang="en-AU" dirty="0"/>
          </a:p>
        </p:txBody>
      </p:sp>
      <p:sp>
        <p:nvSpPr>
          <p:cNvPr id="10" name="Picture Placeholder 2"/>
          <p:cNvSpPr>
            <a:spLocks noGrp="1"/>
          </p:cNvSpPr>
          <p:nvPr>
            <p:ph type="pic" sz="quarter" idx="12"/>
          </p:nvPr>
        </p:nvSpPr>
        <p:spPr>
          <a:xfrm>
            <a:off x="5510488" y="2131880"/>
            <a:ext cx="1254556" cy="1332000"/>
          </a:xfrm>
        </p:spPr>
        <p:txBody>
          <a:bodyPr/>
          <a:lstStyle/>
          <a:p>
            <a:endParaRPr lang="en-AU" dirty="0"/>
          </a:p>
        </p:txBody>
      </p:sp>
      <p:sp>
        <p:nvSpPr>
          <p:cNvPr id="11" name="Picture Placeholder 2"/>
          <p:cNvSpPr>
            <a:spLocks noGrp="1"/>
          </p:cNvSpPr>
          <p:nvPr>
            <p:ph type="pic" sz="quarter" idx="13"/>
          </p:nvPr>
        </p:nvSpPr>
        <p:spPr>
          <a:xfrm>
            <a:off x="7663862" y="2131880"/>
            <a:ext cx="1254556" cy="1332000"/>
          </a:xfrm>
        </p:spPr>
        <p:txBody>
          <a:bodyPr/>
          <a:lstStyle/>
          <a:p>
            <a:endParaRPr lang="en-AU" dirty="0"/>
          </a:p>
        </p:txBody>
      </p:sp>
      <p:sp>
        <p:nvSpPr>
          <p:cNvPr id="14" name="Picture Placeholder 2"/>
          <p:cNvSpPr>
            <a:spLocks noGrp="1"/>
          </p:cNvSpPr>
          <p:nvPr>
            <p:ph type="pic" sz="quarter" idx="15"/>
          </p:nvPr>
        </p:nvSpPr>
        <p:spPr>
          <a:xfrm>
            <a:off x="1187040" y="2131880"/>
            <a:ext cx="1254556" cy="1332000"/>
          </a:xfrm>
        </p:spPr>
        <p:txBody>
          <a:bodyPr/>
          <a:lstStyle/>
          <a:p>
            <a:endParaRPr lang="en-AU" dirty="0"/>
          </a:p>
        </p:txBody>
      </p:sp>
      <p:sp>
        <p:nvSpPr>
          <p:cNvPr id="15" name="Oval 14"/>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6" name="Slide Number Placeholder 2"/>
          <p:cNvSpPr>
            <a:spLocks noGrp="1"/>
          </p:cNvSpPr>
          <p:nvPr>
            <p:ph type="sldNum" sz="quarter" idx="10"/>
          </p:nvPr>
        </p:nvSpPr>
        <p:spPr>
          <a:xfrm>
            <a:off x="238257" y="7174053"/>
            <a:ext cx="616644" cy="170974"/>
          </a:xfrm>
        </p:spPr>
        <p:txBody>
          <a:bodyPr/>
          <a:lstStyle/>
          <a:p>
            <a:fld id="{0CB7689D-80C9-4673-80C1-8DF4E9A6252A}" type="slidenum">
              <a:rPr lang="en-AU" smtClean="0"/>
              <a:pPr/>
              <a:t>‹#›</a:t>
            </a:fld>
            <a:endParaRPr lang="en-AU" dirty="0"/>
          </a:p>
        </p:txBody>
      </p:sp>
      <p:sp>
        <p:nvSpPr>
          <p:cNvPr id="17" name="Picture Placeholder 2"/>
          <p:cNvSpPr>
            <a:spLocks noGrp="1"/>
          </p:cNvSpPr>
          <p:nvPr>
            <p:ph type="pic" sz="quarter" idx="16"/>
          </p:nvPr>
        </p:nvSpPr>
        <p:spPr>
          <a:xfrm>
            <a:off x="3332967" y="4402351"/>
            <a:ext cx="1254556" cy="1332000"/>
          </a:xfrm>
        </p:spPr>
        <p:txBody>
          <a:bodyPr/>
          <a:lstStyle/>
          <a:p>
            <a:endParaRPr lang="en-AU" dirty="0"/>
          </a:p>
        </p:txBody>
      </p:sp>
      <p:sp>
        <p:nvSpPr>
          <p:cNvPr id="18" name="Picture Placeholder 2"/>
          <p:cNvSpPr>
            <a:spLocks noGrp="1"/>
          </p:cNvSpPr>
          <p:nvPr>
            <p:ph type="pic" sz="quarter" idx="17"/>
          </p:nvPr>
        </p:nvSpPr>
        <p:spPr>
          <a:xfrm>
            <a:off x="5494690" y="4402351"/>
            <a:ext cx="1254556" cy="1332000"/>
          </a:xfrm>
        </p:spPr>
        <p:txBody>
          <a:bodyPr/>
          <a:lstStyle/>
          <a:p>
            <a:endParaRPr lang="en-AU" dirty="0"/>
          </a:p>
        </p:txBody>
      </p:sp>
      <p:sp>
        <p:nvSpPr>
          <p:cNvPr id="19" name="Picture Placeholder 2"/>
          <p:cNvSpPr>
            <a:spLocks noGrp="1"/>
          </p:cNvSpPr>
          <p:nvPr>
            <p:ph type="pic" sz="quarter" idx="18"/>
          </p:nvPr>
        </p:nvSpPr>
        <p:spPr>
          <a:xfrm>
            <a:off x="7656414" y="4402351"/>
            <a:ext cx="1254556" cy="1332000"/>
          </a:xfrm>
        </p:spPr>
        <p:txBody>
          <a:bodyPr/>
          <a:lstStyle/>
          <a:p>
            <a:endParaRPr lang="en-AU" dirty="0"/>
          </a:p>
        </p:txBody>
      </p:sp>
      <p:sp>
        <p:nvSpPr>
          <p:cNvPr id="21" name="Picture Placeholder 2"/>
          <p:cNvSpPr>
            <a:spLocks noGrp="1"/>
          </p:cNvSpPr>
          <p:nvPr>
            <p:ph type="pic" sz="quarter" idx="20"/>
          </p:nvPr>
        </p:nvSpPr>
        <p:spPr>
          <a:xfrm>
            <a:off x="1171243" y="4402351"/>
            <a:ext cx="1254556" cy="1332000"/>
          </a:xfrm>
        </p:spPr>
        <p:txBody>
          <a:bodyPr/>
          <a:lstStyle/>
          <a:p>
            <a:endParaRPr lang="en-AU" dirty="0"/>
          </a:p>
        </p:txBody>
      </p:sp>
      <p:sp>
        <p:nvSpPr>
          <p:cNvPr id="23" name="Title Placeholder 25"/>
          <p:cNvSpPr>
            <a:spLocks noGrp="1"/>
          </p:cNvSpPr>
          <p:nvPr>
            <p:ph type="title"/>
          </p:nvPr>
        </p:nvSpPr>
        <p:spPr>
          <a:xfrm>
            <a:off x="1171243" y="971364"/>
            <a:ext cx="7739727" cy="1001762"/>
          </a:xfrm>
          <a:prstGeom prst="rect">
            <a:avLst/>
          </a:prstGeom>
        </p:spPr>
        <p:txBody>
          <a:bodyPr vert="horz" lIns="87120" tIns="43560" rIns="87120" bIns="43560" rtlCol="0" anchor="ctr">
            <a:normAutofit/>
          </a:bodyPr>
          <a:lstStyle>
            <a:lvl1pPr algn="ctr">
              <a:defRPr>
                <a:solidFill>
                  <a:srgbClr val="FDC82F"/>
                </a:solidFill>
              </a:defRPr>
            </a:lvl1pPr>
          </a:lstStyle>
          <a:p>
            <a:r>
              <a:rPr lang="en-US" dirty="0"/>
              <a:t>Click to edit Master title style</a:t>
            </a:r>
            <a:endParaRPr lang="en-AU" dirty="0"/>
          </a:p>
        </p:txBody>
      </p:sp>
      <p:sp>
        <p:nvSpPr>
          <p:cNvPr id="24" name="Text Placeholder 3"/>
          <p:cNvSpPr>
            <a:spLocks noGrp="1"/>
          </p:cNvSpPr>
          <p:nvPr>
            <p:ph type="body" sz="quarter" idx="21"/>
          </p:nvPr>
        </p:nvSpPr>
        <p:spPr>
          <a:xfrm>
            <a:off x="1035458" y="3539270"/>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5" name="Text Placeholder 3"/>
          <p:cNvSpPr>
            <a:spLocks noGrp="1"/>
          </p:cNvSpPr>
          <p:nvPr>
            <p:ph type="body" sz="quarter" idx="22"/>
          </p:nvPr>
        </p:nvSpPr>
        <p:spPr>
          <a:xfrm>
            <a:off x="3197182" y="3539270"/>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6" name="Text Placeholder 3"/>
          <p:cNvSpPr>
            <a:spLocks noGrp="1"/>
          </p:cNvSpPr>
          <p:nvPr>
            <p:ph type="body" sz="quarter" idx="23"/>
          </p:nvPr>
        </p:nvSpPr>
        <p:spPr>
          <a:xfrm>
            <a:off x="5358905" y="3539270"/>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7" name="Text Placeholder 3"/>
          <p:cNvSpPr>
            <a:spLocks noGrp="1"/>
          </p:cNvSpPr>
          <p:nvPr>
            <p:ph type="body" sz="quarter" idx="24"/>
          </p:nvPr>
        </p:nvSpPr>
        <p:spPr>
          <a:xfrm>
            <a:off x="7520629" y="3539270"/>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8" name="Text Placeholder 3"/>
          <p:cNvSpPr>
            <a:spLocks noGrp="1"/>
          </p:cNvSpPr>
          <p:nvPr>
            <p:ph type="body" sz="quarter" idx="25"/>
          </p:nvPr>
        </p:nvSpPr>
        <p:spPr>
          <a:xfrm>
            <a:off x="1035458" y="5807522"/>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9" name="Text Placeholder 3"/>
          <p:cNvSpPr>
            <a:spLocks noGrp="1"/>
          </p:cNvSpPr>
          <p:nvPr>
            <p:ph type="body" sz="quarter" idx="26"/>
          </p:nvPr>
        </p:nvSpPr>
        <p:spPr>
          <a:xfrm>
            <a:off x="3197182" y="5807522"/>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30" name="Text Placeholder 3"/>
          <p:cNvSpPr>
            <a:spLocks noGrp="1"/>
          </p:cNvSpPr>
          <p:nvPr>
            <p:ph type="body" sz="quarter" idx="27"/>
          </p:nvPr>
        </p:nvSpPr>
        <p:spPr>
          <a:xfrm>
            <a:off x="5358905" y="5807522"/>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31" name="Text Placeholder 3"/>
          <p:cNvSpPr>
            <a:spLocks noGrp="1"/>
          </p:cNvSpPr>
          <p:nvPr>
            <p:ph type="body" sz="quarter" idx="28"/>
          </p:nvPr>
        </p:nvSpPr>
        <p:spPr>
          <a:xfrm>
            <a:off x="7520629" y="5807522"/>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335322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Standard Slide (Dark grey)">
    <p:spTree>
      <p:nvGrpSpPr>
        <p:cNvPr id="1" name=""/>
        <p:cNvGrpSpPr/>
        <p:nvPr/>
      </p:nvGrpSpPr>
      <p:grpSpPr>
        <a:xfrm>
          <a:off x="0" y="0"/>
          <a:ext cx="0" cy="0"/>
          <a:chOff x="0" y="0"/>
          <a:chExt cx="0" cy="0"/>
        </a:xfrm>
      </p:grpSpPr>
      <p:sp>
        <p:nvSpPr>
          <p:cNvPr id="13" name="Rectangle 12"/>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3" name="Picture Placeholder 2"/>
          <p:cNvSpPr>
            <a:spLocks noGrp="1"/>
          </p:cNvSpPr>
          <p:nvPr>
            <p:ph type="pic" sz="quarter" idx="11"/>
          </p:nvPr>
        </p:nvSpPr>
        <p:spPr>
          <a:xfrm>
            <a:off x="4413829" y="2131880"/>
            <a:ext cx="1254556" cy="1332000"/>
          </a:xfrm>
        </p:spPr>
        <p:txBody>
          <a:bodyPr/>
          <a:lstStyle/>
          <a:p>
            <a:endParaRPr lang="en-AU" dirty="0"/>
          </a:p>
        </p:txBody>
      </p:sp>
      <p:sp>
        <p:nvSpPr>
          <p:cNvPr id="10" name="Picture Placeholder 2"/>
          <p:cNvSpPr>
            <a:spLocks noGrp="1"/>
          </p:cNvSpPr>
          <p:nvPr>
            <p:ph type="pic" sz="quarter" idx="12"/>
          </p:nvPr>
        </p:nvSpPr>
        <p:spPr>
          <a:xfrm>
            <a:off x="6671975" y="2131880"/>
            <a:ext cx="1254556" cy="1332000"/>
          </a:xfrm>
        </p:spPr>
        <p:txBody>
          <a:bodyPr/>
          <a:lstStyle/>
          <a:p>
            <a:endParaRPr lang="en-AU" dirty="0"/>
          </a:p>
        </p:txBody>
      </p:sp>
      <p:sp>
        <p:nvSpPr>
          <p:cNvPr id="14" name="Picture Placeholder 2"/>
          <p:cNvSpPr>
            <a:spLocks noGrp="1"/>
          </p:cNvSpPr>
          <p:nvPr>
            <p:ph type="pic" sz="quarter" idx="15"/>
          </p:nvPr>
        </p:nvSpPr>
        <p:spPr>
          <a:xfrm>
            <a:off x="2155682" y="2131880"/>
            <a:ext cx="1254556" cy="1332000"/>
          </a:xfrm>
        </p:spPr>
        <p:txBody>
          <a:bodyPr/>
          <a:lstStyle/>
          <a:p>
            <a:endParaRPr lang="en-AU" dirty="0"/>
          </a:p>
        </p:txBody>
      </p:sp>
      <p:sp>
        <p:nvSpPr>
          <p:cNvPr id="15" name="Oval 14"/>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16" name="Slide Number Placeholder 2"/>
          <p:cNvSpPr>
            <a:spLocks noGrp="1"/>
          </p:cNvSpPr>
          <p:nvPr>
            <p:ph type="sldNum" sz="quarter" idx="10"/>
          </p:nvPr>
        </p:nvSpPr>
        <p:spPr>
          <a:xfrm>
            <a:off x="238257" y="7174053"/>
            <a:ext cx="616644" cy="170974"/>
          </a:xfrm>
        </p:spPr>
        <p:txBody>
          <a:bodyPr/>
          <a:lstStyle/>
          <a:p>
            <a:fld id="{0CB7689D-80C9-4673-80C1-8DF4E9A6252A}" type="slidenum">
              <a:rPr lang="en-AU" smtClean="0"/>
              <a:pPr/>
              <a:t>‹#›</a:t>
            </a:fld>
            <a:endParaRPr lang="en-AU" dirty="0"/>
          </a:p>
        </p:txBody>
      </p:sp>
      <p:sp>
        <p:nvSpPr>
          <p:cNvPr id="23" name="Title Placeholder 25"/>
          <p:cNvSpPr>
            <a:spLocks noGrp="1"/>
          </p:cNvSpPr>
          <p:nvPr>
            <p:ph type="title"/>
          </p:nvPr>
        </p:nvSpPr>
        <p:spPr>
          <a:xfrm>
            <a:off x="2155682" y="971364"/>
            <a:ext cx="5770849" cy="1001762"/>
          </a:xfrm>
          <a:prstGeom prst="rect">
            <a:avLst/>
          </a:prstGeom>
        </p:spPr>
        <p:txBody>
          <a:bodyPr vert="horz" lIns="87120" tIns="43560" rIns="87120" bIns="43560" rtlCol="0" anchor="ctr">
            <a:normAutofit/>
          </a:bodyPr>
          <a:lstStyle>
            <a:lvl1pPr algn="ctr">
              <a:defRPr>
                <a:solidFill>
                  <a:srgbClr val="FDC82F"/>
                </a:solidFill>
              </a:defRPr>
            </a:lvl1pPr>
          </a:lstStyle>
          <a:p>
            <a:r>
              <a:rPr lang="en-US" dirty="0"/>
              <a:t>Click to edit Master title style</a:t>
            </a:r>
            <a:endParaRPr lang="en-AU" dirty="0"/>
          </a:p>
        </p:txBody>
      </p:sp>
      <p:sp>
        <p:nvSpPr>
          <p:cNvPr id="24" name="Text Placeholder 3"/>
          <p:cNvSpPr>
            <a:spLocks noGrp="1"/>
          </p:cNvSpPr>
          <p:nvPr>
            <p:ph type="body" sz="quarter" idx="21"/>
          </p:nvPr>
        </p:nvSpPr>
        <p:spPr>
          <a:xfrm>
            <a:off x="2019897" y="3539270"/>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5" name="Text Placeholder 3"/>
          <p:cNvSpPr>
            <a:spLocks noGrp="1"/>
          </p:cNvSpPr>
          <p:nvPr>
            <p:ph type="body" sz="quarter" idx="22"/>
          </p:nvPr>
        </p:nvSpPr>
        <p:spPr>
          <a:xfrm>
            <a:off x="4278044" y="3539270"/>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6" name="Text Placeholder 3"/>
          <p:cNvSpPr>
            <a:spLocks noGrp="1"/>
          </p:cNvSpPr>
          <p:nvPr>
            <p:ph type="body" sz="quarter" idx="23"/>
          </p:nvPr>
        </p:nvSpPr>
        <p:spPr>
          <a:xfrm>
            <a:off x="6536190" y="3539270"/>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22" name="Picture Placeholder 2"/>
          <p:cNvSpPr>
            <a:spLocks noGrp="1"/>
          </p:cNvSpPr>
          <p:nvPr>
            <p:ph type="pic" sz="quarter" idx="26"/>
          </p:nvPr>
        </p:nvSpPr>
        <p:spPr>
          <a:xfrm>
            <a:off x="4413829" y="4392699"/>
            <a:ext cx="1254556" cy="1332000"/>
          </a:xfrm>
        </p:spPr>
        <p:txBody>
          <a:bodyPr/>
          <a:lstStyle/>
          <a:p>
            <a:endParaRPr lang="en-AU" dirty="0"/>
          </a:p>
        </p:txBody>
      </p:sp>
      <p:sp>
        <p:nvSpPr>
          <p:cNvPr id="32" name="Picture Placeholder 2"/>
          <p:cNvSpPr>
            <a:spLocks noGrp="1"/>
          </p:cNvSpPr>
          <p:nvPr>
            <p:ph type="pic" sz="quarter" idx="27"/>
          </p:nvPr>
        </p:nvSpPr>
        <p:spPr>
          <a:xfrm>
            <a:off x="6671975" y="4392699"/>
            <a:ext cx="1254556" cy="1332000"/>
          </a:xfrm>
        </p:spPr>
        <p:txBody>
          <a:bodyPr/>
          <a:lstStyle/>
          <a:p>
            <a:endParaRPr lang="en-AU" dirty="0"/>
          </a:p>
        </p:txBody>
      </p:sp>
      <p:sp>
        <p:nvSpPr>
          <p:cNvPr id="33" name="Picture Placeholder 2"/>
          <p:cNvSpPr>
            <a:spLocks noGrp="1"/>
          </p:cNvSpPr>
          <p:nvPr>
            <p:ph type="pic" sz="quarter" idx="28"/>
          </p:nvPr>
        </p:nvSpPr>
        <p:spPr>
          <a:xfrm>
            <a:off x="2155682" y="4392699"/>
            <a:ext cx="1254556" cy="1332000"/>
          </a:xfrm>
        </p:spPr>
        <p:txBody>
          <a:bodyPr/>
          <a:lstStyle/>
          <a:p>
            <a:endParaRPr lang="en-AU" dirty="0"/>
          </a:p>
        </p:txBody>
      </p:sp>
      <p:sp>
        <p:nvSpPr>
          <p:cNvPr id="34" name="Text Placeholder 3"/>
          <p:cNvSpPr>
            <a:spLocks noGrp="1"/>
          </p:cNvSpPr>
          <p:nvPr>
            <p:ph type="body" sz="quarter" idx="29"/>
          </p:nvPr>
        </p:nvSpPr>
        <p:spPr>
          <a:xfrm>
            <a:off x="2019897" y="5800089"/>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35" name="Text Placeholder 3"/>
          <p:cNvSpPr>
            <a:spLocks noGrp="1"/>
          </p:cNvSpPr>
          <p:nvPr>
            <p:ph type="body" sz="quarter" idx="30"/>
          </p:nvPr>
        </p:nvSpPr>
        <p:spPr>
          <a:xfrm>
            <a:off x="4278044" y="5800089"/>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
        <p:nvSpPr>
          <p:cNvPr id="36" name="Text Placeholder 3"/>
          <p:cNvSpPr>
            <a:spLocks noGrp="1"/>
          </p:cNvSpPr>
          <p:nvPr>
            <p:ph type="body" sz="quarter" idx="31"/>
          </p:nvPr>
        </p:nvSpPr>
        <p:spPr>
          <a:xfrm>
            <a:off x="6536190" y="5800089"/>
            <a:ext cx="1526126" cy="757237"/>
          </a:xfrm>
        </p:spPr>
        <p:txBody>
          <a:bodyPr>
            <a:noAutofit/>
          </a:bodyPr>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400">
                <a:solidFill>
                  <a:schemeClr val="bg1"/>
                </a:solidFill>
              </a:defRPr>
            </a:lvl4pPr>
            <a:lvl5pPr algn="ctr">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82674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xt with image (yellow)">
    <p:spTree>
      <p:nvGrpSpPr>
        <p:cNvPr id="1" name=""/>
        <p:cNvGrpSpPr/>
        <p:nvPr/>
      </p:nvGrpSpPr>
      <p:grpSpPr>
        <a:xfrm>
          <a:off x="0" y="0"/>
          <a:ext cx="0" cy="0"/>
          <a:chOff x="0" y="0"/>
          <a:chExt cx="0" cy="0"/>
        </a:xfrm>
      </p:grpSpPr>
      <p:sp>
        <p:nvSpPr>
          <p:cNvPr id="7" name="Rectangle 6"/>
          <p:cNvSpPr/>
          <p:nvPr userDrawn="1"/>
        </p:nvSpPr>
        <p:spPr>
          <a:xfrm>
            <a:off x="238258" y="810633"/>
            <a:ext cx="9605699"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0628" tIns="45314" rIns="90628" bIns="45314" rtlCol="0" anchor="ctr"/>
          <a:lstStyle/>
          <a:p>
            <a:pPr algn="ctr" defTabSz="880968"/>
            <a:endParaRPr lang="en-AU" sz="1727" dirty="0">
              <a:solidFill>
                <a:prstClr val="white"/>
              </a:solidFill>
            </a:endParaRPr>
          </a:p>
        </p:txBody>
      </p:sp>
      <p:sp>
        <p:nvSpPr>
          <p:cNvPr id="14" name="Picture Placeholder 13"/>
          <p:cNvSpPr>
            <a:spLocks noGrp="1"/>
          </p:cNvSpPr>
          <p:nvPr>
            <p:ph type="pic" sz="quarter" idx="11"/>
          </p:nvPr>
        </p:nvSpPr>
        <p:spPr>
          <a:xfrm>
            <a:off x="5040448" y="810002"/>
            <a:ext cx="4802849" cy="5940001"/>
          </a:xfrm>
        </p:spPr>
        <p:txBody>
          <a:bodyPr/>
          <a:lstStyle/>
          <a:p>
            <a:endParaRPr lang="en-AU" dirty="0"/>
          </a:p>
        </p:txBody>
      </p:sp>
      <p:sp>
        <p:nvSpPr>
          <p:cNvPr id="8" name="Title Placeholder 25"/>
          <p:cNvSpPr>
            <a:spLocks noGrp="1"/>
          </p:cNvSpPr>
          <p:nvPr>
            <p:ph type="title"/>
          </p:nvPr>
        </p:nvSpPr>
        <p:spPr>
          <a:xfrm>
            <a:off x="747393" y="1350632"/>
            <a:ext cx="4073088" cy="1260475"/>
          </a:xfrm>
          <a:prstGeom prst="rect">
            <a:avLst/>
          </a:prstGeom>
        </p:spPr>
        <p:txBody>
          <a:bodyPr vert="horz" lIns="83955" tIns="41977" rIns="83955" bIns="41977"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47393" y="2851151"/>
            <a:ext cx="3801549"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206664" y="360000"/>
            <a:ext cx="616644" cy="170974"/>
          </a:xfrm>
          <a:prstGeom prst="rect">
            <a:avLst/>
          </a:prstGeom>
        </p:spPr>
        <p:txBody>
          <a:bodyPr vert="horz" lIns="0" tIns="0" rIns="0" bIns="0" rtlCol="0" anchor="ctr"/>
          <a:lstStyle>
            <a:lvl1pPr algn="r">
              <a:defRPr sz="864">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
        <p:nvSpPr>
          <p:cNvPr id="11" name="Text Placeholder 10"/>
          <p:cNvSpPr>
            <a:spLocks noGrp="1"/>
          </p:cNvSpPr>
          <p:nvPr>
            <p:ph type="body" sz="quarter" idx="15" hasCustomPrompt="1"/>
          </p:nvPr>
        </p:nvSpPr>
        <p:spPr>
          <a:xfrm>
            <a:off x="340040" y="6956694"/>
            <a:ext cx="7060019" cy="401905"/>
          </a:xfrm>
        </p:spPr>
        <p:txBody>
          <a:bodyPr wrap="square" anchor="ctr">
            <a:spAutoFit/>
          </a:bodyPr>
          <a:lstStyle>
            <a:lvl1pPr marL="538109" indent="-538109">
              <a:defRPr sz="756"/>
            </a:lvl1pPr>
          </a:lstStyle>
          <a:p>
            <a:r>
              <a:rPr lang="en-AU" sz="756" i="1" dirty="0">
                <a:solidFill>
                  <a:schemeClr val="accent1"/>
                </a:solidFill>
                <a:latin typeface="Arial" pitchFamily="34" charset="0"/>
                <a:cs typeface="Arial" pitchFamily="34" charset="0"/>
              </a:rPr>
              <a:t>QX.  The exact text of the question, as it was asked of the respondents.  [Italicised]</a:t>
            </a:r>
          </a:p>
          <a:p>
            <a:r>
              <a:rPr lang="en-AU" sz="756" dirty="0">
                <a:solidFill>
                  <a:schemeClr val="accent1"/>
                </a:solidFill>
                <a:latin typeface="Arial" pitchFamily="34" charset="0"/>
                <a:cs typeface="Arial" pitchFamily="34" charset="0"/>
              </a:rPr>
              <a:t>Base = Describe (</a:t>
            </a:r>
            <a:r>
              <a:rPr lang="en-AU" sz="756" dirty="0" err="1">
                <a:solidFill>
                  <a:schemeClr val="accent1"/>
                </a:solidFill>
                <a:latin typeface="Arial" pitchFamily="34" charset="0"/>
                <a:cs typeface="Arial" pitchFamily="34" charset="0"/>
              </a:rPr>
              <a:t>eg</a:t>
            </a:r>
            <a:r>
              <a:rPr lang="en-AU" sz="756" dirty="0">
                <a:solidFill>
                  <a:schemeClr val="accent1"/>
                </a:solidFill>
                <a:latin typeface="Arial" pitchFamily="34" charset="0"/>
                <a:cs typeface="Arial" pitchFamily="34" charset="0"/>
              </a:rPr>
              <a:t>: Total Sample) [N=XXX-XXX] (exact valid sample size , range if </a:t>
            </a:r>
            <a:r>
              <a:rPr lang="en-AU" sz="756" dirty="0" err="1">
                <a:solidFill>
                  <a:schemeClr val="accent1"/>
                </a:solidFill>
                <a:latin typeface="Arial" pitchFamily="34" charset="0"/>
                <a:cs typeface="Arial" pitchFamily="34" charset="0"/>
              </a:rPr>
              <a:t>req’d</a:t>
            </a:r>
            <a:r>
              <a:rPr lang="en-AU" sz="756" dirty="0">
                <a:solidFill>
                  <a:schemeClr val="accent1"/>
                </a:solidFill>
                <a:latin typeface="Arial" pitchFamily="34" charset="0"/>
                <a:cs typeface="Arial" pitchFamily="34" charset="0"/>
              </a:rPr>
              <a:t>)</a:t>
            </a:r>
          </a:p>
        </p:txBody>
      </p:sp>
    </p:spTree>
    <p:extLst>
      <p:ext uri="{BB962C8B-B14F-4D97-AF65-F5344CB8AC3E}">
        <p14:creationId xmlns:p14="http://schemas.microsoft.com/office/powerpoint/2010/main" val="37411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yellow background">
    <p:spTree>
      <p:nvGrpSpPr>
        <p:cNvPr id="1" name=""/>
        <p:cNvGrpSpPr/>
        <p:nvPr/>
      </p:nvGrpSpPr>
      <p:grpSpPr>
        <a:xfrm>
          <a:off x="0" y="0"/>
          <a:ext cx="0" cy="0"/>
          <a:chOff x="0" y="0"/>
          <a:chExt cx="0" cy="0"/>
        </a:xfrm>
      </p:grpSpPr>
      <p:sp>
        <p:nvSpPr>
          <p:cNvPr id="7" name="Rectangle 6"/>
          <p:cNvSpPr/>
          <p:nvPr userDrawn="1"/>
        </p:nvSpPr>
        <p:spPr>
          <a:xfrm>
            <a:off x="0" y="630631"/>
            <a:ext cx="10082213" cy="6300000"/>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9" name="Oval 8"/>
          <p:cNvSpPr/>
          <p:nvPr userDrawn="1"/>
        </p:nvSpPr>
        <p:spPr>
          <a:xfrm>
            <a:off x="2635265" y="1224631"/>
            <a:ext cx="4819821" cy="5112000"/>
          </a:xfrm>
          <a:prstGeom prst="ellipse">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latin typeface="Arial" pitchFamily="34" charset="0"/>
            </a:endParaRPr>
          </a:p>
        </p:txBody>
      </p:sp>
      <p:sp>
        <p:nvSpPr>
          <p:cNvPr id="6" name="Title Placeholder 25"/>
          <p:cNvSpPr>
            <a:spLocks noGrp="1"/>
          </p:cNvSpPr>
          <p:nvPr>
            <p:ph type="title"/>
          </p:nvPr>
        </p:nvSpPr>
        <p:spPr>
          <a:xfrm>
            <a:off x="2953104" y="2721765"/>
            <a:ext cx="2761552" cy="2117732"/>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endParaRPr lang="en-AU" dirty="0"/>
          </a:p>
        </p:txBody>
      </p:sp>
      <p:sp>
        <p:nvSpPr>
          <p:cNvPr id="5" name="Oval 4"/>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GB"/>
              <a:t>Click to edit Master title style</a:t>
            </a:r>
          </a:p>
        </p:txBody>
      </p:sp>
    </p:spTree>
    <p:extLst>
      <p:ext uri="{BB962C8B-B14F-4D97-AF65-F5344CB8AC3E}">
        <p14:creationId xmlns:p14="http://schemas.microsoft.com/office/powerpoint/2010/main" val="119787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background image">
    <p:spTree>
      <p:nvGrpSpPr>
        <p:cNvPr id="1" name=""/>
        <p:cNvGrpSpPr/>
        <p:nvPr/>
      </p:nvGrpSpPr>
      <p:grpSpPr>
        <a:xfrm>
          <a:off x="0" y="0"/>
          <a:ext cx="0" cy="0"/>
          <a:chOff x="0" y="0"/>
          <a:chExt cx="0" cy="0"/>
        </a:xfrm>
      </p:grpSpPr>
      <p:sp>
        <p:nvSpPr>
          <p:cNvPr id="7" name="Picture Placeholder 13"/>
          <p:cNvSpPr>
            <a:spLocks noGrp="1"/>
          </p:cNvSpPr>
          <p:nvPr>
            <p:ph type="pic" sz="quarter" idx="11"/>
          </p:nvPr>
        </p:nvSpPr>
        <p:spPr>
          <a:xfrm>
            <a:off x="0" y="630631"/>
            <a:ext cx="10082213" cy="6300000"/>
          </a:xfrm>
        </p:spPr>
        <p:txBody>
          <a:bodyPr/>
          <a:lstStyle/>
          <a:p>
            <a:endParaRPr lang="en-AU" dirty="0"/>
          </a:p>
        </p:txBody>
      </p:sp>
      <p:sp>
        <p:nvSpPr>
          <p:cNvPr id="10"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9" name="Oval 8"/>
          <p:cNvSpPr/>
          <p:nvPr userDrawn="1"/>
        </p:nvSpPr>
        <p:spPr>
          <a:xfrm>
            <a:off x="2631196" y="1224631"/>
            <a:ext cx="4819821" cy="5112000"/>
          </a:xfrm>
          <a:prstGeom prst="ellipse">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latin typeface="Arial" pitchFamily="34" charset="0"/>
            </a:endParaRPr>
          </a:p>
        </p:txBody>
      </p:sp>
      <p:sp>
        <p:nvSpPr>
          <p:cNvPr id="6" name="Title Placeholder 25"/>
          <p:cNvSpPr>
            <a:spLocks noGrp="1"/>
          </p:cNvSpPr>
          <p:nvPr>
            <p:ph type="title"/>
          </p:nvPr>
        </p:nvSpPr>
        <p:spPr>
          <a:xfrm>
            <a:off x="2953104" y="2721776"/>
            <a:ext cx="2761552" cy="2117732"/>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endParaRPr lang="en-AU" dirty="0"/>
          </a:p>
        </p:txBody>
      </p:sp>
      <p:sp>
        <p:nvSpPr>
          <p:cNvPr id="11" name="Oval 10"/>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layout (light grey)">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577185" y="1152340"/>
            <a:ext cx="4293714"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664507"/>
            <a:ext cx="8944816" cy="3708412"/>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Oval 4"/>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6"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slide layout (white)">
    <p:spTree>
      <p:nvGrpSpPr>
        <p:cNvPr id="1" name=""/>
        <p:cNvGrpSpPr/>
        <p:nvPr/>
      </p:nvGrpSpPr>
      <p:grpSpPr>
        <a:xfrm>
          <a:off x="0" y="0"/>
          <a:ext cx="0" cy="0"/>
          <a:chOff x="0" y="0"/>
          <a:chExt cx="0" cy="0"/>
        </a:xfrm>
      </p:grpSpPr>
      <p:sp>
        <p:nvSpPr>
          <p:cNvPr id="9" name="Rectangle 8"/>
          <p:cNvSpPr/>
          <p:nvPr userDrawn="1"/>
        </p:nvSpPr>
        <p:spPr>
          <a:xfrm>
            <a:off x="16974" y="614446"/>
            <a:ext cx="10082212" cy="637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577185" y="1152340"/>
            <a:ext cx="4480895"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664507"/>
            <a:ext cx="8944816" cy="3708412"/>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Oval 9"/>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11" name="Straight Connector 10"/>
          <p:cNvCxnSpPr/>
          <p:nvPr userDrawn="1"/>
        </p:nvCxnSpPr>
        <p:spPr>
          <a:xfrm>
            <a:off x="0" y="630631"/>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932612"/>
            <a:ext cx="1008221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layout (yellow)">
    <p:spTree>
      <p:nvGrpSpPr>
        <p:cNvPr id="1" name=""/>
        <p:cNvGrpSpPr/>
        <p:nvPr/>
      </p:nvGrpSpPr>
      <p:grpSpPr>
        <a:xfrm>
          <a:off x="0" y="0"/>
          <a:ext cx="0" cy="0"/>
          <a:chOff x="0" y="0"/>
          <a:chExt cx="0" cy="0"/>
        </a:xfrm>
      </p:grpSpPr>
      <p:sp>
        <p:nvSpPr>
          <p:cNvPr id="9" name="Rectangle 8"/>
          <p:cNvSpPr/>
          <p:nvPr userDrawn="1"/>
        </p:nvSpPr>
        <p:spPr>
          <a:xfrm>
            <a:off x="0" y="630631"/>
            <a:ext cx="10082213" cy="6300000"/>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577185" y="1152340"/>
            <a:ext cx="4480895"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664507"/>
            <a:ext cx="8944816" cy="3708412"/>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10" name="Oval 9"/>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Dark grey)">
    <p:spTree>
      <p:nvGrpSpPr>
        <p:cNvPr id="1" name=""/>
        <p:cNvGrpSpPr/>
        <p:nvPr/>
      </p:nvGrpSpPr>
      <p:grpSpPr>
        <a:xfrm>
          <a:off x="0" y="0"/>
          <a:ext cx="0" cy="0"/>
          <a:chOff x="0" y="0"/>
          <a:chExt cx="0" cy="0"/>
        </a:xfrm>
      </p:grpSpPr>
      <p:sp>
        <p:nvSpPr>
          <p:cNvPr id="6" name="Rectangle 5"/>
          <p:cNvSpPr/>
          <p:nvPr userDrawn="1"/>
        </p:nvSpPr>
        <p:spPr>
          <a:xfrm>
            <a:off x="0" y="630631"/>
            <a:ext cx="10082213" cy="63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8" name="Title Placeholder 25"/>
          <p:cNvSpPr>
            <a:spLocks noGrp="1"/>
          </p:cNvSpPr>
          <p:nvPr>
            <p:ph type="title"/>
          </p:nvPr>
        </p:nvSpPr>
        <p:spPr>
          <a:xfrm>
            <a:off x="577185" y="1152340"/>
            <a:ext cx="4463922" cy="1260475"/>
          </a:xfrm>
          <a:prstGeom prst="rect">
            <a:avLst/>
          </a:prstGeom>
        </p:spPr>
        <p:txBody>
          <a:bodyPr vert="horz" lIns="91440" tIns="45720" rIns="91440" bIns="45720" rtlCol="0" anchor="ctr">
            <a:normAutofit/>
          </a:bodyPr>
          <a:lstStyle>
            <a:lvl1pPr>
              <a:defRPr>
                <a:solidFill>
                  <a:srgbClr val="FDC82F"/>
                </a:solidFill>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577185" y="2664507"/>
            <a:ext cx="8944816" cy="37084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Slide Number Placeholder 5"/>
          <p:cNvSpPr txBox="1">
            <a:spLocks/>
          </p:cNvSpPr>
          <p:nvPr userDrawn="1"/>
        </p:nvSpPr>
        <p:spPr>
          <a:xfrm>
            <a:off x="238257" y="7174053"/>
            <a:ext cx="616644" cy="170974"/>
          </a:xfrm>
          <a:prstGeom prst="rect">
            <a:avLst/>
          </a:prstGeom>
        </p:spPr>
        <p:txBody>
          <a:bodyPr vert="horz" lIns="0" tIns="0" rIns="0" bIns="0" rtlCol="0" anchor="ctr"/>
          <a:lstStyle>
            <a:defPPr>
              <a:defRPr lang="en-US"/>
            </a:defPPr>
            <a:lvl1pPr marL="0" algn="l" defTabSz="889008" rtl="0" eaLnBrk="1" latinLnBrk="0" hangingPunct="1">
              <a:defRPr sz="900" kern="1200">
                <a:solidFill>
                  <a:schemeClr val="accent1"/>
                </a:solidFill>
                <a:latin typeface="Arial" pitchFamily="34" charset="0"/>
                <a:ea typeface="Verdana" pitchFamily="34" charset="0"/>
                <a:cs typeface="Verdana" pitchFamily="34" charset="0"/>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a:lstStyle>
          <a:p>
            <a:fld id="{0CB7689D-80C9-4673-80C1-8DF4E9A6252A}" type="slidenum">
              <a:rPr lang="en-AU" sz="900" smtClean="0"/>
              <a:pPr/>
              <a:t>‹#›</a:t>
            </a:fld>
            <a:endParaRPr lang="en-AU" sz="900" dirty="0"/>
          </a:p>
        </p:txBody>
      </p:sp>
      <p:sp>
        <p:nvSpPr>
          <p:cNvPr id="7" name="Oval 6"/>
          <p:cNvSpPr/>
          <p:nvPr userDrawn="1"/>
        </p:nvSpPr>
        <p:spPr>
          <a:xfrm>
            <a:off x="9720028" y="297769"/>
            <a:ext cx="103278"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lide-background.jpg"/>
          <p:cNvPicPr>
            <a:picLocks noChangeAspect="1"/>
          </p:cNvPicPr>
          <p:nvPr/>
        </p:nvPicPr>
        <p:blipFill rotWithShape="1">
          <a:blip r:embed="rId42" cstate="screen">
            <a:extLst>
              <a:ext uri="{28A0092B-C50C-407E-A947-70E740481C1C}">
                <a14:useLocalDpi xmlns:a14="http://schemas.microsoft.com/office/drawing/2010/main"/>
              </a:ext>
            </a:extLst>
          </a:blip>
          <a:srcRect l="-53" t="1097" r="53" b="90006"/>
          <a:stretch/>
        </p:blipFill>
        <p:spPr>
          <a:xfrm>
            <a:off x="2174" y="0"/>
            <a:ext cx="10077866" cy="672304"/>
          </a:xfrm>
          <a:prstGeom prst="rect">
            <a:avLst/>
          </a:prstGeom>
        </p:spPr>
      </p:pic>
      <p:pic>
        <p:nvPicPr>
          <p:cNvPr id="11" name="Picture 10" descr="Slide-background.jpg"/>
          <p:cNvPicPr>
            <a:picLocks noChangeAspect="1"/>
          </p:cNvPicPr>
          <p:nvPr/>
        </p:nvPicPr>
        <p:blipFill rotWithShape="1">
          <a:blip r:embed="rId42" cstate="screen">
            <a:extLst>
              <a:ext uri="{28A0092B-C50C-407E-A947-70E740481C1C}">
                <a14:useLocalDpi xmlns:a14="http://schemas.microsoft.com/office/drawing/2010/main"/>
              </a:ext>
            </a:extLst>
          </a:blip>
          <a:srcRect t="89338" b="1765"/>
          <a:stretch/>
        </p:blipFill>
        <p:spPr>
          <a:xfrm>
            <a:off x="2174" y="6888959"/>
            <a:ext cx="10077866" cy="672304"/>
          </a:xfrm>
          <a:prstGeom prst="rect">
            <a:avLst/>
          </a:prstGeom>
        </p:spPr>
      </p:pic>
      <p:sp>
        <p:nvSpPr>
          <p:cNvPr id="8" name="Rectangle 7"/>
          <p:cNvSpPr/>
          <p:nvPr/>
        </p:nvSpPr>
        <p:spPr>
          <a:xfrm flipV="1">
            <a:off x="2174" y="630631"/>
            <a:ext cx="10080040" cy="6300000"/>
          </a:xfrm>
          <a:prstGeom prst="rect">
            <a:avLst/>
          </a:prstGeom>
          <a:solidFill>
            <a:srgbClr val="D5D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27" name="Text Placeholder 26"/>
          <p:cNvSpPr>
            <a:spLocks noGrp="1"/>
          </p:cNvSpPr>
          <p:nvPr>
            <p:ph type="body" idx="1"/>
          </p:nvPr>
        </p:nvSpPr>
        <p:spPr>
          <a:xfrm>
            <a:off x="577185" y="2448483"/>
            <a:ext cx="8927843" cy="39244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238257" y="7174053"/>
            <a:ext cx="616644" cy="170974"/>
          </a:xfrm>
          <a:prstGeom prst="rect">
            <a:avLst/>
          </a:prstGeom>
        </p:spPr>
        <p:txBody>
          <a:bodyPr vert="horz" lIns="0" tIns="0" rIns="0" bIns="0" rtlCol="0" anchor="ctr"/>
          <a:lstStyle>
            <a:lvl1pPr algn="l">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
        <p:nvSpPr>
          <p:cNvPr id="26" name="Title Placeholder 25"/>
          <p:cNvSpPr>
            <a:spLocks noGrp="1"/>
          </p:cNvSpPr>
          <p:nvPr>
            <p:ph type="title"/>
          </p:nvPr>
        </p:nvSpPr>
        <p:spPr>
          <a:xfrm>
            <a:off x="577185" y="936316"/>
            <a:ext cx="4480895" cy="1260475"/>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79" r:id="rId4"/>
    <p:sldLayoutId id="2147483678" r:id="rId5"/>
    <p:sldLayoutId id="2147483670" r:id="rId6"/>
    <p:sldLayoutId id="2147483686" r:id="rId7"/>
    <p:sldLayoutId id="2147483671" r:id="rId8"/>
    <p:sldLayoutId id="2147483703" r:id="rId9"/>
    <p:sldLayoutId id="2147483687" r:id="rId10"/>
    <p:sldLayoutId id="2147483685" r:id="rId11"/>
    <p:sldLayoutId id="2147483688" r:id="rId12"/>
    <p:sldLayoutId id="2147483691" r:id="rId13"/>
    <p:sldLayoutId id="2147483702" r:id="rId14"/>
    <p:sldLayoutId id="2147483704" r:id="rId15"/>
    <p:sldLayoutId id="2147483672" r:id="rId16"/>
    <p:sldLayoutId id="2147483697" r:id="rId17"/>
    <p:sldLayoutId id="2147483715" r:id="rId18"/>
    <p:sldLayoutId id="2147483705" r:id="rId19"/>
    <p:sldLayoutId id="2147483683" r:id="rId20"/>
    <p:sldLayoutId id="2147483722" r:id="rId21"/>
    <p:sldLayoutId id="2147483698" r:id="rId22"/>
    <p:sldLayoutId id="2147483714" r:id="rId23"/>
    <p:sldLayoutId id="2147483694" r:id="rId24"/>
    <p:sldLayoutId id="2147483728" r:id="rId25"/>
    <p:sldLayoutId id="2147483721" r:id="rId26"/>
    <p:sldLayoutId id="2147483684" r:id="rId27"/>
    <p:sldLayoutId id="2147483718" r:id="rId28"/>
    <p:sldLayoutId id="2147483693" r:id="rId29"/>
    <p:sldLayoutId id="2147483696" r:id="rId30"/>
    <p:sldLayoutId id="2147483719" r:id="rId31"/>
    <p:sldLayoutId id="2147483720" r:id="rId32"/>
    <p:sldLayoutId id="2147483673" r:id="rId33"/>
    <p:sldLayoutId id="2147483674" r:id="rId34"/>
    <p:sldLayoutId id="2147483724" r:id="rId35"/>
    <p:sldLayoutId id="2147483725" r:id="rId36"/>
    <p:sldLayoutId id="2147483726" r:id="rId37"/>
    <p:sldLayoutId id="2147483727" r:id="rId38"/>
    <p:sldLayoutId id="2147483729" r:id="rId39"/>
    <p:sldLayoutId id="2147483730" r:id="rId40"/>
  </p:sldLayoutIdLst>
  <p:hf hdr="0" dt="0"/>
  <p:txStyles>
    <p:title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p:titleStyle>
    <p:bodyStyle>
      <a:lvl1pPr marL="0" indent="0" algn="l" defTabSz="889008" rtl="0" eaLnBrk="1" latinLnBrk="0" hangingPunct="1">
        <a:lnSpc>
          <a:spcPct val="100000"/>
        </a:lnSpc>
        <a:spcBef>
          <a:spcPts val="600"/>
        </a:spcBef>
        <a:buFont typeface="Arial" pitchFamily="34" charset="0"/>
        <a:buNone/>
        <a:defRPr sz="2000" kern="1200" spc="0">
          <a:solidFill>
            <a:srgbClr val="616365"/>
          </a:solidFill>
          <a:latin typeface="Arial" pitchFamily="34" charset="0"/>
          <a:ea typeface="Verdana" pitchFamily="34" charset="0"/>
          <a:cs typeface="Arial" pitchFamily="34" charset="0"/>
        </a:defRPr>
      </a:lvl1pPr>
      <a:lvl2pPr marL="0" indent="0" algn="l" defTabSz="889008" rtl="0" eaLnBrk="1" latinLnBrk="0" hangingPunct="1">
        <a:lnSpc>
          <a:spcPct val="100000"/>
        </a:lnSpc>
        <a:spcBef>
          <a:spcPts val="600"/>
        </a:spcBef>
        <a:buFont typeface="Arial" pitchFamily="34" charset="0"/>
        <a:buNone/>
        <a:defRPr sz="2000" kern="1200" spc="0">
          <a:solidFill>
            <a:srgbClr val="616365"/>
          </a:solidFill>
          <a:latin typeface="Arial" pitchFamily="34" charset="0"/>
          <a:ea typeface="Verdana" pitchFamily="34" charset="0"/>
          <a:cs typeface="Arial" pitchFamily="34" charset="0"/>
        </a:defRPr>
      </a:lvl2pPr>
      <a:lvl3pPr marL="0" indent="0" algn="l" defTabSz="889008" rtl="0" eaLnBrk="1" latinLnBrk="0" hangingPunct="1">
        <a:lnSpc>
          <a:spcPct val="100000"/>
        </a:lnSpc>
        <a:spcBef>
          <a:spcPts val="600"/>
        </a:spcBef>
        <a:buFont typeface="Arial" pitchFamily="34" charset="0"/>
        <a:buNone/>
        <a:defRPr sz="2000" kern="1200" spc="0">
          <a:solidFill>
            <a:srgbClr val="616365"/>
          </a:solidFill>
          <a:latin typeface="Arial" pitchFamily="34" charset="0"/>
          <a:ea typeface="Verdana" pitchFamily="34" charset="0"/>
          <a:cs typeface="Arial" pitchFamily="34" charset="0"/>
        </a:defRPr>
      </a:lvl3pPr>
      <a:lvl4pPr marL="0" indent="0" algn="l" defTabSz="889008" rtl="0" eaLnBrk="1" latinLnBrk="0" hangingPunct="1">
        <a:lnSpc>
          <a:spcPct val="100000"/>
        </a:lnSpc>
        <a:spcBef>
          <a:spcPts val="600"/>
        </a:spcBef>
        <a:buFont typeface="Arial" pitchFamily="34" charset="0"/>
        <a:buNone/>
        <a:defRPr sz="2000" kern="1200" spc="0">
          <a:solidFill>
            <a:srgbClr val="616365"/>
          </a:solidFill>
          <a:latin typeface="Arial" pitchFamily="34" charset="0"/>
          <a:ea typeface="Verdana" pitchFamily="34" charset="0"/>
          <a:cs typeface="Arial" pitchFamily="34" charset="0"/>
        </a:defRPr>
      </a:lvl4pPr>
      <a:lvl5pPr marL="0" indent="0" algn="l" defTabSz="889008" rtl="0" eaLnBrk="1" latinLnBrk="0" hangingPunct="1">
        <a:lnSpc>
          <a:spcPct val="100000"/>
        </a:lnSpc>
        <a:spcBef>
          <a:spcPts val="600"/>
        </a:spcBef>
        <a:buFont typeface="Arial" pitchFamily="34" charset="0"/>
        <a:buNone/>
        <a:defRPr sz="2000" kern="1200" spc="0">
          <a:solidFill>
            <a:srgbClr val="616365"/>
          </a:solidFill>
          <a:latin typeface="Arial" pitchFamily="34" charset="0"/>
          <a:ea typeface="Verdana" pitchFamily="34" charset="0"/>
          <a:cs typeface="Arial" pitchFamily="34" charset="0"/>
        </a:defRPr>
      </a:lvl5pPr>
      <a:lvl6pPr marL="2444773"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89277"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33782"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78286"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9008" rtl="0" eaLnBrk="1" latinLnBrk="0" hangingPunct="1">
        <a:defRPr sz="1700" kern="1200">
          <a:solidFill>
            <a:schemeClr val="tx1"/>
          </a:solidFill>
          <a:latin typeface="+mn-lt"/>
          <a:ea typeface="+mn-ea"/>
          <a:cs typeface="+mn-cs"/>
        </a:defRPr>
      </a:lvl1pPr>
      <a:lvl2pPr marL="444504" algn="l" defTabSz="889008" rtl="0" eaLnBrk="1" latinLnBrk="0" hangingPunct="1">
        <a:defRPr sz="1700" kern="1200">
          <a:solidFill>
            <a:schemeClr val="tx1"/>
          </a:solidFill>
          <a:latin typeface="+mn-lt"/>
          <a:ea typeface="+mn-ea"/>
          <a:cs typeface="+mn-cs"/>
        </a:defRPr>
      </a:lvl2pPr>
      <a:lvl3pPr marL="889008" algn="l" defTabSz="889008" rtl="0" eaLnBrk="1" latinLnBrk="0" hangingPunct="1">
        <a:defRPr sz="1700" kern="1200">
          <a:solidFill>
            <a:schemeClr val="tx1"/>
          </a:solidFill>
          <a:latin typeface="+mn-lt"/>
          <a:ea typeface="+mn-ea"/>
          <a:cs typeface="+mn-cs"/>
        </a:defRPr>
      </a:lvl3pPr>
      <a:lvl4pPr marL="1333513" algn="l" defTabSz="889008" rtl="0" eaLnBrk="1" latinLnBrk="0" hangingPunct="1">
        <a:defRPr sz="1700" kern="1200">
          <a:solidFill>
            <a:schemeClr val="tx1"/>
          </a:solidFill>
          <a:latin typeface="+mn-lt"/>
          <a:ea typeface="+mn-ea"/>
          <a:cs typeface="+mn-cs"/>
        </a:defRPr>
      </a:lvl4pPr>
      <a:lvl5pPr marL="1778017" algn="l" defTabSz="889008" rtl="0" eaLnBrk="1" latinLnBrk="0" hangingPunct="1">
        <a:defRPr sz="1700" kern="1200">
          <a:solidFill>
            <a:schemeClr val="tx1"/>
          </a:solidFill>
          <a:latin typeface="+mn-lt"/>
          <a:ea typeface="+mn-ea"/>
          <a:cs typeface="+mn-cs"/>
        </a:defRPr>
      </a:lvl5pPr>
      <a:lvl6pPr marL="2222520" algn="l" defTabSz="889008" rtl="0" eaLnBrk="1" latinLnBrk="0" hangingPunct="1">
        <a:defRPr sz="1700" kern="1200">
          <a:solidFill>
            <a:schemeClr val="tx1"/>
          </a:solidFill>
          <a:latin typeface="+mn-lt"/>
          <a:ea typeface="+mn-ea"/>
          <a:cs typeface="+mn-cs"/>
        </a:defRPr>
      </a:lvl6pPr>
      <a:lvl7pPr marL="2667024" algn="l" defTabSz="889008" rtl="0" eaLnBrk="1" latinLnBrk="0" hangingPunct="1">
        <a:defRPr sz="1700" kern="1200">
          <a:solidFill>
            <a:schemeClr val="tx1"/>
          </a:solidFill>
          <a:latin typeface="+mn-lt"/>
          <a:ea typeface="+mn-ea"/>
          <a:cs typeface="+mn-cs"/>
        </a:defRPr>
      </a:lvl7pPr>
      <a:lvl8pPr marL="3111528" algn="l" defTabSz="889008" rtl="0" eaLnBrk="1" latinLnBrk="0" hangingPunct="1">
        <a:defRPr sz="1700" kern="1200">
          <a:solidFill>
            <a:schemeClr val="tx1"/>
          </a:solidFill>
          <a:latin typeface="+mn-lt"/>
          <a:ea typeface="+mn-ea"/>
          <a:cs typeface="+mn-cs"/>
        </a:defRPr>
      </a:lvl8pPr>
      <a:lvl9pPr marL="3556033" algn="l" defTabSz="88900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23.png"/><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image" Target="../media/image23.png"/><Relationship Id="rId2" Type="http://schemas.openxmlformats.org/officeDocument/2006/relationships/chart" Target="../charts/chart2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chart" Target="../charts/chart37.xml"/><Relationship Id="rId4" Type="http://schemas.openxmlformats.org/officeDocument/2006/relationships/chart" Target="../charts/chart36.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chart" Target="../charts/chart39.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2.xml"/><Relationship Id="rId7"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445263" y="3204568"/>
            <a:ext cx="3528391" cy="35283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A39FA1EB-EC82-4059-AF69-0C5C85415171}"/>
              </a:ext>
            </a:extLst>
          </p:cNvPr>
          <p:cNvSpPr/>
          <p:nvPr/>
        </p:nvSpPr>
        <p:spPr>
          <a:xfrm>
            <a:off x="-9831" y="628673"/>
            <a:ext cx="10080000" cy="6372000"/>
          </a:xfrm>
          <a:prstGeom prst="rect">
            <a:avLst/>
          </a:prstGeom>
          <a:solidFill>
            <a:srgbClr val="414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030B2EDD-9628-41A2-A085-EA175B29C2F6}"/>
              </a:ext>
            </a:extLst>
          </p:cNvPr>
          <p:cNvSpPr/>
          <p:nvPr/>
        </p:nvSpPr>
        <p:spPr>
          <a:xfrm>
            <a:off x="-18724" y="628673"/>
            <a:ext cx="5040000" cy="6372000"/>
          </a:xfrm>
          <a:prstGeom prst="rect">
            <a:avLst/>
          </a:prstGeom>
          <a:solidFill>
            <a:srgbClr val="FFC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D5C3924E-7E49-445F-B9A1-FAD29F4F647C}"/>
              </a:ext>
            </a:extLst>
          </p:cNvPr>
          <p:cNvPicPr/>
          <p:nvPr/>
        </p:nvPicPr>
        <p:blipFill rotWithShape="1">
          <a:blip r:embed="rId2" cstate="email">
            <a:extLst>
              <a:ext uri="{28A0092B-C50C-407E-A947-70E740481C1C}">
                <a14:useLocalDpi xmlns:a14="http://schemas.microsoft.com/office/drawing/2010/main"/>
              </a:ext>
            </a:extLst>
          </a:blip>
          <a:srcRect b="8726"/>
          <a:stretch/>
        </p:blipFill>
        <p:spPr bwMode="auto">
          <a:xfrm>
            <a:off x="4753074" y="632597"/>
            <a:ext cx="5317402" cy="6438658"/>
          </a:xfrm>
          <a:prstGeom prst="rect">
            <a:avLst/>
          </a:prstGeom>
          <a:noFill/>
          <a:ln>
            <a:noFill/>
          </a:ln>
        </p:spPr>
      </p:pic>
      <p:sp>
        <p:nvSpPr>
          <p:cNvPr id="6" name="Oval 5">
            <a:extLst>
              <a:ext uri="{FF2B5EF4-FFF2-40B4-BE49-F238E27FC236}">
                <a16:creationId xmlns:a16="http://schemas.microsoft.com/office/drawing/2014/main" id="{1983AABB-4F12-4C2B-9C8E-B1F9E167A8B6}"/>
              </a:ext>
            </a:extLst>
          </p:cNvPr>
          <p:cNvSpPr/>
          <p:nvPr/>
        </p:nvSpPr>
        <p:spPr>
          <a:xfrm>
            <a:off x="864642" y="2412479"/>
            <a:ext cx="2880320" cy="288032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schemeClr>
                </a:solidFill>
              </a:rPr>
              <a:t>Summary report</a:t>
            </a:r>
            <a:endParaRPr lang="en-AU" sz="2400" dirty="0">
              <a:solidFill>
                <a:schemeClr val="tx1">
                  <a:lumMod val="75000"/>
                </a:schemeClr>
              </a:solidFill>
            </a:endParaRPr>
          </a:p>
          <a:p>
            <a:pPr algn="ctr"/>
            <a:endParaRPr lang="en-AU" sz="1600" dirty="0">
              <a:solidFill>
                <a:schemeClr val="tx1">
                  <a:lumMod val="75000"/>
                </a:schemeClr>
              </a:solidFill>
              <a:latin typeface="Archer Medium" pitchFamily="50" charset="0"/>
            </a:endParaRPr>
          </a:p>
          <a:p>
            <a:pPr algn="ctr"/>
            <a:r>
              <a:rPr lang="en-AU" sz="1600" dirty="0">
                <a:solidFill>
                  <a:schemeClr val="tx1">
                    <a:lumMod val="75000"/>
                  </a:schemeClr>
                </a:solidFill>
                <a:latin typeface="+mj-lt"/>
              </a:rPr>
              <a:t>September 2017</a:t>
            </a:r>
          </a:p>
        </p:txBody>
      </p:sp>
      <p:sp>
        <p:nvSpPr>
          <p:cNvPr id="13" name="Text Box 2">
            <a:extLst>
              <a:ext uri="{FF2B5EF4-FFF2-40B4-BE49-F238E27FC236}">
                <a16:creationId xmlns:a16="http://schemas.microsoft.com/office/drawing/2014/main" id="{661DD8F8-4035-49AB-AD4B-E47E611BFD4F}"/>
              </a:ext>
            </a:extLst>
          </p:cNvPr>
          <p:cNvSpPr txBox="1">
            <a:spLocks noChangeArrowheads="1"/>
          </p:cNvSpPr>
          <p:nvPr/>
        </p:nvSpPr>
        <p:spPr bwMode="auto">
          <a:xfrm>
            <a:off x="4954325" y="5020077"/>
            <a:ext cx="4914900" cy="1308050"/>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lgn="l">
              <a:lnSpc>
                <a:spcPct val="115000"/>
              </a:lnSpc>
              <a:spcAft>
                <a:spcPts val="1200"/>
              </a:spcAft>
            </a:pPr>
            <a:r>
              <a:rPr lang="en-AU" sz="4000" dirty="0">
                <a:solidFill>
                  <a:srgbClr val="616365"/>
                </a:solidFill>
                <a:effectLst/>
                <a:latin typeface="+mj-lt"/>
                <a:ea typeface="Calibri" panose="020F0502020204030204" pitchFamily="34" charset="0"/>
                <a:cs typeface="Times New Roman" panose="02020603050405020304" pitchFamily="18" charset="0"/>
              </a:rPr>
              <a:t>Victoria Legal Aid</a:t>
            </a:r>
            <a:endParaRPr lang="en-AU" sz="1000" dirty="0">
              <a:solidFill>
                <a:srgbClr val="616365"/>
              </a:solidFill>
              <a:effectLst/>
              <a:latin typeface="+mj-lt"/>
              <a:ea typeface="Calibri" panose="020F0502020204030204" pitchFamily="34" charset="0"/>
              <a:cs typeface="Times New Roman" panose="02020603050405020304" pitchFamily="18" charset="0"/>
            </a:endParaRPr>
          </a:p>
          <a:p>
            <a:pPr algn="l">
              <a:lnSpc>
                <a:spcPct val="115000"/>
              </a:lnSpc>
              <a:spcAft>
                <a:spcPts val="1200"/>
              </a:spcAft>
            </a:pPr>
            <a:r>
              <a:rPr lang="en-AU" sz="2000" i="1" dirty="0">
                <a:solidFill>
                  <a:srgbClr val="616365"/>
                </a:solidFill>
                <a:effectLst/>
                <a:latin typeface="+mj-lt"/>
                <a:ea typeface="Calibri" panose="020F0502020204030204" pitchFamily="34" charset="0"/>
                <a:cs typeface="Times New Roman" panose="02020603050405020304" pitchFamily="18" charset="0"/>
              </a:rPr>
              <a:t>Client Satisfaction Survey 2017</a:t>
            </a:r>
            <a:endParaRPr lang="en-AU" sz="1000" dirty="0">
              <a:solidFill>
                <a:srgbClr val="616365"/>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26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660330" y="2160451"/>
            <a:ext cx="2761552" cy="2117732"/>
          </a:xfrm>
        </p:spPr>
        <p:txBody>
          <a:bodyPr/>
          <a:lstStyle/>
          <a:p>
            <a:pPr algn="ctr"/>
            <a:r>
              <a:rPr lang="en-AU" dirty="0">
                <a:latin typeface="+mj-lt"/>
              </a:rPr>
              <a:t>Access to Legal Aid</a:t>
            </a:r>
          </a:p>
        </p:txBody>
      </p:sp>
      <p:grpSp>
        <p:nvGrpSpPr>
          <p:cNvPr id="6" name="Group 5">
            <a:extLst>
              <a:ext uri="{FF2B5EF4-FFF2-40B4-BE49-F238E27FC236}">
                <a16:creationId xmlns:a16="http://schemas.microsoft.com/office/drawing/2014/main" id="{8739003A-BF7E-4E26-B0AB-FB342F102C7B}"/>
              </a:ext>
            </a:extLst>
          </p:cNvPr>
          <p:cNvGrpSpPr/>
          <p:nvPr/>
        </p:nvGrpSpPr>
        <p:grpSpPr>
          <a:xfrm>
            <a:off x="4243706" y="3780631"/>
            <a:ext cx="1594800" cy="1594800"/>
            <a:chOff x="108558" y="756295"/>
            <a:chExt cx="1980220" cy="1980220"/>
          </a:xfrm>
        </p:grpSpPr>
        <p:sp>
          <p:nvSpPr>
            <p:cNvPr id="7" name="Oval 6">
              <a:extLst>
                <a:ext uri="{FF2B5EF4-FFF2-40B4-BE49-F238E27FC236}">
                  <a16:creationId xmlns:a16="http://schemas.microsoft.com/office/drawing/2014/main" id="{E04F86F4-088B-4FC4-9E89-9EA65DCC7211}"/>
                </a:ext>
              </a:extLst>
            </p:cNvPr>
            <p:cNvSpPr/>
            <p:nvPr/>
          </p:nvSpPr>
          <p:spPr>
            <a:xfrm>
              <a:off x="108558"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C9EDA5F8-7CFD-4EC6-BAE8-BC2A78E9862A}"/>
                </a:ext>
              </a:extLst>
            </p:cNvPr>
            <p:cNvPicPr>
              <a:picLocks noChangeAspect="1"/>
            </p:cNvPicPr>
            <p:nvPr/>
          </p:nvPicPr>
          <p:blipFill>
            <a:blip r:embed="rId2"/>
            <a:stretch>
              <a:fillRect/>
            </a:stretch>
          </p:blipFill>
          <p:spPr>
            <a:xfrm>
              <a:off x="413245" y="1077088"/>
              <a:ext cx="1370847" cy="1338634"/>
            </a:xfrm>
            <a:prstGeom prst="rect">
              <a:avLst/>
            </a:prstGeom>
          </p:spPr>
        </p:pic>
      </p:grpSp>
    </p:spTree>
    <p:extLst>
      <p:ext uri="{BB962C8B-B14F-4D97-AF65-F5344CB8AC3E}">
        <p14:creationId xmlns:p14="http://schemas.microsoft.com/office/powerpoint/2010/main" val="183368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113CCF47-48B3-4CF3-B483-43C579CE28EE}"/>
              </a:ext>
            </a:extLst>
          </p:cNvPr>
          <p:cNvSpPr/>
          <p:nvPr/>
        </p:nvSpPr>
        <p:spPr>
          <a:xfrm>
            <a:off x="5926741" y="4964687"/>
            <a:ext cx="446513" cy="381345"/>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Title 3"/>
          <p:cNvSpPr>
            <a:spLocks noGrp="1"/>
          </p:cNvSpPr>
          <p:nvPr>
            <p:ph type="title"/>
          </p:nvPr>
        </p:nvSpPr>
        <p:spPr>
          <a:xfrm>
            <a:off x="577185" y="853018"/>
            <a:ext cx="4480895" cy="1260475"/>
          </a:xfrm>
        </p:spPr>
        <p:txBody>
          <a:bodyPr/>
          <a:lstStyle/>
          <a:p>
            <a:r>
              <a:rPr lang="en-AU" dirty="0"/>
              <a:t>First Contact</a:t>
            </a:r>
          </a:p>
        </p:txBody>
      </p:sp>
      <p:grpSp>
        <p:nvGrpSpPr>
          <p:cNvPr id="3" name="Group 2">
            <a:extLst>
              <a:ext uri="{FF2B5EF4-FFF2-40B4-BE49-F238E27FC236}">
                <a16:creationId xmlns:a16="http://schemas.microsoft.com/office/drawing/2014/main" id="{513349F5-8F7E-48A4-A8F8-A5820B50AFE2}"/>
              </a:ext>
            </a:extLst>
          </p:cNvPr>
          <p:cNvGrpSpPr/>
          <p:nvPr/>
        </p:nvGrpSpPr>
        <p:grpSpPr>
          <a:xfrm>
            <a:off x="9421812" y="149870"/>
            <a:ext cx="439200" cy="439200"/>
            <a:chOff x="108558" y="756295"/>
            <a:chExt cx="1980220" cy="1980220"/>
          </a:xfrm>
        </p:grpSpPr>
        <p:sp>
          <p:nvSpPr>
            <p:cNvPr id="5" name="Oval 4">
              <a:extLst>
                <a:ext uri="{FF2B5EF4-FFF2-40B4-BE49-F238E27FC236}">
                  <a16:creationId xmlns:a16="http://schemas.microsoft.com/office/drawing/2014/main" id="{DDD0EBD7-D72E-4814-A9EF-ABD590939E99}"/>
                </a:ext>
              </a:extLst>
            </p:cNvPr>
            <p:cNvSpPr/>
            <p:nvPr/>
          </p:nvSpPr>
          <p:spPr>
            <a:xfrm>
              <a:off x="108558"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EA100910-7EA1-4810-A393-7251F25A3564}"/>
                </a:ext>
              </a:extLst>
            </p:cNvPr>
            <p:cNvPicPr>
              <a:picLocks noChangeAspect="1"/>
            </p:cNvPicPr>
            <p:nvPr/>
          </p:nvPicPr>
          <p:blipFill>
            <a:blip r:embed="rId2"/>
            <a:stretch>
              <a:fillRect/>
            </a:stretch>
          </p:blipFill>
          <p:spPr>
            <a:xfrm>
              <a:off x="413245" y="1077088"/>
              <a:ext cx="1370847" cy="1338634"/>
            </a:xfrm>
            <a:prstGeom prst="rect">
              <a:avLst/>
            </a:prstGeom>
          </p:spPr>
        </p:pic>
      </p:grpSp>
      <p:graphicFrame>
        <p:nvGraphicFramePr>
          <p:cNvPr id="10" name="Chart 9">
            <a:extLst>
              <a:ext uri="{FF2B5EF4-FFF2-40B4-BE49-F238E27FC236}">
                <a16:creationId xmlns:a16="http://schemas.microsoft.com/office/drawing/2014/main" id="{1AA769D3-3F83-4FAD-9B1E-C6C3A01817D4}"/>
              </a:ext>
            </a:extLst>
          </p:cNvPr>
          <p:cNvGraphicFramePr/>
          <p:nvPr>
            <p:extLst>
              <p:ext uri="{D42A27DB-BD31-4B8C-83A1-F6EECF244321}">
                <p14:modId xmlns:p14="http://schemas.microsoft.com/office/powerpoint/2010/main" val="2064006415"/>
              </p:ext>
            </p:extLst>
          </p:nvPr>
        </p:nvGraphicFramePr>
        <p:xfrm>
          <a:off x="396590" y="3960651"/>
          <a:ext cx="3124800" cy="252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26BB19C-0B85-4F1D-B6A6-B885B0C37F3A}"/>
              </a:ext>
            </a:extLst>
          </p:cNvPr>
          <p:cNvGraphicFramePr/>
          <p:nvPr>
            <p:extLst>
              <p:ext uri="{D42A27DB-BD31-4B8C-83A1-F6EECF244321}">
                <p14:modId xmlns:p14="http://schemas.microsoft.com/office/powerpoint/2010/main" val="2200295473"/>
              </p:ext>
            </p:extLst>
          </p:nvPr>
        </p:nvGraphicFramePr>
        <p:xfrm>
          <a:off x="3862099" y="4178723"/>
          <a:ext cx="2337435" cy="20910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F047A3B-07A7-4F00-ACA0-99993D4177F3}"/>
              </a:ext>
            </a:extLst>
          </p:cNvPr>
          <p:cNvGraphicFramePr/>
          <p:nvPr>
            <p:extLst>
              <p:ext uri="{D42A27DB-BD31-4B8C-83A1-F6EECF244321}">
                <p14:modId xmlns:p14="http://schemas.microsoft.com/office/powerpoint/2010/main" val="3463823673"/>
              </p:ext>
            </p:extLst>
          </p:nvPr>
        </p:nvGraphicFramePr>
        <p:xfrm>
          <a:off x="6516577" y="3960651"/>
          <a:ext cx="3124835" cy="2527935"/>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B36ECE85-62CC-429A-8A2B-87B97964FD3B}"/>
              </a:ext>
            </a:extLst>
          </p:cNvPr>
          <p:cNvSpPr txBox="1"/>
          <p:nvPr/>
        </p:nvSpPr>
        <p:spPr>
          <a:xfrm>
            <a:off x="845028" y="3600493"/>
            <a:ext cx="2842657"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lang="en-AU" sz="1800" dirty="0">
                <a:solidFill>
                  <a:schemeClr val="bg1">
                    <a:lumMod val="50000"/>
                  </a:schemeClr>
                </a:solidFill>
                <a:latin typeface="Arial" pitchFamily="34" charset="0"/>
                <a:ea typeface="Verdana" pitchFamily="34" charset="0"/>
                <a:cs typeface="Arial" pitchFamily="34" charset="0"/>
              </a:rPr>
              <a:t>Source of awareness …</a:t>
            </a:r>
            <a:endPar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endParaRPr>
          </a:p>
        </p:txBody>
      </p:sp>
      <p:sp>
        <p:nvSpPr>
          <p:cNvPr id="15" name="TextBox 14">
            <a:extLst>
              <a:ext uri="{FF2B5EF4-FFF2-40B4-BE49-F238E27FC236}">
                <a16:creationId xmlns:a16="http://schemas.microsoft.com/office/drawing/2014/main" id="{39745837-5E45-42D1-A004-F0C3370D8926}"/>
              </a:ext>
            </a:extLst>
          </p:cNvPr>
          <p:cNvSpPr txBox="1"/>
          <p:nvPr/>
        </p:nvSpPr>
        <p:spPr>
          <a:xfrm>
            <a:off x="3998736" y="3600493"/>
            <a:ext cx="2194498"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Any difficulties?</a:t>
            </a:r>
          </a:p>
        </p:txBody>
      </p:sp>
      <p:sp>
        <p:nvSpPr>
          <p:cNvPr id="16" name="TextBox 15">
            <a:extLst>
              <a:ext uri="{FF2B5EF4-FFF2-40B4-BE49-F238E27FC236}">
                <a16:creationId xmlns:a16="http://schemas.microsoft.com/office/drawing/2014/main" id="{B30C3590-400F-47A8-85CE-1FE81046B5F6}"/>
              </a:ext>
            </a:extLst>
          </p:cNvPr>
          <p:cNvSpPr txBox="1"/>
          <p:nvPr/>
        </p:nvSpPr>
        <p:spPr>
          <a:xfrm>
            <a:off x="7202657" y="3566655"/>
            <a:ext cx="2194498"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Why?</a:t>
            </a:r>
          </a:p>
        </p:txBody>
      </p:sp>
      <p:sp>
        <p:nvSpPr>
          <p:cNvPr id="17" name="Rectangle: Rounded Corners 16">
            <a:extLst>
              <a:ext uri="{FF2B5EF4-FFF2-40B4-BE49-F238E27FC236}">
                <a16:creationId xmlns:a16="http://schemas.microsoft.com/office/drawing/2014/main" id="{4497D72D-E5B6-4BCD-9D66-3337719781C9}"/>
              </a:ext>
            </a:extLst>
          </p:cNvPr>
          <p:cNvSpPr/>
          <p:nvPr/>
        </p:nvSpPr>
        <p:spPr>
          <a:xfrm>
            <a:off x="695787" y="2116492"/>
            <a:ext cx="8945625" cy="1320773"/>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VLA clients become aware of the service via a court or word of mouth</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Few experience difficulties first accessing the service</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Those that do experience difficulties report issues getting through on the phone and access issues relating to eligibility</a:t>
            </a:r>
          </a:p>
        </p:txBody>
      </p:sp>
      <p:pic>
        <p:nvPicPr>
          <p:cNvPr id="18" name="Picture 17">
            <a:extLst>
              <a:ext uri="{FF2B5EF4-FFF2-40B4-BE49-F238E27FC236}">
                <a16:creationId xmlns:a16="http://schemas.microsoft.com/office/drawing/2014/main" id="{5B40AEF7-43AF-4FF7-861D-10A95F96E884}"/>
              </a:ext>
            </a:extLst>
          </p:cNvPr>
          <p:cNvPicPr/>
          <p:nvPr/>
        </p:nvPicPr>
        <p:blipFill>
          <a:blip r:embed="rId6">
            <a:duotone>
              <a:schemeClr val="accent1">
                <a:shade val="45000"/>
                <a:satMod val="135000"/>
              </a:schemeClr>
              <a:prstClr val="white"/>
            </a:duotone>
          </a:blip>
          <a:stretch>
            <a:fillRect/>
          </a:stretch>
        </p:blipFill>
        <p:spPr>
          <a:xfrm rot="8344161">
            <a:off x="9129840" y="1898929"/>
            <a:ext cx="629969" cy="620126"/>
          </a:xfrm>
          <a:prstGeom prst="rect">
            <a:avLst/>
          </a:prstGeom>
        </p:spPr>
      </p:pic>
    </p:spTree>
    <p:extLst>
      <p:ext uri="{BB962C8B-B14F-4D97-AF65-F5344CB8AC3E}">
        <p14:creationId xmlns:p14="http://schemas.microsoft.com/office/powerpoint/2010/main" val="296771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185" y="891159"/>
            <a:ext cx="6480145" cy="1260475"/>
          </a:xfrm>
        </p:spPr>
        <p:txBody>
          <a:bodyPr/>
          <a:lstStyle/>
          <a:p>
            <a:r>
              <a:rPr lang="en-AU" dirty="0"/>
              <a:t>Initial triage and assessment</a:t>
            </a:r>
          </a:p>
        </p:txBody>
      </p:sp>
      <p:graphicFrame>
        <p:nvGraphicFramePr>
          <p:cNvPr id="8" name="Chart 7">
            <a:extLst>
              <a:ext uri="{FF2B5EF4-FFF2-40B4-BE49-F238E27FC236}">
                <a16:creationId xmlns:a16="http://schemas.microsoft.com/office/drawing/2014/main" id="{6E1A5C83-2603-4DE8-9322-3F42417FC3A4}"/>
              </a:ext>
            </a:extLst>
          </p:cNvPr>
          <p:cNvGraphicFramePr/>
          <p:nvPr>
            <p:extLst>
              <p:ext uri="{D42A27DB-BD31-4B8C-83A1-F6EECF244321}">
                <p14:modId xmlns:p14="http://schemas.microsoft.com/office/powerpoint/2010/main" val="74558308"/>
              </p:ext>
            </p:extLst>
          </p:nvPr>
        </p:nvGraphicFramePr>
        <p:xfrm>
          <a:off x="432594" y="2016435"/>
          <a:ext cx="5486400" cy="4657725"/>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F3183334-9D62-471E-A44B-159EA2F2F344}"/>
              </a:ext>
            </a:extLst>
          </p:cNvPr>
          <p:cNvSpPr/>
          <p:nvPr/>
        </p:nvSpPr>
        <p:spPr>
          <a:xfrm>
            <a:off x="3816970" y="2319482"/>
            <a:ext cx="396044" cy="39604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219ACB66-A5BC-4918-8351-2AA434F6F684}"/>
              </a:ext>
            </a:extLst>
          </p:cNvPr>
          <p:cNvSpPr/>
          <p:nvPr/>
        </p:nvSpPr>
        <p:spPr>
          <a:xfrm>
            <a:off x="3623053" y="3097938"/>
            <a:ext cx="396044" cy="39604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1AA3E59E-A49B-430F-ADE1-55306882C26A}"/>
              </a:ext>
            </a:extLst>
          </p:cNvPr>
          <p:cNvSpPr/>
          <p:nvPr/>
        </p:nvSpPr>
        <p:spPr>
          <a:xfrm>
            <a:off x="3655733" y="3871523"/>
            <a:ext cx="396044" cy="39604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DC338E0E-5D07-4FBF-A91B-DD3BF46A7894}"/>
              </a:ext>
            </a:extLst>
          </p:cNvPr>
          <p:cNvSpPr/>
          <p:nvPr/>
        </p:nvSpPr>
        <p:spPr>
          <a:xfrm>
            <a:off x="3626017" y="4635202"/>
            <a:ext cx="396044" cy="39604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44385F03-FEC2-4B29-A362-1C3724F5A738}"/>
              </a:ext>
            </a:extLst>
          </p:cNvPr>
          <p:cNvSpPr/>
          <p:nvPr/>
        </p:nvSpPr>
        <p:spPr>
          <a:xfrm>
            <a:off x="3618948" y="5399262"/>
            <a:ext cx="396044" cy="39604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75</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C9B7E48F-9F56-451B-BD0A-AAD018C6E35D}"/>
              </a:ext>
            </a:extLst>
          </p:cNvPr>
          <p:cNvSpPr/>
          <p:nvPr/>
        </p:nvSpPr>
        <p:spPr>
          <a:xfrm>
            <a:off x="6625282" y="2348728"/>
            <a:ext cx="2772308" cy="2800055"/>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GB"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Few VLA clients had difficulty completing assessment </a:t>
            </a:r>
          </a:p>
          <a:p>
            <a:pPr algn="ctr">
              <a:lnSpc>
                <a:spcPts val="1800"/>
              </a:lnSpc>
              <a:spcAft>
                <a:spcPts val="600"/>
              </a:spcAft>
            </a:pPr>
            <a:r>
              <a:rPr lang="en-GB"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 number of questions asked and time taken were the biggest issues, though only for a small number of clients</a:t>
            </a:r>
            <a:endPar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3DFF3F05-EC15-404F-86CA-2826D94D2039}"/>
              </a:ext>
            </a:extLst>
          </p:cNvPr>
          <p:cNvPicPr/>
          <p:nvPr/>
        </p:nvPicPr>
        <p:blipFill>
          <a:blip r:embed="rId3">
            <a:duotone>
              <a:schemeClr val="accent1">
                <a:shade val="45000"/>
                <a:satMod val="135000"/>
              </a:schemeClr>
              <a:prstClr val="white"/>
            </a:duotone>
          </a:blip>
          <a:stretch>
            <a:fillRect/>
          </a:stretch>
        </p:blipFill>
        <p:spPr>
          <a:xfrm rot="8100000">
            <a:off x="9018280" y="2037830"/>
            <a:ext cx="629969" cy="620126"/>
          </a:xfrm>
          <a:prstGeom prst="rect">
            <a:avLst/>
          </a:prstGeom>
        </p:spPr>
      </p:pic>
      <p:sp>
        <p:nvSpPr>
          <p:cNvPr id="16" name="Oval 15">
            <a:extLst>
              <a:ext uri="{FF2B5EF4-FFF2-40B4-BE49-F238E27FC236}">
                <a16:creationId xmlns:a16="http://schemas.microsoft.com/office/drawing/2014/main" id="{0F8A85AD-1D88-4DE5-97CE-47940BF733CE}"/>
              </a:ext>
            </a:extLst>
          </p:cNvPr>
          <p:cNvSpPr/>
          <p:nvPr/>
        </p:nvSpPr>
        <p:spPr>
          <a:xfrm>
            <a:off x="6769298" y="5274119"/>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a:t>
            </a:r>
          </a:p>
        </p:txBody>
      </p:sp>
      <p:sp>
        <p:nvSpPr>
          <p:cNvPr id="17" name="TextBox 16">
            <a:extLst>
              <a:ext uri="{FF2B5EF4-FFF2-40B4-BE49-F238E27FC236}">
                <a16:creationId xmlns:a16="http://schemas.microsoft.com/office/drawing/2014/main" id="{97F52439-F365-4BBE-9907-C26A4D670FC4}"/>
              </a:ext>
            </a:extLst>
          </p:cNvPr>
          <p:cNvSpPr txBox="1"/>
          <p:nvPr/>
        </p:nvSpPr>
        <p:spPr>
          <a:xfrm>
            <a:off x="7165342" y="5353558"/>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Strongly agree + agree</a:t>
            </a:r>
          </a:p>
        </p:txBody>
      </p:sp>
      <p:grpSp>
        <p:nvGrpSpPr>
          <p:cNvPr id="18" name="Group 17">
            <a:extLst>
              <a:ext uri="{FF2B5EF4-FFF2-40B4-BE49-F238E27FC236}">
                <a16:creationId xmlns:a16="http://schemas.microsoft.com/office/drawing/2014/main" id="{37F34C20-35AA-4CF6-B307-DB8BB6B4BF48}"/>
              </a:ext>
            </a:extLst>
          </p:cNvPr>
          <p:cNvGrpSpPr/>
          <p:nvPr/>
        </p:nvGrpSpPr>
        <p:grpSpPr>
          <a:xfrm>
            <a:off x="9401983" y="184873"/>
            <a:ext cx="439200" cy="439200"/>
            <a:chOff x="108558" y="756295"/>
            <a:chExt cx="1980220" cy="1980220"/>
          </a:xfrm>
        </p:grpSpPr>
        <p:sp>
          <p:nvSpPr>
            <p:cNvPr id="19" name="Oval 18">
              <a:extLst>
                <a:ext uri="{FF2B5EF4-FFF2-40B4-BE49-F238E27FC236}">
                  <a16:creationId xmlns:a16="http://schemas.microsoft.com/office/drawing/2014/main" id="{B1BBF216-DEEE-4D34-B907-8A531AD0E095}"/>
                </a:ext>
              </a:extLst>
            </p:cNvPr>
            <p:cNvSpPr/>
            <p:nvPr/>
          </p:nvSpPr>
          <p:spPr>
            <a:xfrm>
              <a:off x="108558"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03C4FCE5-A982-41CF-B3BB-7E3B3F185D32}"/>
                </a:ext>
              </a:extLst>
            </p:cNvPr>
            <p:cNvPicPr>
              <a:picLocks noChangeAspect="1"/>
            </p:cNvPicPr>
            <p:nvPr/>
          </p:nvPicPr>
          <p:blipFill>
            <a:blip r:embed="rId4"/>
            <a:stretch>
              <a:fillRect/>
            </a:stretch>
          </p:blipFill>
          <p:spPr>
            <a:xfrm>
              <a:off x="413245" y="1077088"/>
              <a:ext cx="1370847" cy="1338634"/>
            </a:xfrm>
            <a:prstGeom prst="rect">
              <a:avLst/>
            </a:prstGeom>
          </p:spPr>
        </p:pic>
      </p:grpSp>
      <p:sp>
        <p:nvSpPr>
          <p:cNvPr id="21" name="Oval 20">
            <a:extLst>
              <a:ext uri="{FF2B5EF4-FFF2-40B4-BE49-F238E27FC236}">
                <a16:creationId xmlns:a16="http://schemas.microsoft.com/office/drawing/2014/main" id="{C24A6684-8B68-4637-94BB-E5DBF6AC95DC}"/>
              </a:ext>
            </a:extLst>
          </p:cNvPr>
          <p:cNvSpPr/>
          <p:nvPr/>
        </p:nvSpPr>
        <p:spPr>
          <a:xfrm>
            <a:off x="3818805" y="1906714"/>
            <a:ext cx="340995" cy="340995"/>
          </a:xfrm>
          <a:prstGeom prst="ellipse">
            <a:avLst/>
          </a:prstGeom>
          <a:noFill/>
          <a:ln w="6350">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5B5B5B"/>
                </a:solidFill>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9738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660330" y="2196455"/>
            <a:ext cx="2964952" cy="2117732"/>
          </a:xfrm>
        </p:spPr>
        <p:txBody>
          <a:bodyPr/>
          <a:lstStyle/>
          <a:p>
            <a:pPr algn="ctr"/>
            <a:r>
              <a:rPr lang="en-AU" dirty="0">
                <a:latin typeface="+mj-lt"/>
              </a:rPr>
              <a:t>Qualitative findings</a:t>
            </a:r>
          </a:p>
        </p:txBody>
      </p:sp>
      <p:grpSp>
        <p:nvGrpSpPr>
          <p:cNvPr id="9" name="Group 8">
            <a:extLst>
              <a:ext uri="{FF2B5EF4-FFF2-40B4-BE49-F238E27FC236}">
                <a16:creationId xmlns:a16="http://schemas.microsoft.com/office/drawing/2014/main" id="{F70BA335-F459-4888-9568-99F94EF5A98F}"/>
              </a:ext>
            </a:extLst>
          </p:cNvPr>
          <p:cNvGrpSpPr/>
          <p:nvPr/>
        </p:nvGrpSpPr>
        <p:grpSpPr>
          <a:xfrm>
            <a:off x="4243706" y="3852639"/>
            <a:ext cx="1594800" cy="1594800"/>
            <a:chOff x="1446825" y="333331"/>
            <a:chExt cx="1162050" cy="1161415"/>
          </a:xfrm>
        </p:grpSpPr>
        <p:sp>
          <p:nvSpPr>
            <p:cNvPr id="10" name="Oval 9">
              <a:extLst>
                <a:ext uri="{FF2B5EF4-FFF2-40B4-BE49-F238E27FC236}">
                  <a16:creationId xmlns:a16="http://schemas.microsoft.com/office/drawing/2014/main" id="{565CA6CE-271B-4AA2-ADDF-337B13AD1924}"/>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1" name="Picture 10" descr="C:\Users\MonsterTheMoocher\AppData\Local\Microsoft\Windows\INetCache\Content.Word\Interview white only.png">
              <a:extLst>
                <a:ext uri="{FF2B5EF4-FFF2-40B4-BE49-F238E27FC236}">
                  <a16:creationId xmlns:a16="http://schemas.microsoft.com/office/drawing/2014/main" id="{68D91D2F-7EE1-489E-A580-587220B9C506}"/>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Tree>
    <p:extLst>
      <p:ext uri="{BB962C8B-B14F-4D97-AF65-F5344CB8AC3E}">
        <p14:creationId xmlns:p14="http://schemas.microsoft.com/office/powerpoint/2010/main" val="416256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1E42DE3-0620-44D1-BFFE-BECF2062BE9A}"/>
              </a:ext>
            </a:extLst>
          </p:cNvPr>
          <p:cNvGrpSpPr/>
          <p:nvPr/>
        </p:nvGrpSpPr>
        <p:grpSpPr>
          <a:xfrm>
            <a:off x="9447166" y="112134"/>
            <a:ext cx="439200" cy="439200"/>
            <a:chOff x="1446825" y="333331"/>
            <a:chExt cx="1162050" cy="1161415"/>
          </a:xfrm>
        </p:grpSpPr>
        <p:sp>
          <p:nvSpPr>
            <p:cNvPr id="23" name="Oval 22">
              <a:extLst>
                <a:ext uri="{FF2B5EF4-FFF2-40B4-BE49-F238E27FC236}">
                  <a16:creationId xmlns:a16="http://schemas.microsoft.com/office/drawing/2014/main" id="{1585DE3B-8715-4A8E-87AA-75AD6689E496}"/>
                </a:ext>
              </a:extLst>
            </p:cNvPr>
            <p:cNvSpPr/>
            <p:nvPr/>
          </p:nvSpPr>
          <p:spPr>
            <a:xfrm>
              <a:off x="1446825" y="333331"/>
              <a:ext cx="1162050" cy="1161415"/>
            </a:xfrm>
            <a:prstGeom prst="ellipse">
              <a:avLst/>
            </a:prstGeom>
            <a:solidFill>
              <a:srgbClr val="FFC931"/>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4" name="Picture 23" descr="C:\Users\MonsterTheMoocher\AppData\Local\Microsoft\Windows\INetCache\Content.Word\Interview white only.png">
              <a:extLst>
                <a:ext uri="{FF2B5EF4-FFF2-40B4-BE49-F238E27FC236}">
                  <a16:creationId xmlns:a16="http://schemas.microsoft.com/office/drawing/2014/main" id="{2DE2C330-7CE3-49D3-B078-12646C7E9C1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 name="Rectangle: Rounded Corners 3">
            <a:extLst>
              <a:ext uri="{FF2B5EF4-FFF2-40B4-BE49-F238E27FC236}">
                <a16:creationId xmlns:a16="http://schemas.microsoft.com/office/drawing/2014/main" id="{FC4C0D83-1FC7-4591-8164-98C99426E458}"/>
              </a:ext>
            </a:extLst>
          </p:cNvPr>
          <p:cNvSpPr/>
          <p:nvPr/>
        </p:nvSpPr>
        <p:spPr>
          <a:xfrm>
            <a:off x="884028" y="3654770"/>
            <a:ext cx="8441553"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It was an unexpected event and didn’t know what to do – so I asked my girlfriend</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who knows a lawyer and he said to speak to the duty lawyer on the day. I just expected</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that they would be helping to solve the legal issues. </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76610" y="3321582"/>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884028" y="5052440"/>
            <a:ext cx="8441553"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They have a good reputation overall. They help people who are in trouble</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and can’t afford it … no matter who you are</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76610" y="4719252"/>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33" name="Title 3">
            <a:extLst>
              <a:ext uri="{FF2B5EF4-FFF2-40B4-BE49-F238E27FC236}">
                <a16:creationId xmlns:a16="http://schemas.microsoft.com/office/drawing/2014/main" id="{151774D3-D581-4A39-BB6B-2DEEC543A1BA}"/>
              </a:ext>
            </a:extLst>
          </p:cNvPr>
          <p:cNvSpPr txBox="1">
            <a:spLocks/>
          </p:cNvSpPr>
          <p:nvPr/>
        </p:nvSpPr>
        <p:spPr>
          <a:xfrm>
            <a:off x="8533494" y="540271"/>
            <a:ext cx="1548719"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endParaRPr lang="en-AU" sz="1400" dirty="0">
              <a:solidFill>
                <a:srgbClr val="FFC000"/>
              </a:solidFill>
              <a:latin typeface="+mj-lt"/>
            </a:endParaRPr>
          </a:p>
        </p:txBody>
      </p:sp>
      <p:sp>
        <p:nvSpPr>
          <p:cNvPr id="34" name="Rectangle: Rounded Corners 33">
            <a:extLst>
              <a:ext uri="{FF2B5EF4-FFF2-40B4-BE49-F238E27FC236}">
                <a16:creationId xmlns:a16="http://schemas.microsoft.com/office/drawing/2014/main" id="{953CBE6D-EAF8-49E2-8C16-680834DF8242}"/>
              </a:ext>
            </a:extLst>
          </p:cNvPr>
          <p:cNvSpPr/>
          <p:nvPr/>
        </p:nvSpPr>
        <p:spPr>
          <a:xfrm>
            <a:off x="629089" y="2144269"/>
            <a:ext cx="8872345"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clients had some understanding of VLA before first accessing services and most had heard positive things about the support that they could get</a:t>
            </a:r>
            <a:endParaRPr lang="en-AU" sz="1600" dirty="0"/>
          </a:p>
        </p:txBody>
      </p:sp>
      <p:pic>
        <p:nvPicPr>
          <p:cNvPr id="35" name="Picture 34">
            <a:extLst>
              <a:ext uri="{FF2B5EF4-FFF2-40B4-BE49-F238E27FC236}">
                <a16:creationId xmlns:a16="http://schemas.microsoft.com/office/drawing/2014/main" id="{DFA82D1F-3828-4535-896C-92332F5C8972}"/>
              </a:ext>
            </a:extLst>
          </p:cNvPr>
          <p:cNvPicPr/>
          <p:nvPr/>
        </p:nvPicPr>
        <p:blipFill>
          <a:blip r:embed="rId3">
            <a:duotone>
              <a:schemeClr val="accent1">
                <a:shade val="45000"/>
                <a:satMod val="135000"/>
              </a:schemeClr>
              <a:prstClr val="white"/>
            </a:duotone>
          </a:blip>
          <a:stretch>
            <a:fillRect/>
          </a:stretch>
        </p:blipFill>
        <p:spPr>
          <a:xfrm rot="2700000">
            <a:off x="524953" y="1971330"/>
            <a:ext cx="410915" cy="404495"/>
          </a:xfrm>
          <a:prstGeom prst="rect">
            <a:avLst/>
          </a:prstGeom>
        </p:spPr>
      </p:pic>
      <p:sp>
        <p:nvSpPr>
          <p:cNvPr id="55" name="Title 3">
            <a:extLst>
              <a:ext uri="{FF2B5EF4-FFF2-40B4-BE49-F238E27FC236}">
                <a16:creationId xmlns:a16="http://schemas.microsoft.com/office/drawing/2014/main" id="{244775E9-D5F7-419D-928F-763059EC576D}"/>
              </a:ext>
            </a:extLst>
          </p:cNvPr>
          <p:cNvSpPr>
            <a:spLocks noGrp="1"/>
          </p:cNvSpPr>
          <p:nvPr>
            <p:ph type="title"/>
          </p:nvPr>
        </p:nvSpPr>
        <p:spPr>
          <a:xfrm>
            <a:off x="1774460" y="889022"/>
            <a:ext cx="6533292" cy="1260475"/>
          </a:xfrm>
        </p:spPr>
        <p:txBody>
          <a:bodyPr/>
          <a:lstStyle/>
          <a:p>
            <a:pPr algn="ctr"/>
            <a:r>
              <a:rPr lang="en-AU" dirty="0"/>
              <a:t>VLA’s reputation pre-service</a:t>
            </a:r>
          </a:p>
        </p:txBody>
      </p:sp>
    </p:spTree>
    <p:extLst>
      <p:ext uri="{BB962C8B-B14F-4D97-AF65-F5344CB8AC3E}">
        <p14:creationId xmlns:p14="http://schemas.microsoft.com/office/powerpoint/2010/main" val="284529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1E42DE3-0620-44D1-BFFE-BECF2062BE9A}"/>
              </a:ext>
            </a:extLst>
          </p:cNvPr>
          <p:cNvGrpSpPr/>
          <p:nvPr/>
        </p:nvGrpSpPr>
        <p:grpSpPr>
          <a:xfrm>
            <a:off x="9430018" y="170769"/>
            <a:ext cx="439200" cy="439200"/>
            <a:chOff x="1446825" y="333331"/>
            <a:chExt cx="1162050" cy="1161415"/>
          </a:xfrm>
        </p:grpSpPr>
        <p:sp>
          <p:nvSpPr>
            <p:cNvPr id="23" name="Oval 22">
              <a:extLst>
                <a:ext uri="{FF2B5EF4-FFF2-40B4-BE49-F238E27FC236}">
                  <a16:creationId xmlns:a16="http://schemas.microsoft.com/office/drawing/2014/main" id="{1585DE3B-8715-4A8E-87AA-75AD6689E496}"/>
                </a:ext>
              </a:extLst>
            </p:cNvPr>
            <p:cNvSpPr/>
            <p:nvPr/>
          </p:nvSpPr>
          <p:spPr>
            <a:xfrm>
              <a:off x="1446825" y="333331"/>
              <a:ext cx="1162050" cy="1161415"/>
            </a:xfrm>
            <a:prstGeom prst="ellipse">
              <a:avLst/>
            </a:prstGeom>
            <a:solidFill>
              <a:srgbClr val="FFC931"/>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4" name="Picture 23" descr="C:\Users\MonsterTheMoocher\AppData\Local\Microsoft\Windows\INetCache\Content.Word\Interview white only.png">
              <a:extLst>
                <a:ext uri="{FF2B5EF4-FFF2-40B4-BE49-F238E27FC236}">
                  <a16:creationId xmlns:a16="http://schemas.microsoft.com/office/drawing/2014/main" id="{2DE2C330-7CE3-49D3-B078-12646C7E9C1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 name="Rectangle: Rounded Corners 3">
            <a:extLst>
              <a:ext uri="{FF2B5EF4-FFF2-40B4-BE49-F238E27FC236}">
                <a16:creationId xmlns:a16="http://schemas.microsoft.com/office/drawing/2014/main" id="{FC4C0D83-1FC7-4591-8164-98C99426E458}"/>
              </a:ext>
            </a:extLst>
          </p:cNvPr>
          <p:cNvSpPr/>
          <p:nvPr/>
        </p:nvSpPr>
        <p:spPr>
          <a:xfrm>
            <a:off x="884029" y="365477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They were good at communicating</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with me on the phone. They weren’t rude, they listened and directed me in the</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right spot nicely. Nothing they could</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have done differently. </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76610" y="3321582"/>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884029" y="505244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 reception ladies were good – they were friendly, good about me having my baby with me. Tried not to keep me waiting long.</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76610" y="4719252"/>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33" name="Title 3">
            <a:extLst>
              <a:ext uri="{FF2B5EF4-FFF2-40B4-BE49-F238E27FC236}">
                <a16:creationId xmlns:a16="http://schemas.microsoft.com/office/drawing/2014/main" id="{151774D3-D581-4A39-BB6B-2DEEC543A1BA}"/>
              </a:ext>
            </a:extLst>
          </p:cNvPr>
          <p:cNvSpPr txBox="1">
            <a:spLocks/>
          </p:cNvSpPr>
          <p:nvPr/>
        </p:nvSpPr>
        <p:spPr>
          <a:xfrm>
            <a:off x="8713514" y="540271"/>
            <a:ext cx="1440161"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endParaRPr lang="en-AU" sz="1400" dirty="0">
              <a:solidFill>
                <a:srgbClr val="FFC000"/>
              </a:solidFill>
              <a:latin typeface="Archer Medium" pitchFamily="50" charset="0"/>
            </a:endParaRPr>
          </a:p>
        </p:txBody>
      </p:sp>
      <p:sp>
        <p:nvSpPr>
          <p:cNvPr id="34" name="Rectangle: Rounded Corners 33">
            <a:extLst>
              <a:ext uri="{FF2B5EF4-FFF2-40B4-BE49-F238E27FC236}">
                <a16:creationId xmlns:a16="http://schemas.microsoft.com/office/drawing/2014/main" id="{953CBE6D-EAF8-49E2-8C16-680834DF8242}"/>
              </a:ext>
            </a:extLst>
          </p:cNvPr>
          <p:cNvSpPr/>
          <p:nvPr/>
        </p:nvSpPr>
        <p:spPr>
          <a:xfrm>
            <a:off x="629089" y="2144269"/>
            <a:ext cx="4177345"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clients across the different service types stated that they could get through to the VLA staff they needed relatively easily</a:t>
            </a:r>
            <a:endParaRPr lang="en-AU" sz="1600" dirty="0"/>
          </a:p>
        </p:txBody>
      </p:sp>
      <p:pic>
        <p:nvPicPr>
          <p:cNvPr id="35" name="Picture 34">
            <a:extLst>
              <a:ext uri="{FF2B5EF4-FFF2-40B4-BE49-F238E27FC236}">
                <a16:creationId xmlns:a16="http://schemas.microsoft.com/office/drawing/2014/main" id="{DFA82D1F-3828-4535-896C-92332F5C8972}"/>
              </a:ext>
            </a:extLst>
          </p:cNvPr>
          <p:cNvPicPr/>
          <p:nvPr/>
        </p:nvPicPr>
        <p:blipFill>
          <a:blip r:embed="rId3">
            <a:duotone>
              <a:schemeClr val="accent1">
                <a:shade val="45000"/>
                <a:satMod val="135000"/>
              </a:schemeClr>
              <a:prstClr val="white"/>
            </a:duotone>
          </a:blip>
          <a:stretch>
            <a:fillRect/>
          </a:stretch>
        </p:blipFill>
        <p:spPr>
          <a:xfrm rot="2700000">
            <a:off x="524953" y="1971330"/>
            <a:ext cx="410915" cy="404495"/>
          </a:xfrm>
          <a:prstGeom prst="rect">
            <a:avLst/>
          </a:prstGeom>
        </p:spPr>
      </p:pic>
      <p:sp>
        <p:nvSpPr>
          <p:cNvPr id="21" name="Rectangle: Rounded Corners 20">
            <a:extLst>
              <a:ext uri="{FF2B5EF4-FFF2-40B4-BE49-F238E27FC236}">
                <a16:creationId xmlns:a16="http://schemas.microsoft.com/office/drawing/2014/main" id="{62C94BA4-EB6F-4575-B6FD-A401E2D78F0D}"/>
              </a:ext>
            </a:extLst>
          </p:cNvPr>
          <p:cNvSpPr/>
          <p:nvPr/>
        </p:nvSpPr>
        <p:spPr>
          <a:xfrm>
            <a:off x="5435523" y="2173578"/>
            <a:ext cx="4017600"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1200"/>
              </a:spcAft>
            </a:pPr>
            <a:r>
              <a:rPr lang="en-AU" sz="1600" dirty="0">
                <a:solidFill>
                  <a:srgbClr val="616365"/>
                </a:solidFill>
                <a:latin typeface="Arial" panose="020B0604020202020204" pitchFamily="34" charset="0"/>
                <a:cs typeface="Times New Roman" panose="02020603050405020304" pitchFamily="18" charset="0"/>
              </a:rPr>
              <a:t>However, some clients explained that the initial contact with VLA was time-consuming, confusing and/or stressful </a:t>
            </a:r>
          </a:p>
        </p:txBody>
      </p:sp>
      <p:sp>
        <p:nvSpPr>
          <p:cNvPr id="25" name="Rectangle: Rounded Corners 24">
            <a:extLst>
              <a:ext uri="{FF2B5EF4-FFF2-40B4-BE49-F238E27FC236}">
                <a16:creationId xmlns:a16="http://schemas.microsoft.com/office/drawing/2014/main" id="{1FD31423-0346-4853-8D3F-FD35BBC1C107}"/>
              </a:ext>
            </a:extLst>
          </p:cNvPr>
          <p:cNvSpPr/>
          <p:nvPr/>
        </p:nvSpPr>
        <p:spPr>
          <a:xfrm>
            <a:off x="5600553" y="3650801"/>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was shuffled from one office to</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another. This took forever and when</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I did end up speaking to a lawyer, it</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had to be really rushed.</a:t>
            </a:r>
            <a:endParaRPr lang="en-AU" sz="1400" i="1" dirty="0">
              <a:solidFill>
                <a:schemeClr val="bg1">
                  <a:lumMod val="50000"/>
                </a:schemeClr>
              </a:solidFill>
            </a:endParaRPr>
          </a:p>
        </p:txBody>
      </p:sp>
      <p:grpSp>
        <p:nvGrpSpPr>
          <p:cNvPr id="26" name="Group 25">
            <a:extLst>
              <a:ext uri="{FF2B5EF4-FFF2-40B4-BE49-F238E27FC236}">
                <a16:creationId xmlns:a16="http://schemas.microsoft.com/office/drawing/2014/main" id="{4FCED82C-BE72-45EE-A913-AADFE411CD52}"/>
              </a:ext>
            </a:extLst>
          </p:cNvPr>
          <p:cNvGrpSpPr/>
          <p:nvPr/>
        </p:nvGrpSpPr>
        <p:grpSpPr>
          <a:xfrm>
            <a:off x="5293134" y="3317613"/>
            <a:ext cx="590117" cy="589472"/>
            <a:chOff x="1446825" y="333331"/>
            <a:chExt cx="1162050" cy="1161415"/>
          </a:xfrm>
        </p:grpSpPr>
        <p:sp>
          <p:nvSpPr>
            <p:cNvPr id="30" name="Oval 29">
              <a:extLst>
                <a:ext uri="{FF2B5EF4-FFF2-40B4-BE49-F238E27FC236}">
                  <a16:creationId xmlns:a16="http://schemas.microsoft.com/office/drawing/2014/main" id="{715A133F-5C9C-47CD-A61B-9AE1AD4A661C}"/>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7" name="Picture 36" descr="C:\Users\MonsterTheMoocher\AppData\Local\Microsoft\Windows\INetCache\Content.Word\Interview white only.png">
              <a:extLst>
                <a:ext uri="{FF2B5EF4-FFF2-40B4-BE49-F238E27FC236}">
                  <a16:creationId xmlns:a16="http://schemas.microsoft.com/office/drawing/2014/main" id="{B3E7DBCB-FF4A-48CE-85F6-3DF18D581B8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pic>
        <p:nvPicPr>
          <p:cNvPr id="54" name="Picture 53">
            <a:extLst>
              <a:ext uri="{FF2B5EF4-FFF2-40B4-BE49-F238E27FC236}">
                <a16:creationId xmlns:a16="http://schemas.microsoft.com/office/drawing/2014/main" id="{4C977764-6D3B-4DA8-B364-AD653676B4A1}"/>
              </a:ext>
            </a:extLst>
          </p:cNvPr>
          <p:cNvPicPr/>
          <p:nvPr/>
        </p:nvPicPr>
        <p:blipFill>
          <a:blip r:embed="rId3">
            <a:duotone>
              <a:schemeClr val="accent1">
                <a:shade val="45000"/>
                <a:satMod val="135000"/>
              </a:schemeClr>
              <a:prstClr val="white"/>
            </a:duotone>
          </a:blip>
          <a:stretch>
            <a:fillRect/>
          </a:stretch>
        </p:blipFill>
        <p:spPr>
          <a:xfrm rot="8100000">
            <a:off x="9155869" y="1977616"/>
            <a:ext cx="410915" cy="404495"/>
          </a:xfrm>
          <a:prstGeom prst="rect">
            <a:avLst/>
          </a:prstGeom>
        </p:spPr>
      </p:pic>
      <p:sp>
        <p:nvSpPr>
          <p:cNvPr id="55" name="Title 3">
            <a:extLst>
              <a:ext uri="{FF2B5EF4-FFF2-40B4-BE49-F238E27FC236}">
                <a16:creationId xmlns:a16="http://schemas.microsoft.com/office/drawing/2014/main" id="{244775E9-D5F7-419D-928F-763059EC576D}"/>
              </a:ext>
            </a:extLst>
          </p:cNvPr>
          <p:cNvSpPr>
            <a:spLocks noGrp="1"/>
          </p:cNvSpPr>
          <p:nvPr>
            <p:ph type="title"/>
          </p:nvPr>
        </p:nvSpPr>
        <p:spPr>
          <a:xfrm>
            <a:off x="1774460" y="971984"/>
            <a:ext cx="6533292" cy="1260475"/>
          </a:xfrm>
        </p:spPr>
        <p:txBody>
          <a:bodyPr/>
          <a:lstStyle/>
          <a:p>
            <a:pPr algn="ctr"/>
            <a:r>
              <a:rPr lang="en-AU" dirty="0"/>
              <a:t>Ease of access</a:t>
            </a:r>
          </a:p>
        </p:txBody>
      </p:sp>
      <p:sp>
        <p:nvSpPr>
          <p:cNvPr id="27" name="Rectangle: Rounded Corners 26">
            <a:extLst>
              <a:ext uri="{FF2B5EF4-FFF2-40B4-BE49-F238E27FC236}">
                <a16:creationId xmlns:a16="http://schemas.microsoft.com/office/drawing/2014/main" id="{64155112-88CA-4681-B00F-1E88B8449C03}"/>
              </a:ext>
            </a:extLst>
          </p:cNvPr>
          <p:cNvSpPr/>
          <p:nvPr/>
        </p:nvSpPr>
        <p:spPr>
          <a:xfrm>
            <a:off x="5609358" y="505244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You have to call and call. Sometimes </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they don’t answer. Sometimes you can’t </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get through to the person you </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were speaking to last time.</a:t>
            </a:r>
            <a:endParaRPr lang="en-AU" sz="1400" i="1" dirty="0">
              <a:solidFill>
                <a:schemeClr val="bg1">
                  <a:lumMod val="50000"/>
                </a:schemeClr>
              </a:solidFill>
            </a:endParaRPr>
          </a:p>
        </p:txBody>
      </p:sp>
      <p:grpSp>
        <p:nvGrpSpPr>
          <p:cNvPr id="28" name="Group 27">
            <a:extLst>
              <a:ext uri="{FF2B5EF4-FFF2-40B4-BE49-F238E27FC236}">
                <a16:creationId xmlns:a16="http://schemas.microsoft.com/office/drawing/2014/main" id="{B0EAC8EC-A92D-4394-B8EC-66691605E4E3}"/>
              </a:ext>
            </a:extLst>
          </p:cNvPr>
          <p:cNvGrpSpPr/>
          <p:nvPr/>
        </p:nvGrpSpPr>
        <p:grpSpPr>
          <a:xfrm>
            <a:off x="5301939" y="4719252"/>
            <a:ext cx="590117" cy="589472"/>
            <a:chOff x="1446825" y="333331"/>
            <a:chExt cx="1162050" cy="1161415"/>
          </a:xfrm>
        </p:grpSpPr>
        <p:sp>
          <p:nvSpPr>
            <p:cNvPr id="29" name="Oval 28">
              <a:extLst>
                <a:ext uri="{FF2B5EF4-FFF2-40B4-BE49-F238E27FC236}">
                  <a16:creationId xmlns:a16="http://schemas.microsoft.com/office/drawing/2014/main" id="{0E18AE9B-2762-4660-844D-84497B73BCFB}"/>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8" name="Picture 37" descr="C:\Users\MonsterTheMoocher\AppData\Local\Microsoft\Windows\INetCache\Content.Word\Interview white only.png">
              <a:extLst>
                <a:ext uri="{FF2B5EF4-FFF2-40B4-BE49-F238E27FC236}">
                  <a16:creationId xmlns:a16="http://schemas.microsoft.com/office/drawing/2014/main" id="{89B06042-0575-41FD-BFBB-8D39B06CEDC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Tree>
    <p:extLst>
      <p:ext uri="{BB962C8B-B14F-4D97-AF65-F5344CB8AC3E}">
        <p14:creationId xmlns:p14="http://schemas.microsoft.com/office/powerpoint/2010/main" val="188006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168898" y="2088443"/>
            <a:ext cx="3744416" cy="2117732"/>
          </a:xfrm>
        </p:spPr>
        <p:txBody>
          <a:bodyPr/>
          <a:lstStyle/>
          <a:p>
            <a:pPr algn="ctr">
              <a:lnSpc>
                <a:spcPts val="3400"/>
              </a:lnSpc>
            </a:pPr>
            <a:r>
              <a:rPr lang="en-AU" dirty="0">
                <a:latin typeface="+mj-lt"/>
              </a:rPr>
              <a:t>Process and outcome measures for each service</a:t>
            </a:r>
          </a:p>
        </p:txBody>
      </p:sp>
      <p:grpSp>
        <p:nvGrpSpPr>
          <p:cNvPr id="3" name="Group 2">
            <a:extLst>
              <a:ext uri="{FF2B5EF4-FFF2-40B4-BE49-F238E27FC236}">
                <a16:creationId xmlns:a16="http://schemas.microsoft.com/office/drawing/2014/main" id="{F5DA2791-7431-46EB-94FA-7FFDBFC79C24}"/>
              </a:ext>
            </a:extLst>
          </p:cNvPr>
          <p:cNvGrpSpPr/>
          <p:nvPr/>
        </p:nvGrpSpPr>
        <p:grpSpPr>
          <a:xfrm>
            <a:off x="4115856" y="4068663"/>
            <a:ext cx="1850499" cy="1732615"/>
            <a:chOff x="4141006" y="3886368"/>
            <a:chExt cx="1850499" cy="1732615"/>
          </a:xfrm>
        </p:grpSpPr>
        <p:grpSp>
          <p:nvGrpSpPr>
            <p:cNvPr id="9" name="Group 8">
              <a:extLst>
                <a:ext uri="{FF2B5EF4-FFF2-40B4-BE49-F238E27FC236}">
                  <a16:creationId xmlns:a16="http://schemas.microsoft.com/office/drawing/2014/main" id="{34CFC18C-B6C7-45C2-9A91-FB971A91717D}"/>
                </a:ext>
              </a:extLst>
            </p:cNvPr>
            <p:cNvGrpSpPr/>
            <p:nvPr/>
          </p:nvGrpSpPr>
          <p:grpSpPr>
            <a:xfrm>
              <a:off x="4141006" y="3886368"/>
              <a:ext cx="802713" cy="802713"/>
              <a:chOff x="2232794" y="756295"/>
              <a:chExt cx="1980220" cy="1980220"/>
            </a:xfrm>
          </p:grpSpPr>
          <p:sp>
            <p:nvSpPr>
              <p:cNvPr id="10" name="Oval 9">
                <a:extLst>
                  <a:ext uri="{FF2B5EF4-FFF2-40B4-BE49-F238E27FC236}">
                    <a16:creationId xmlns:a16="http://schemas.microsoft.com/office/drawing/2014/main" id="{F50C95C1-8B87-4878-BB99-5957656B7152}"/>
                  </a:ext>
                </a:extLst>
              </p:cNvPr>
              <p:cNvSpPr/>
              <p:nvPr/>
            </p:nvSpPr>
            <p:spPr>
              <a:xfrm>
                <a:off x="2232794"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127574B9-9618-4BA5-A616-68FFF468C9D0}"/>
                  </a:ext>
                </a:extLst>
              </p:cNvPr>
              <p:cNvPicPr>
                <a:picLocks noChangeAspect="1"/>
              </p:cNvPicPr>
              <p:nvPr/>
            </p:nvPicPr>
            <p:blipFill>
              <a:blip r:embed="rId2"/>
              <a:stretch>
                <a:fillRect/>
              </a:stretch>
            </p:blipFill>
            <p:spPr>
              <a:xfrm>
                <a:off x="2531022" y="1115194"/>
                <a:ext cx="1383765" cy="1262423"/>
              </a:xfrm>
              <a:prstGeom prst="rect">
                <a:avLst/>
              </a:prstGeom>
            </p:spPr>
          </p:pic>
        </p:grpSp>
        <p:grpSp>
          <p:nvGrpSpPr>
            <p:cNvPr id="12" name="Group 11">
              <a:extLst>
                <a:ext uri="{FF2B5EF4-FFF2-40B4-BE49-F238E27FC236}">
                  <a16:creationId xmlns:a16="http://schemas.microsoft.com/office/drawing/2014/main" id="{526966B4-8834-4E9B-BC9C-9F97C01BCD7E}"/>
                </a:ext>
              </a:extLst>
            </p:cNvPr>
            <p:cNvGrpSpPr/>
            <p:nvPr/>
          </p:nvGrpSpPr>
          <p:grpSpPr>
            <a:xfrm>
              <a:off x="4141115" y="4816488"/>
              <a:ext cx="802495" cy="802495"/>
              <a:chOff x="6989578" y="4899401"/>
              <a:chExt cx="1980220" cy="1980220"/>
            </a:xfrm>
          </p:grpSpPr>
          <p:sp>
            <p:nvSpPr>
              <p:cNvPr id="13" name="Oval 12">
                <a:extLst>
                  <a:ext uri="{FF2B5EF4-FFF2-40B4-BE49-F238E27FC236}">
                    <a16:creationId xmlns:a16="http://schemas.microsoft.com/office/drawing/2014/main" id="{2424A6FC-3F6D-4E65-8DF4-2A54C1417FDF}"/>
                  </a:ext>
                </a:extLst>
              </p:cNvPr>
              <p:cNvSpPr/>
              <p:nvPr/>
            </p:nvSpPr>
            <p:spPr>
              <a:xfrm>
                <a:off x="6989578" y="489940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93B7E07-5FEB-4253-8EE5-CA8E10B653B4}"/>
                  </a:ext>
                </a:extLst>
              </p:cNvPr>
              <p:cNvPicPr>
                <a:picLocks noChangeAspect="1"/>
              </p:cNvPicPr>
              <p:nvPr/>
            </p:nvPicPr>
            <p:blipFill>
              <a:blip r:embed="rId3"/>
              <a:stretch>
                <a:fillRect/>
              </a:stretch>
            </p:blipFill>
            <p:spPr>
              <a:xfrm>
                <a:off x="7216451" y="5280948"/>
                <a:ext cx="1446091" cy="1217126"/>
              </a:xfrm>
              <a:prstGeom prst="rect">
                <a:avLst/>
              </a:prstGeom>
            </p:spPr>
          </p:pic>
        </p:grpSp>
        <p:grpSp>
          <p:nvGrpSpPr>
            <p:cNvPr id="15" name="Group 14">
              <a:extLst>
                <a:ext uri="{FF2B5EF4-FFF2-40B4-BE49-F238E27FC236}">
                  <a16:creationId xmlns:a16="http://schemas.microsoft.com/office/drawing/2014/main" id="{EBDC2FC5-AD17-4F84-932A-6722DCE77B9B}"/>
                </a:ext>
              </a:extLst>
            </p:cNvPr>
            <p:cNvGrpSpPr/>
            <p:nvPr/>
          </p:nvGrpSpPr>
          <p:grpSpPr>
            <a:xfrm>
              <a:off x="5189010" y="3886477"/>
              <a:ext cx="802495" cy="802495"/>
              <a:chOff x="4357030" y="756295"/>
              <a:chExt cx="1980220" cy="1980220"/>
            </a:xfrm>
          </p:grpSpPr>
          <p:sp>
            <p:nvSpPr>
              <p:cNvPr id="16" name="Oval 15">
                <a:extLst>
                  <a:ext uri="{FF2B5EF4-FFF2-40B4-BE49-F238E27FC236}">
                    <a16:creationId xmlns:a16="http://schemas.microsoft.com/office/drawing/2014/main" id="{EC696BAC-ABD3-40E1-BE63-E9FEA5477B9E}"/>
                  </a:ext>
                </a:extLst>
              </p:cNvPr>
              <p:cNvSpPr/>
              <p:nvPr/>
            </p:nvSpPr>
            <p:spPr>
              <a:xfrm>
                <a:off x="4357030"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33ED930C-FE4E-4696-A032-EF27C6B52922}"/>
                  </a:ext>
                </a:extLst>
              </p:cNvPr>
              <p:cNvPicPr>
                <a:picLocks noChangeAspect="1"/>
              </p:cNvPicPr>
              <p:nvPr/>
            </p:nvPicPr>
            <p:blipFill>
              <a:blip r:embed="rId4"/>
              <a:stretch>
                <a:fillRect/>
              </a:stretch>
            </p:blipFill>
            <p:spPr>
              <a:xfrm>
                <a:off x="4678931" y="1075957"/>
                <a:ext cx="1336419" cy="1340896"/>
              </a:xfrm>
              <a:prstGeom prst="rect">
                <a:avLst/>
              </a:prstGeom>
            </p:spPr>
          </p:pic>
        </p:grpSp>
        <p:grpSp>
          <p:nvGrpSpPr>
            <p:cNvPr id="18" name="Group 17">
              <a:extLst>
                <a:ext uri="{FF2B5EF4-FFF2-40B4-BE49-F238E27FC236}">
                  <a16:creationId xmlns:a16="http://schemas.microsoft.com/office/drawing/2014/main" id="{45326D6C-127A-4640-8F0E-C826FD36532F}"/>
                </a:ext>
              </a:extLst>
            </p:cNvPr>
            <p:cNvGrpSpPr/>
            <p:nvPr/>
          </p:nvGrpSpPr>
          <p:grpSpPr>
            <a:xfrm>
              <a:off x="5189010" y="4816488"/>
              <a:ext cx="802495" cy="802495"/>
              <a:chOff x="2376810" y="3060551"/>
              <a:chExt cx="1980220" cy="1980220"/>
            </a:xfrm>
          </p:grpSpPr>
          <p:sp>
            <p:nvSpPr>
              <p:cNvPr id="19" name="Oval 18">
                <a:extLst>
                  <a:ext uri="{FF2B5EF4-FFF2-40B4-BE49-F238E27FC236}">
                    <a16:creationId xmlns:a16="http://schemas.microsoft.com/office/drawing/2014/main" id="{CE47FFE3-135C-4BBE-9D70-19477AF622A1}"/>
                  </a:ext>
                </a:extLst>
              </p:cNvPr>
              <p:cNvSpPr/>
              <p:nvPr/>
            </p:nvSpPr>
            <p:spPr>
              <a:xfrm>
                <a:off x="2376810" y="306055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1E79E4EC-D4C5-465E-86B8-AD99D08285A6}"/>
                  </a:ext>
                </a:extLst>
              </p:cNvPr>
              <p:cNvPicPr>
                <a:picLocks noChangeAspect="1"/>
              </p:cNvPicPr>
              <p:nvPr/>
            </p:nvPicPr>
            <p:blipFill>
              <a:blip r:embed="rId5"/>
              <a:stretch>
                <a:fillRect/>
              </a:stretch>
            </p:blipFill>
            <p:spPr>
              <a:xfrm>
                <a:off x="2649610" y="3348583"/>
                <a:ext cx="1434621" cy="1404156"/>
              </a:xfrm>
              <a:prstGeom prst="rect">
                <a:avLst/>
              </a:prstGeom>
            </p:spPr>
          </p:pic>
        </p:grpSp>
      </p:grpSp>
    </p:spTree>
    <p:extLst>
      <p:ext uri="{BB962C8B-B14F-4D97-AF65-F5344CB8AC3E}">
        <p14:creationId xmlns:p14="http://schemas.microsoft.com/office/powerpoint/2010/main" val="321173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660330" y="2196455"/>
            <a:ext cx="2761552" cy="2117732"/>
          </a:xfrm>
        </p:spPr>
        <p:txBody>
          <a:bodyPr/>
          <a:lstStyle/>
          <a:p>
            <a:pPr algn="ctr"/>
            <a:r>
              <a:rPr lang="en-AU" dirty="0">
                <a:latin typeface="+mj-lt"/>
              </a:rPr>
              <a:t>Legal Advice </a:t>
            </a:r>
          </a:p>
        </p:txBody>
      </p:sp>
      <p:grpSp>
        <p:nvGrpSpPr>
          <p:cNvPr id="3" name="Group 2">
            <a:extLst>
              <a:ext uri="{FF2B5EF4-FFF2-40B4-BE49-F238E27FC236}">
                <a16:creationId xmlns:a16="http://schemas.microsoft.com/office/drawing/2014/main" id="{81A8F699-0447-4F60-A5EC-7282F89E5840}"/>
              </a:ext>
            </a:extLst>
          </p:cNvPr>
          <p:cNvGrpSpPr/>
          <p:nvPr/>
        </p:nvGrpSpPr>
        <p:grpSpPr>
          <a:xfrm>
            <a:off x="4243489" y="3780631"/>
            <a:ext cx="1595234" cy="1595234"/>
            <a:chOff x="2232794" y="756295"/>
            <a:chExt cx="1980220" cy="1980220"/>
          </a:xfrm>
        </p:grpSpPr>
        <p:sp>
          <p:nvSpPr>
            <p:cNvPr id="4" name="Oval 3">
              <a:extLst>
                <a:ext uri="{FF2B5EF4-FFF2-40B4-BE49-F238E27FC236}">
                  <a16:creationId xmlns:a16="http://schemas.microsoft.com/office/drawing/2014/main" id="{CC0E3A74-A7E4-43F0-A8C5-86B59DAC8952}"/>
                </a:ext>
              </a:extLst>
            </p:cNvPr>
            <p:cNvSpPr/>
            <p:nvPr/>
          </p:nvSpPr>
          <p:spPr>
            <a:xfrm>
              <a:off x="2232794"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907622F8-DA8C-4BA5-8D46-905271C65287}"/>
                </a:ext>
              </a:extLst>
            </p:cNvPr>
            <p:cNvPicPr>
              <a:picLocks noChangeAspect="1"/>
            </p:cNvPicPr>
            <p:nvPr/>
          </p:nvPicPr>
          <p:blipFill>
            <a:blip r:embed="rId2"/>
            <a:stretch>
              <a:fillRect/>
            </a:stretch>
          </p:blipFill>
          <p:spPr>
            <a:xfrm>
              <a:off x="2531022" y="1115194"/>
              <a:ext cx="1383765" cy="1262423"/>
            </a:xfrm>
            <a:prstGeom prst="rect">
              <a:avLst/>
            </a:prstGeom>
          </p:spPr>
        </p:pic>
      </p:grpSp>
    </p:spTree>
    <p:extLst>
      <p:ext uri="{BB962C8B-B14F-4D97-AF65-F5344CB8AC3E}">
        <p14:creationId xmlns:p14="http://schemas.microsoft.com/office/powerpoint/2010/main" val="372430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36984" y="540271"/>
            <a:ext cx="1259565" cy="515541"/>
          </a:xfrm>
        </p:spPr>
        <p:txBody>
          <a:bodyPr>
            <a:normAutofit/>
          </a:bodyPr>
          <a:lstStyle/>
          <a:p>
            <a:pPr algn="ctr"/>
            <a:r>
              <a:rPr lang="en-AU" sz="1400" dirty="0">
                <a:solidFill>
                  <a:srgbClr val="FFC000"/>
                </a:solidFill>
                <a:latin typeface="+mj-lt"/>
              </a:rPr>
              <a:t>Process</a:t>
            </a:r>
          </a:p>
        </p:txBody>
      </p:sp>
      <p:grpSp>
        <p:nvGrpSpPr>
          <p:cNvPr id="3" name="Group 2">
            <a:extLst>
              <a:ext uri="{FF2B5EF4-FFF2-40B4-BE49-F238E27FC236}">
                <a16:creationId xmlns:a16="http://schemas.microsoft.com/office/drawing/2014/main" id="{1612A142-5B5C-4198-A0E2-A569CBFEDA3E}"/>
              </a:ext>
            </a:extLst>
          </p:cNvPr>
          <p:cNvGrpSpPr/>
          <p:nvPr/>
        </p:nvGrpSpPr>
        <p:grpSpPr>
          <a:xfrm>
            <a:off x="9397590" y="184873"/>
            <a:ext cx="439200" cy="439200"/>
            <a:chOff x="2232794" y="756295"/>
            <a:chExt cx="1980220" cy="1980220"/>
          </a:xfrm>
        </p:grpSpPr>
        <p:sp>
          <p:nvSpPr>
            <p:cNvPr id="5" name="Oval 4">
              <a:extLst>
                <a:ext uri="{FF2B5EF4-FFF2-40B4-BE49-F238E27FC236}">
                  <a16:creationId xmlns:a16="http://schemas.microsoft.com/office/drawing/2014/main" id="{ACFF023A-65A8-4F3D-9B97-DCF665934279}"/>
                </a:ext>
              </a:extLst>
            </p:cNvPr>
            <p:cNvSpPr/>
            <p:nvPr/>
          </p:nvSpPr>
          <p:spPr>
            <a:xfrm>
              <a:off x="2232794"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DE2EA9CC-1CDA-4C37-BF66-5A83C65F8383}"/>
                </a:ext>
              </a:extLst>
            </p:cNvPr>
            <p:cNvPicPr>
              <a:picLocks noChangeAspect="1"/>
            </p:cNvPicPr>
            <p:nvPr/>
          </p:nvPicPr>
          <p:blipFill>
            <a:blip r:embed="rId2"/>
            <a:stretch>
              <a:fillRect/>
            </a:stretch>
          </p:blipFill>
          <p:spPr>
            <a:xfrm>
              <a:off x="2531022" y="1115194"/>
              <a:ext cx="1383765" cy="1262423"/>
            </a:xfrm>
            <a:prstGeom prst="rect">
              <a:avLst/>
            </a:prstGeom>
          </p:spPr>
        </p:pic>
      </p:grpSp>
      <p:graphicFrame>
        <p:nvGraphicFramePr>
          <p:cNvPr id="7" name="Chart 6">
            <a:extLst>
              <a:ext uri="{FF2B5EF4-FFF2-40B4-BE49-F238E27FC236}">
                <a16:creationId xmlns:a16="http://schemas.microsoft.com/office/drawing/2014/main" id="{66A84C29-0563-4201-8718-624108DFC3F7}"/>
              </a:ext>
            </a:extLst>
          </p:cNvPr>
          <p:cNvGraphicFramePr/>
          <p:nvPr>
            <p:extLst>
              <p:ext uri="{D42A27DB-BD31-4B8C-83A1-F6EECF244321}">
                <p14:modId xmlns:p14="http://schemas.microsoft.com/office/powerpoint/2010/main" val="4131194846"/>
              </p:ext>
            </p:extLst>
          </p:nvPr>
        </p:nvGraphicFramePr>
        <p:xfrm>
          <a:off x="627653" y="852804"/>
          <a:ext cx="5486400" cy="585736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198B5698-A8DA-4F01-9F9D-EF84557723FB}"/>
              </a:ext>
            </a:extLst>
          </p:cNvPr>
          <p:cNvSpPr/>
          <p:nvPr/>
        </p:nvSpPr>
        <p:spPr>
          <a:xfrm>
            <a:off x="4304067" y="1110434"/>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D6A6A6A7-E430-4D68-8354-AE4D35BD2469}"/>
              </a:ext>
            </a:extLst>
          </p:cNvPr>
          <p:cNvSpPr/>
          <p:nvPr/>
        </p:nvSpPr>
        <p:spPr>
          <a:xfrm>
            <a:off x="4160051" y="1667881"/>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C57BCFF5-F89F-4884-884E-EED33D6AC0EE}"/>
              </a:ext>
            </a:extLst>
          </p:cNvPr>
          <p:cNvSpPr/>
          <p:nvPr/>
        </p:nvSpPr>
        <p:spPr>
          <a:xfrm>
            <a:off x="4124047" y="2225328"/>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CB19D39E-D0A3-40E9-8DB5-BB947843C377}"/>
              </a:ext>
            </a:extLst>
          </p:cNvPr>
          <p:cNvSpPr/>
          <p:nvPr/>
        </p:nvSpPr>
        <p:spPr>
          <a:xfrm>
            <a:off x="4032994" y="2782775"/>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932C98A-49EA-4B62-BE09-1F470466B96E}"/>
              </a:ext>
            </a:extLst>
          </p:cNvPr>
          <p:cNvSpPr/>
          <p:nvPr/>
        </p:nvSpPr>
        <p:spPr>
          <a:xfrm>
            <a:off x="3996990" y="3340222"/>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73</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E142336D-4857-41C5-A09E-78D1D68A0C64}"/>
              </a:ext>
            </a:extLst>
          </p:cNvPr>
          <p:cNvSpPr/>
          <p:nvPr/>
        </p:nvSpPr>
        <p:spPr>
          <a:xfrm>
            <a:off x="4016035" y="3897669"/>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73</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56E7C37D-4888-4F2F-A2CA-9FEE0EC04C17}"/>
              </a:ext>
            </a:extLst>
          </p:cNvPr>
          <p:cNvSpPr/>
          <p:nvPr/>
        </p:nvSpPr>
        <p:spPr>
          <a:xfrm>
            <a:off x="3980031" y="4455116"/>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820C85E2-E80E-41F6-8337-AA3D0413B411}"/>
              </a:ext>
            </a:extLst>
          </p:cNvPr>
          <p:cNvSpPr/>
          <p:nvPr/>
        </p:nvSpPr>
        <p:spPr>
          <a:xfrm>
            <a:off x="3980031" y="5012563"/>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5B140D9-E0ED-4C8D-9C1B-0CB152FFD42F}"/>
              </a:ext>
            </a:extLst>
          </p:cNvPr>
          <p:cNvSpPr/>
          <p:nvPr/>
        </p:nvSpPr>
        <p:spPr>
          <a:xfrm>
            <a:off x="3872019" y="5570008"/>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50452D5-FD69-4DBE-B0AC-C3A69BCA6575}"/>
              </a:ext>
            </a:extLst>
          </p:cNvPr>
          <p:cNvSpPr/>
          <p:nvPr/>
        </p:nvSpPr>
        <p:spPr>
          <a:xfrm>
            <a:off x="6625282" y="2348728"/>
            <a:ext cx="2772308" cy="2800055"/>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1200"/>
              </a:spcAft>
            </a:pPr>
            <a:r>
              <a:rPr lang="en-AU" sz="1600" dirty="0">
                <a:solidFill>
                  <a:srgbClr val="616365"/>
                </a:solidFill>
                <a:latin typeface="Arial" panose="020B0604020202020204" pitchFamily="34" charset="0"/>
                <a:cs typeface="Times New Roman" panose="02020603050405020304" pitchFamily="18" charset="0"/>
              </a:rPr>
              <a:t>Legal Advice clients rated the staff as polite, respectful and agreed they provided clear explanations </a:t>
            </a:r>
          </a:p>
          <a:p>
            <a:pPr algn="ctr">
              <a:lnSpc>
                <a:spcPts val="1800"/>
              </a:lnSpc>
              <a:spcAft>
                <a:spcPts val="1200"/>
              </a:spcAft>
            </a:pPr>
            <a:r>
              <a:rPr lang="en-AU" sz="1600" dirty="0">
                <a:solidFill>
                  <a:srgbClr val="616365"/>
                </a:solidFill>
                <a:latin typeface="Arial" panose="020B0604020202020204" pitchFamily="34" charset="0"/>
                <a:cs typeface="Times New Roman" panose="02020603050405020304" pitchFamily="18" charset="0"/>
              </a:rPr>
              <a:t>Some clients would like more information on an ongoing basis throughout the process</a:t>
            </a:r>
          </a:p>
        </p:txBody>
      </p:sp>
      <p:pic>
        <p:nvPicPr>
          <p:cNvPr id="19" name="Picture 18">
            <a:extLst>
              <a:ext uri="{FF2B5EF4-FFF2-40B4-BE49-F238E27FC236}">
                <a16:creationId xmlns:a16="http://schemas.microsoft.com/office/drawing/2014/main" id="{9BDA6C96-37BD-4465-A861-F1313856D623}"/>
              </a:ext>
            </a:extLst>
          </p:cNvPr>
          <p:cNvPicPr/>
          <p:nvPr/>
        </p:nvPicPr>
        <p:blipFill>
          <a:blip r:embed="rId4">
            <a:duotone>
              <a:schemeClr val="accent1">
                <a:shade val="45000"/>
                <a:satMod val="135000"/>
              </a:schemeClr>
              <a:prstClr val="white"/>
            </a:duotone>
          </a:blip>
          <a:stretch>
            <a:fillRect/>
          </a:stretch>
        </p:blipFill>
        <p:spPr>
          <a:xfrm rot="8100000">
            <a:off x="9018280" y="2037830"/>
            <a:ext cx="629969" cy="620126"/>
          </a:xfrm>
          <a:prstGeom prst="rect">
            <a:avLst/>
          </a:prstGeom>
        </p:spPr>
      </p:pic>
      <p:sp>
        <p:nvSpPr>
          <p:cNvPr id="20" name="Oval 19">
            <a:extLst>
              <a:ext uri="{FF2B5EF4-FFF2-40B4-BE49-F238E27FC236}">
                <a16:creationId xmlns:a16="http://schemas.microsoft.com/office/drawing/2014/main" id="{963A4DEC-D7B8-4CC1-AED7-10CAA2579E20}"/>
              </a:ext>
            </a:extLst>
          </p:cNvPr>
          <p:cNvSpPr/>
          <p:nvPr/>
        </p:nvSpPr>
        <p:spPr>
          <a:xfrm>
            <a:off x="6769298" y="5274119"/>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4A78DED-06B8-4020-9C93-9D0A32CD50AE}"/>
              </a:ext>
            </a:extLst>
          </p:cNvPr>
          <p:cNvSpPr txBox="1"/>
          <p:nvPr/>
        </p:nvSpPr>
        <p:spPr>
          <a:xfrm>
            <a:off x="7165342" y="5353558"/>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Strongly agree + agree</a:t>
            </a:r>
          </a:p>
        </p:txBody>
      </p:sp>
      <p:sp>
        <p:nvSpPr>
          <p:cNvPr id="21" name="Oval 20">
            <a:extLst>
              <a:ext uri="{FF2B5EF4-FFF2-40B4-BE49-F238E27FC236}">
                <a16:creationId xmlns:a16="http://schemas.microsoft.com/office/drawing/2014/main" id="{156AD215-D014-4D83-BE3B-5D9DA8CE96CD}"/>
              </a:ext>
            </a:extLst>
          </p:cNvPr>
          <p:cNvSpPr/>
          <p:nvPr/>
        </p:nvSpPr>
        <p:spPr>
          <a:xfrm>
            <a:off x="4313701" y="701827"/>
            <a:ext cx="340995" cy="340995"/>
          </a:xfrm>
          <a:prstGeom prst="ellipse">
            <a:avLst/>
          </a:prstGeom>
          <a:noFill/>
          <a:ln w="6350">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5B5B5B"/>
                </a:solidFill>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6515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DD7E5915-900D-4732-9BA9-A33352CD8A42}"/>
              </a:ext>
            </a:extLst>
          </p:cNvPr>
          <p:cNvGraphicFramePr/>
          <p:nvPr>
            <p:extLst>
              <p:ext uri="{D42A27DB-BD31-4B8C-83A1-F6EECF244321}">
                <p14:modId xmlns:p14="http://schemas.microsoft.com/office/powerpoint/2010/main" val="3247100546"/>
              </p:ext>
            </p:extLst>
          </p:nvPr>
        </p:nvGraphicFramePr>
        <p:xfrm>
          <a:off x="466921" y="2232458"/>
          <a:ext cx="4306668" cy="1720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99C385B7-BF25-4426-B67E-151ABCB3805C}"/>
              </a:ext>
            </a:extLst>
          </p:cNvPr>
          <p:cNvGraphicFramePr/>
          <p:nvPr>
            <p:extLst>
              <p:ext uri="{D42A27DB-BD31-4B8C-83A1-F6EECF244321}">
                <p14:modId xmlns:p14="http://schemas.microsoft.com/office/powerpoint/2010/main" val="3079125771"/>
              </p:ext>
            </p:extLst>
          </p:nvPr>
        </p:nvGraphicFramePr>
        <p:xfrm>
          <a:off x="5450962" y="2232458"/>
          <a:ext cx="4306668" cy="1720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D6D7AEF8-FC9D-4712-A0A5-DED80BC4B7C7}"/>
              </a:ext>
            </a:extLst>
          </p:cNvPr>
          <p:cNvGraphicFramePr/>
          <p:nvPr>
            <p:extLst>
              <p:ext uri="{D42A27DB-BD31-4B8C-83A1-F6EECF244321}">
                <p14:modId xmlns:p14="http://schemas.microsoft.com/office/powerpoint/2010/main" val="1252182499"/>
              </p:ext>
            </p:extLst>
          </p:nvPr>
        </p:nvGraphicFramePr>
        <p:xfrm>
          <a:off x="478207" y="4390358"/>
          <a:ext cx="4306668" cy="1722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1AD72E7C-2CCA-4703-AB96-6C58A76D4D13}"/>
              </a:ext>
            </a:extLst>
          </p:cNvPr>
          <p:cNvGraphicFramePr/>
          <p:nvPr>
            <p:extLst>
              <p:ext uri="{D42A27DB-BD31-4B8C-83A1-F6EECF244321}">
                <p14:modId xmlns:p14="http://schemas.microsoft.com/office/powerpoint/2010/main" val="2474496639"/>
              </p:ext>
            </p:extLst>
          </p:nvPr>
        </p:nvGraphicFramePr>
        <p:xfrm>
          <a:off x="5450962" y="4390358"/>
          <a:ext cx="4306668" cy="1722767"/>
        </p:xfrm>
        <a:graphic>
          <a:graphicData uri="http://schemas.openxmlformats.org/drawingml/2006/chart">
            <c:chart xmlns:c="http://schemas.openxmlformats.org/drawingml/2006/chart" xmlns:r="http://schemas.openxmlformats.org/officeDocument/2006/relationships" r:id="rId5"/>
          </a:graphicData>
        </a:graphic>
      </p:graphicFrame>
      <p:sp>
        <p:nvSpPr>
          <p:cNvPr id="33" name="Oval 32">
            <a:extLst>
              <a:ext uri="{FF2B5EF4-FFF2-40B4-BE49-F238E27FC236}">
                <a16:creationId xmlns:a16="http://schemas.microsoft.com/office/drawing/2014/main" id="{B7F5249E-1DBA-44AA-8047-099EE2FBBDFB}"/>
              </a:ext>
            </a:extLst>
          </p:cNvPr>
          <p:cNvSpPr/>
          <p:nvPr/>
        </p:nvSpPr>
        <p:spPr>
          <a:xfrm>
            <a:off x="2717862" y="2606178"/>
            <a:ext cx="608400" cy="60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68%</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Oval 33">
            <a:extLst>
              <a:ext uri="{FF2B5EF4-FFF2-40B4-BE49-F238E27FC236}">
                <a16:creationId xmlns:a16="http://schemas.microsoft.com/office/drawing/2014/main" id="{0C62645C-8021-485F-A5BD-42FBFF8EBDF4}"/>
              </a:ext>
            </a:extLst>
          </p:cNvPr>
          <p:cNvSpPr/>
          <p:nvPr/>
        </p:nvSpPr>
        <p:spPr>
          <a:xfrm>
            <a:off x="7549585" y="2680959"/>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86%</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5" name="Oval 34">
            <a:extLst>
              <a:ext uri="{FF2B5EF4-FFF2-40B4-BE49-F238E27FC236}">
                <a16:creationId xmlns:a16="http://schemas.microsoft.com/office/drawing/2014/main" id="{16499711-C291-42C5-8305-131B4FBD18B7}"/>
              </a:ext>
            </a:extLst>
          </p:cNvPr>
          <p:cNvSpPr/>
          <p:nvPr/>
        </p:nvSpPr>
        <p:spPr>
          <a:xfrm>
            <a:off x="2717800" y="4706499"/>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84%</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5FDFEB2C-EBCE-46E0-866C-57D572C3188D}"/>
              </a:ext>
            </a:extLst>
          </p:cNvPr>
          <p:cNvSpPr/>
          <p:nvPr/>
        </p:nvSpPr>
        <p:spPr>
          <a:xfrm>
            <a:off x="7244633" y="4736072"/>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53%</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8" name="Oval 37">
            <a:extLst>
              <a:ext uri="{FF2B5EF4-FFF2-40B4-BE49-F238E27FC236}">
                <a16:creationId xmlns:a16="http://schemas.microsoft.com/office/drawing/2014/main" id="{AAA7645C-8BC8-44C8-890B-DE3C71AA1F27}"/>
              </a:ext>
            </a:extLst>
          </p:cNvPr>
          <p:cNvSpPr/>
          <p:nvPr/>
        </p:nvSpPr>
        <p:spPr>
          <a:xfrm>
            <a:off x="4177010" y="6196639"/>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3CF123F0-2AB2-4B3B-A555-3E66E61989E6}"/>
              </a:ext>
            </a:extLst>
          </p:cNvPr>
          <p:cNvSpPr txBox="1"/>
          <p:nvPr/>
        </p:nvSpPr>
        <p:spPr>
          <a:xfrm>
            <a:off x="4573054" y="6276078"/>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Sum of positive responses</a:t>
            </a:r>
          </a:p>
        </p:txBody>
      </p:sp>
      <p:sp>
        <p:nvSpPr>
          <p:cNvPr id="29" name="Title 3">
            <a:extLst>
              <a:ext uri="{FF2B5EF4-FFF2-40B4-BE49-F238E27FC236}">
                <a16:creationId xmlns:a16="http://schemas.microsoft.com/office/drawing/2014/main" id="{F296C705-075B-40EA-80AE-310CEA5EAD5D}"/>
              </a:ext>
            </a:extLst>
          </p:cNvPr>
          <p:cNvSpPr>
            <a:spLocks noGrp="1"/>
          </p:cNvSpPr>
          <p:nvPr>
            <p:ph type="title"/>
          </p:nvPr>
        </p:nvSpPr>
        <p:spPr>
          <a:xfrm>
            <a:off x="9036984" y="540271"/>
            <a:ext cx="1259565" cy="515541"/>
          </a:xfrm>
        </p:spPr>
        <p:txBody>
          <a:bodyPr>
            <a:normAutofit/>
          </a:bodyPr>
          <a:lstStyle/>
          <a:p>
            <a:pPr algn="ctr"/>
            <a:r>
              <a:rPr lang="en-AU" sz="1400" dirty="0">
                <a:solidFill>
                  <a:srgbClr val="FFC000"/>
                </a:solidFill>
                <a:latin typeface="+mj-lt"/>
              </a:rPr>
              <a:t>Outcome</a:t>
            </a:r>
          </a:p>
        </p:txBody>
      </p:sp>
      <p:grpSp>
        <p:nvGrpSpPr>
          <p:cNvPr id="36" name="Group 35">
            <a:extLst>
              <a:ext uri="{FF2B5EF4-FFF2-40B4-BE49-F238E27FC236}">
                <a16:creationId xmlns:a16="http://schemas.microsoft.com/office/drawing/2014/main" id="{2B0885AA-3743-4E56-96B6-BE2A1A36DCC4}"/>
              </a:ext>
            </a:extLst>
          </p:cNvPr>
          <p:cNvGrpSpPr/>
          <p:nvPr/>
        </p:nvGrpSpPr>
        <p:grpSpPr>
          <a:xfrm>
            <a:off x="9447166" y="166250"/>
            <a:ext cx="439200" cy="439200"/>
            <a:chOff x="2232794" y="756295"/>
            <a:chExt cx="1980220" cy="1980220"/>
          </a:xfrm>
        </p:grpSpPr>
        <p:sp>
          <p:nvSpPr>
            <p:cNvPr id="40" name="Oval 39">
              <a:extLst>
                <a:ext uri="{FF2B5EF4-FFF2-40B4-BE49-F238E27FC236}">
                  <a16:creationId xmlns:a16="http://schemas.microsoft.com/office/drawing/2014/main" id="{4848C027-B763-4BE4-9F52-6FC5381E1A26}"/>
                </a:ext>
              </a:extLst>
            </p:cNvPr>
            <p:cNvSpPr/>
            <p:nvPr/>
          </p:nvSpPr>
          <p:spPr>
            <a:xfrm>
              <a:off x="2232794"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Picture 40">
              <a:extLst>
                <a:ext uri="{FF2B5EF4-FFF2-40B4-BE49-F238E27FC236}">
                  <a16:creationId xmlns:a16="http://schemas.microsoft.com/office/drawing/2014/main" id="{D8FF68D3-6175-4822-9DC1-3A5D53562E86}"/>
                </a:ext>
              </a:extLst>
            </p:cNvPr>
            <p:cNvPicPr>
              <a:picLocks noChangeAspect="1"/>
            </p:cNvPicPr>
            <p:nvPr/>
          </p:nvPicPr>
          <p:blipFill>
            <a:blip r:embed="rId6"/>
            <a:stretch>
              <a:fillRect/>
            </a:stretch>
          </p:blipFill>
          <p:spPr>
            <a:xfrm>
              <a:off x="2531022" y="1115194"/>
              <a:ext cx="1383765" cy="1262423"/>
            </a:xfrm>
            <a:prstGeom prst="rect">
              <a:avLst/>
            </a:prstGeom>
          </p:spPr>
        </p:pic>
      </p:grpSp>
      <p:sp>
        <p:nvSpPr>
          <p:cNvPr id="42" name="Rectangle: Rounded Corners 41">
            <a:extLst>
              <a:ext uri="{FF2B5EF4-FFF2-40B4-BE49-F238E27FC236}">
                <a16:creationId xmlns:a16="http://schemas.microsoft.com/office/drawing/2014/main" id="{7427C723-3989-42D6-A814-9CBC34C21F77}"/>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Half of Legal Advice clients agreed that their legal outcome matched what their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lawyer told them – one quarter were unsure</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Two thirds agreed that the lawyer helped them sort out their legal problem  </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Almost all knew where to get help in the future and would recommend VLA  </a:t>
            </a:r>
          </a:p>
        </p:txBody>
      </p:sp>
      <p:pic>
        <p:nvPicPr>
          <p:cNvPr id="43" name="Picture 42">
            <a:extLst>
              <a:ext uri="{FF2B5EF4-FFF2-40B4-BE49-F238E27FC236}">
                <a16:creationId xmlns:a16="http://schemas.microsoft.com/office/drawing/2014/main" id="{B6C77332-5A8C-4B1C-849D-7F094DD94420}"/>
              </a:ext>
            </a:extLst>
          </p:cNvPr>
          <p:cNvPicPr/>
          <p:nvPr/>
        </p:nvPicPr>
        <p:blipFill>
          <a:blip r:embed="rId7">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109565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078888" y="2160451"/>
            <a:ext cx="3924436" cy="2117732"/>
          </a:xfrm>
        </p:spPr>
        <p:txBody>
          <a:bodyPr/>
          <a:lstStyle/>
          <a:p>
            <a:pPr algn="ctr"/>
            <a:r>
              <a:rPr lang="en-AU" dirty="0">
                <a:latin typeface="+mj-lt"/>
              </a:rPr>
              <a:t>Background &amp; Methodology</a:t>
            </a:r>
          </a:p>
        </p:txBody>
      </p:sp>
      <p:grpSp>
        <p:nvGrpSpPr>
          <p:cNvPr id="14" name="Group 13">
            <a:extLst>
              <a:ext uri="{FF2B5EF4-FFF2-40B4-BE49-F238E27FC236}">
                <a16:creationId xmlns:a16="http://schemas.microsoft.com/office/drawing/2014/main" id="{409E1021-2AC7-40B2-8B80-B07760B69AD1}"/>
              </a:ext>
            </a:extLst>
          </p:cNvPr>
          <p:cNvGrpSpPr/>
          <p:nvPr/>
        </p:nvGrpSpPr>
        <p:grpSpPr>
          <a:xfrm>
            <a:off x="4672106" y="4600880"/>
            <a:ext cx="738000" cy="738000"/>
            <a:chOff x="1446825" y="333331"/>
            <a:chExt cx="1162050" cy="1161415"/>
          </a:xfrm>
        </p:grpSpPr>
        <p:sp>
          <p:nvSpPr>
            <p:cNvPr id="15" name="Oval 14">
              <a:extLst>
                <a:ext uri="{FF2B5EF4-FFF2-40B4-BE49-F238E27FC236}">
                  <a16:creationId xmlns:a16="http://schemas.microsoft.com/office/drawing/2014/main" id="{144F22CF-E7AA-4E6F-A3D1-BB6FEA78756C}"/>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6" name="Picture 15" descr="C:\Users\MonsterTheMoocher\AppData\Local\Microsoft\Windows\INetCache\Content.Word\Interview white only.png">
              <a:extLst>
                <a:ext uri="{FF2B5EF4-FFF2-40B4-BE49-F238E27FC236}">
                  <a16:creationId xmlns:a16="http://schemas.microsoft.com/office/drawing/2014/main" id="{10CA6A0F-2485-4ABA-920B-51C4640EFDF6}"/>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pSp>
        <p:nvGrpSpPr>
          <p:cNvPr id="17" name="Group 16">
            <a:extLst>
              <a:ext uri="{FF2B5EF4-FFF2-40B4-BE49-F238E27FC236}">
                <a16:creationId xmlns:a16="http://schemas.microsoft.com/office/drawing/2014/main" id="{F43411DC-FF64-4830-AD58-C8A42653482A}"/>
              </a:ext>
            </a:extLst>
          </p:cNvPr>
          <p:cNvGrpSpPr/>
          <p:nvPr/>
        </p:nvGrpSpPr>
        <p:grpSpPr>
          <a:xfrm>
            <a:off x="5203206" y="3836759"/>
            <a:ext cx="738000" cy="738000"/>
            <a:chOff x="3970950" y="333303"/>
            <a:chExt cx="1162050" cy="1161415"/>
          </a:xfrm>
        </p:grpSpPr>
        <p:sp>
          <p:nvSpPr>
            <p:cNvPr id="18" name="Oval 17">
              <a:extLst>
                <a:ext uri="{FF2B5EF4-FFF2-40B4-BE49-F238E27FC236}">
                  <a16:creationId xmlns:a16="http://schemas.microsoft.com/office/drawing/2014/main" id="{26CC48D8-7DDE-4533-9AC0-4512A4418315}"/>
                </a:ext>
              </a:extLst>
            </p:cNvPr>
            <p:cNvSpPr/>
            <p:nvPr/>
          </p:nvSpPr>
          <p:spPr>
            <a:xfrm>
              <a:off x="3970950" y="333303"/>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9" name="Picture 18" descr="C:\Users\MonsterTheMoocher\AppData\Local\Microsoft\Windows\INetCache\Content.Word\Laptop Desktop.png">
              <a:extLst>
                <a:ext uri="{FF2B5EF4-FFF2-40B4-BE49-F238E27FC236}">
                  <a16:creationId xmlns:a16="http://schemas.microsoft.com/office/drawing/2014/main" id="{7F0468B4-A435-4FB3-9F53-77AEC8134F8B}"/>
                </a:ext>
              </a:extLst>
            </p:cNvPr>
            <p:cNvPicPr/>
            <p:nvPr/>
          </p:nvPicPr>
          <p:blipFill rotWithShape="1">
            <a:blip r:embed="rId3" cstate="print">
              <a:extLst>
                <a:ext uri="{28A0092B-C50C-407E-A947-70E740481C1C}">
                  <a14:useLocalDpi xmlns:a14="http://schemas.microsoft.com/office/drawing/2010/main" val="0"/>
                </a:ext>
              </a:extLst>
            </a:blip>
            <a:srcRect l="10214" t="11530" r="3632" b="13502"/>
            <a:stretch/>
          </p:blipFill>
          <p:spPr bwMode="auto">
            <a:xfrm>
              <a:off x="4067176" y="646135"/>
              <a:ext cx="987626" cy="506389"/>
            </a:xfrm>
            <a:prstGeom prst="rect">
              <a:avLst/>
            </a:prstGeom>
            <a:noFill/>
            <a:ln>
              <a:noFill/>
            </a:ln>
          </p:spPr>
        </p:pic>
      </p:grpSp>
      <p:grpSp>
        <p:nvGrpSpPr>
          <p:cNvPr id="20" name="Group 19">
            <a:extLst>
              <a:ext uri="{FF2B5EF4-FFF2-40B4-BE49-F238E27FC236}">
                <a16:creationId xmlns:a16="http://schemas.microsoft.com/office/drawing/2014/main" id="{299D6BCC-B347-48D0-BB11-08B92A59107F}"/>
              </a:ext>
            </a:extLst>
          </p:cNvPr>
          <p:cNvGrpSpPr/>
          <p:nvPr/>
        </p:nvGrpSpPr>
        <p:grpSpPr>
          <a:xfrm>
            <a:off x="4223585" y="3836759"/>
            <a:ext cx="738000" cy="738000"/>
            <a:chOff x="266699" y="2876210"/>
            <a:chExt cx="1162050" cy="1160780"/>
          </a:xfrm>
        </p:grpSpPr>
        <p:sp>
          <p:nvSpPr>
            <p:cNvPr id="21" name="Oval 20">
              <a:extLst>
                <a:ext uri="{FF2B5EF4-FFF2-40B4-BE49-F238E27FC236}">
                  <a16:creationId xmlns:a16="http://schemas.microsoft.com/office/drawing/2014/main" id="{C7E974AF-40FB-4747-84F9-0C97A2100C7E}"/>
                </a:ext>
              </a:extLst>
            </p:cNvPr>
            <p:cNvSpPr/>
            <p:nvPr/>
          </p:nvSpPr>
          <p:spPr>
            <a:xfrm>
              <a:off x="266699" y="2876210"/>
              <a:ext cx="1162050" cy="1160780"/>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2" name="Picture 21" descr="C:\Users\MonsterTheMoocher\AppData\Local\Microsoft\Windows\INetCache\Content.Word\Phone.png">
              <a:extLst>
                <a:ext uri="{FF2B5EF4-FFF2-40B4-BE49-F238E27FC236}">
                  <a16:creationId xmlns:a16="http://schemas.microsoft.com/office/drawing/2014/main" id="{25E50D65-286D-4811-9EF8-B1EA1960E0BE}"/>
                </a:ext>
              </a:extLst>
            </p:cNvPr>
            <p:cNvPicPr/>
            <p:nvPr/>
          </p:nvPicPr>
          <p:blipFill rotWithShape="1">
            <a:blip r:embed="rId4">
              <a:extLst>
                <a:ext uri="{28A0092B-C50C-407E-A947-70E740481C1C}">
                  <a14:useLocalDpi xmlns:a14="http://schemas.microsoft.com/office/drawing/2010/main" val="0"/>
                </a:ext>
              </a:extLst>
            </a:blip>
            <a:srcRect l="34210" t="18115" r="42325" b="19800"/>
            <a:stretch/>
          </p:blipFill>
          <p:spPr bwMode="auto">
            <a:xfrm>
              <a:off x="647154" y="2971800"/>
              <a:ext cx="366518" cy="969596"/>
            </a:xfrm>
            <a:prstGeom prst="rect">
              <a:avLst/>
            </a:prstGeom>
            <a:noFill/>
            <a:ln>
              <a:noFill/>
            </a:ln>
          </p:spPr>
        </p:pic>
      </p:grpSp>
    </p:spTree>
    <p:extLst>
      <p:ext uri="{BB962C8B-B14F-4D97-AF65-F5344CB8AC3E}">
        <p14:creationId xmlns:p14="http://schemas.microsoft.com/office/powerpoint/2010/main" val="268729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501160"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rPr>
              <a:t>They need more funding and they need to all be trained in DV [domestic violence] and make the process easier/less stressful for victims of DV.</a:t>
            </a:r>
            <a:endParaRPr lang="en-AU" sz="1400" dirty="0">
              <a:solidFill>
                <a:schemeClr val="bg1">
                  <a:lumMod val="50000"/>
                </a:schemeClr>
              </a:solidFill>
            </a:endParaRPr>
          </a:p>
        </p:txBody>
      </p:sp>
      <p:graphicFrame>
        <p:nvGraphicFramePr>
          <p:cNvPr id="29" name="Chart 28">
            <a:extLst>
              <a:ext uri="{FF2B5EF4-FFF2-40B4-BE49-F238E27FC236}">
                <a16:creationId xmlns:a16="http://schemas.microsoft.com/office/drawing/2014/main" id="{77CAF639-BB66-4738-A009-7FA4C7E62786}"/>
              </a:ext>
            </a:extLst>
          </p:cNvPr>
          <p:cNvGraphicFramePr/>
          <p:nvPr>
            <p:extLst>
              <p:ext uri="{D42A27DB-BD31-4B8C-83A1-F6EECF244321}">
                <p14:modId xmlns:p14="http://schemas.microsoft.com/office/powerpoint/2010/main" val="1286672566"/>
              </p:ext>
            </p:extLst>
          </p:nvPr>
        </p:nvGraphicFramePr>
        <p:xfrm>
          <a:off x="288578" y="2255056"/>
          <a:ext cx="5070723" cy="4287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1" name="Group 30">
            <a:extLst>
              <a:ext uri="{FF2B5EF4-FFF2-40B4-BE49-F238E27FC236}">
                <a16:creationId xmlns:a16="http://schemas.microsoft.com/office/drawing/2014/main" id="{EFBACD5C-4A14-475A-902A-93DA25F6FBEE}"/>
              </a:ext>
            </a:extLst>
          </p:cNvPr>
          <p:cNvGrpSpPr/>
          <p:nvPr/>
        </p:nvGrpSpPr>
        <p:grpSpPr>
          <a:xfrm>
            <a:off x="5193741"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3"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501160"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lumMod val="50000"/>
                  </a:schemeClr>
                </a:solidFill>
              </a:rPr>
              <a:t>Better understanding of a parents’ </a:t>
            </a:r>
            <a:br>
              <a:rPr lang="en-GB" sz="1400" i="1" dirty="0">
                <a:solidFill>
                  <a:schemeClr val="bg1">
                    <a:lumMod val="50000"/>
                  </a:schemeClr>
                </a:solidFill>
              </a:rPr>
            </a:br>
            <a:r>
              <a:rPr lang="en-GB" sz="1400" i="1" dirty="0">
                <a:solidFill>
                  <a:schemeClr val="bg1">
                    <a:lumMod val="50000"/>
                  </a:schemeClr>
                </a:solidFill>
              </a:rPr>
              <a:t>feelings when dealing with child abuse and sexual abuse. I felt that I was treated poorly because I was emotionally impacted by my daughter’s experience.</a:t>
            </a:r>
            <a:endParaRPr lang="en-AU" sz="1400"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93741"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3"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501160" y="547388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lumMod val="50000"/>
                  </a:schemeClr>
                </a:solidFill>
              </a:rPr>
              <a:t>More communication. More follow up on promises made. </a:t>
            </a:r>
            <a:endParaRPr lang="en-AU" sz="1400"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93741"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3"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21" name="Title 3">
            <a:extLst>
              <a:ext uri="{FF2B5EF4-FFF2-40B4-BE49-F238E27FC236}">
                <a16:creationId xmlns:a16="http://schemas.microsoft.com/office/drawing/2014/main" id="{02F28C2C-78E7-495E-A4B7-FEF80F61EBA1}"/>
              </a:ext>
            </a:extLst>
          </p:cNvPr>
          <p:cNvSpPr>
            <a:spLocks noGrp="1"/>
          </p:cNvSpPr>
          <p:nvPr>
            <p:ph type="title"/>
          </p:nvPr>
        </p:nvSpPr>
        <p:spPr>
          <a:xfrm>
            <a:off x="9036984" y="540271"/>
            <a:ext cx="1259565" cy="515541"/>
          </a:xfrm>
        </p:spPr>
        <p:txBody>
          <a:bodyPr>
            <a:normAutofit/>
          </a:bodyPr>
          <a:lstStyle/>
          <a:p>
            <a:pPr algn="ctr"/>
            <a:r>
              <a:rPr lang="en-AU" sz="1400" dirty="0">
                <a:solidFill>
                  <a:srgbClr val="FFC000"/>
                </a:solidFill>
                <a:latin typeface="+mj-lt"/>
              </a:rPr>
              <a:t>Comments</a:t>
            </a:r>
          </a:p>
        </p:txBody>
      </p:sp>
      <p:grpSp>
        <p:nvGrpSpPr>
          <p:cNvPr id="25" name="Group 24">
            <a:extLst>
              <a:ext uri="{FF2B5EF4-FFF2-40B4-BE49-F238E27FC236}">
                <a16:creationId xmlns:a16="http://schemas.microsoft.com/office/drawing/2014/main" id="{13720BAF-A4CA-4B73-8B3E-E33D864FE51A}"/>
              </a:ext>
            </a:extLst>
          </p:cNvPr>
          <p:cNvGrpSpPr/>
          <p:nvPr/>
        </p:nvGrpSpPr>
        <p:grpSpPr>
          <a:xfrm>
            <a:off x="9447166" y="180231"/>
            <a:ext cx="439200" cy="439200"/>
            <a:chOff x="2232794" y="756295"/>
            <a:chExt cx="1980220" cy="1980220"/>
          </a:xfrm>
        </p:grpSpPr>
        <p:sp>
          <p:nvSpPr>
            <p:cNvPr id="26" name="Oval 25">
              <a:extLst>
                <a:ext uri="{FF2B5EF4-FFF2-40B4-BE49-F238E27FC236}">
                  <a16:creationId xmlns:a16="http://schemas.microsoft.com/office/drawing/2014/main" id="{5D7097D2-0DB3-430F-B02D-1B0FAE1D1F0D}"/>
                </a:ext>
              </a:extLst>
            </p:cNvPr>
            <p:cNvSpPr/>
            <p:nvPr/>
          </p:nvSpPr>
          <p:spPr>
            <a:xfrm>
              <a:off x="2232794"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Picture 26">
              <a:extLst>
                <a:ext uri="{FF2B5EF4-FFF2-40B4-BE49-F238E27FC236}">
                  <a16:creationId xmlns:a16="http://schemas.microsoft.com/office/drawing/2014/main" id="{7CC98113-84CF-4F5D-9C8E-D0582571281A}"/>
                </a:ext>
              </a:extLst>
            </p:cNvPr>
            <p:cNvPicPr>
              <a:picLocks noChangeAspect="1"/>
            </p:cNvPicPr>
            <p:nvPr/>
          </p:nvPicPr>
          <p:blipFill>
            <a:blip r:embed="rId4"/>
            <a:stretch>
              <a:fillRect/>
            </a:stretch>
          </p:blipFill>
          <p:spPr>
            <a:xfrm>
              <a:off x="2531022" y="1115194"/>
              <a:ext cx="1383765" cy="1262423"/>
            </a:xfrm>
            <a:prstGeom prst="rect">
              <a:avLst/>
            </a:prstGeom>
          </p:spPr>
        </p:pic>
      </p:grpSp>
      <p:sp>
        <p:nvSpPr>
          <p:cNvPr id="28" name="Rectangle: Rounded Corners 27">
            <a:extLst>
              <a:ext uri="{FF2B5EF4-FFF2-40B4-BE49-F238E27FC236}">
                <a16:creationId xmlns:a16="http://schemas.microsoft.com/office/drawing/2014/main" id="{22795337-BBD7-4C64-B0AD-4D9E5E9E9893}"/>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 most common suggestions for improvement to the Legal Advice service were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increases to funding and resources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Enhancing lawyers’ listening and communicating skills were also common suggestions </a:t>
            </a:r>
          </a:p>
        </p:txBody>
      </p:sp>
      <p:pic>
        <p:nvPicPr>
          <p:cNvPr id="30" name="Picture 29">
            <a:extLst>
              <a:ext uri="{FF2B5EF4-FFF2-40B4-BE49-F238E27FC236}">
                <a16:creationId xmlns:a16="http://schemas.microsoft.com/office/drawing/2014/main" id="{6154D784-31B8-451C-A459-6FE644FC40FB}"/>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213584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453535"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lumMod val="50000"/>
                  </a:schemeClr>
                </a:solidFill>
              </a:rPr>
              <a:t>Was extremely helpful and followed up after conducting some research.</a:t>
            </a:r>
            <a:endParaRPr lang="en-AU" sz="1400"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146116"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453535"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lumMod val="50000"/>
                  </a:schemeClr>
                </a:solidFill>
              </a:rPr>
              <a:t>The adviser was empathetic, understanding, professional and very helpful.</a:t>
            </a:r>
            <a:endParaRPr lang="en-AU" sz="1400"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46116"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453535" y="547388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lumMod val="50000"/>
                  </a:schemeClr>
                </a:solidFill>
              </a:rPr>
              <a:t>They were understanding to my situation, and polite and professional in their approach.</a:t>
            </a:r>
            <a:endParaRPr lang="en-AU" sz="1400"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46116"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aphicFrame>
        <p:nvGraphicFramePr>
          <p:cNvPr id="23" name="Chart 22">
            <a:extLst>
              <a:ext uri="{FF2B5EF4-FFF2-40B4-BE49-F238E27FC236}">
                <a16:creationId xmlns:a16="http://schemas.microsoft.com/office/drawing/2014/main" id="{C026B35A-B531-4173-BC93-1C5C63E4B37A}"/>
              </a:ext>
            </a:extLst>
          </p:cNvPr>
          <p:cNvGraphicFramePr/>
          <p:nvPr>
            <p:extLst>
              <p:ext uri="{D42A27DB-BD31-4B8C-83A1-F6EECF244321}">
                <p14:modId xmlns:p14="http://schemas.microsoft.com/office/powerpoint/2010/main" val="2533481639"/>
              </p:ext>
            </p:extLst>
          </p:nvPr>
        </p:nvGraphicFramePr>
        <p:xfrm>
          <a:off x="432594" y="2253172"/>
          <a:ext cx="5449570" cy="4849495"/>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3">
            <a:extLst>
              <a:ext uri="{FF2B5EF4-FFF2-40B4-BE49-F238E27FC236}">
                <a16:creationId xmlns:a16="http://schemas.microsoft.com/office/drawing/2014/main" id="{8D39AE01-C594-4042-865F-A9760CA90566}"/>
              </a:ext>
            </a:extLst>
          </p:cNvPr>
          <p:cNvSpPr>
            <a:spLocks noGrp="1"/>
          </p:cNvSpPr>
          <p:nvPr>
            <p:ph type="title"/>
          </p:nvPr>
        </p:nvSpPr>
        <p:spPr>
          <a:xfrm>
            <a:off x="9036984" y="540271"/>
            <a:ext cx="1259565" cy="515541"/>
          </a:xfrm>
        </p:spPr>
        <p:txBody>
          <a:bodyPr>
            <a:normAutofit/>
          </a:bodyPr>
          <a:lstStyle/>
          <a:p>
            <a:pPr algn="ctr"/>
            <a:r>
              <a:rPr lang="en-AU" sz="1400" dirty="0">
                <a:solidFill>
                  <a:srgbClr val="FFC000"/>
                </a:solidFill>
                <a:latin typeface="+mj-lt"/>
              </a:rPr>
              <a:t>Comments</a:t>
            </a:r>
          </a:p>
        </p:txBody>
      </p:sp>
      <p:grpSp>
        <p:nvGrpSpPr>
          <p:cNvPr id="26" name="Group 25">
            <a:extLst>
              <a:ext uri="{FF2B5EF4-FFF2-40B4-BE49-F238E27FC236}">
                <a16:creationId xmlns:a16="http://schemas.microsoft.com/office/drawing/2014/main" id="{D7BAE558-02D4-4F52-97B2-F271AAE26445}"/>
              </a:ext>
            </a:extLst>
          </p:cNvPr>
          <p:cNvGrpSpPr/>
          <p:nvPr/>
        </p:nvGrpSpPr>
        <p:grpSpPr>
          <a:xfrm>
            <a:off x="9361586" y="180231"/>
            <a:ext cx="439200" cy="439200"/>
            <a:chOff x="2232794" y="756295"/>
            <a:chExt cx="1980220" cy="1980220"/>
          </a:xfrm>
        </p:grpSpPr>
        <p:sp>
          <p:nvSpPr>
            <p:cNvPr id="27" name="Oval 26">
              <a:extLst>
                <a:ext uri="{FF2B5EF4-FFF2-40B4-BE49-F238E27FC236}">
                  <a16:creationId xmlns:a16="http://schemas.microsoft.com/office/drawing/2014/main" id="{0DB1F30C-94AC-44A4-8431-4A7A8B8C2BB1}"/>
                </a:ext>
              </a:extLst>
            </p:cNvPr>
            <p:cNvSpPr/>
            <p:nvPr/>
          </p:nvSpPr>
          <p:spPr>
            <a:xfrm>
              <a:off x="2232794"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a:extLst>
                <a:ext uri="{FF2B5EF4-FFF2-40B4-BE49-F238E27FC236}">
                  <a16:creationId xmlns:a16="http://schemas.microsoft.com/office/drawing/2014/main" id="{4A8E5611-2259-47A3-A373-27BEF9C26728}"/>
                </a:ext>
              </a:extLst>
            </p:cNvPr>
            <p:cNvPicPr>
              <a:picLocks noChangeAspect="1"/>
            </p:cNvPicPr>
            <p:nvPr/>
          </p:nvPicPr>
          <p:blipFill>
            <a:blip r:embed="rId4"/>
            <a:stretch>
              <a:fillRect/>
            </a:stretch>
          </p:blipFill>
          <p:spPr>
            <a:xfrm>
              <a:off x="2531022" y="1115194"/>
              <a:ext cx="1383765" cy="1262423"/>
            </a:xfrm>
            <a:prstGeom prst="rect">
              <a:avLst/>
            </a:prstGeom>
          </p:spPr>
        </p:pic>
      </p:grpSp>
      <p:sp>
        <p:nvSpPr>
          <p:cNvPr id="29" name="Rectangle: Rounded Corners 28">
            <a:extLst>
              <a:ext uri="{FF2B5EF4-FFF2-40B4-BE49-F238E27FC236}">
                <a16:creationId xmlns:a16="http://schemas.microsoft.com/office/drawing/2014/main" id="{C6E103E6-3822-4FAC-8C10-AF3C2C8A2F84}"/>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‘other’ comments were positive and related to the lawyers’ helpfulness and professionalism</a:t>
            </a:r>
          </a:p>
        </p:txBody>
      </p:sp>
      <p:pic>
        <p:nvPicPr>
          <p:cNvPr id="30" name="Picture 29">
            <a:extLst>
              <a:ext uri="{FF2B5EF4-FFF2-40B4-BE49-F238E27FC236}">
                <a16:creationId xmlns:a16="http://schemas.microsoft.com/office/drawing/2014/main" id="{EE86F710-A896-4A1A-AE1D-D910FF2109B2}"/>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345669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660330" y="2196455"/>
            <a:ext cx="2761552" cy="2117732"/>
          </a:xfrm>
        </p:spPr>
        <p:txBody>
          <a:bodyPr/>
          <a:lstStyle/>
          <a:p>
            <a:pPr algn="ctr"/>
            <a:r>
              <a:rPr lang="en-AU" dirty="0">
                <a:latin typeface="+mj-lt"/>
              </a:rPr>
              <a:t>Casework</a:t>
            </a:r>
          </a:p>
        </p:txBody>
      </p:sp>
      <p:grpSp>
        <p:nvGrpSpPr>
          <p:cNvPr id="6" name="Group 5">
            <a:extLst>
              <a:ext uri="{FF2B5EF4-FFF2-40B4-BE49-F238E27FC236}">
                <a16:creationId xmlns:a16="http://schemas.microsoft.com/office/drawing/2014/main" id="{8829EE7A-27E3-4AC6-BCC5-6E0FE1F36E3D}"/>
              </a:ext>
            </a:extLst>
          </p:cNvPr>
          <p:cNvGrpSpPr/>
          <p:nvPr/>
        </p:nvGrpSpPr>
        <p:grpSpPr>
          <a:xfrm>
            <a:off x="4243706" y="3504579"/>
            <a:ext cx="1594800" cy="1594800"/>
            <a:chOff x="6989578" y="4899401"/>
            <a:chExt cx="1980220" cy="1980220"/>
          </a:xfrm>
        </p:grpSpPr>
        <p:sp>
          <p:nvSpPr>
            <p:cNvPr id="7" name="Oval 6">
              <a:extLst>
                <a:ext uri="{FF2B5EF4-FFF2-40B4-BE49-F238E27FC236}">
                  <a16:creationId xmlns:a16="http://schemas.microsoft.com/office/drawing/2014/main" id="{0D3400AF-A0BD-478B-8630-918163880E25}"/>
                </a:ext>
              </a:extLst>
            </p:cNvPr>
            <p:cNvSpPr/>
            <p:nvPr/>
          </p:nvSpPr>
          <p:spPr>
            <a:xfrm>
              <a:off x="6989578" y="489940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858A94B8-1B37-414A-A796-74E9A90B05E7}"/>
                </a:ext>
              </a:extLst>
            </p:cNvPr>
            <p:cNvPicPr>
              <a:picLocks noChangeAspect="1"/>
            </p:cNvPicPr>
            <p:nvPr/>
          </p:nvPicPr>
          <p:blipFill>
            <a:blip r:embed="rId2"/>
            <a:stretch>
              <a:fillRect/>
            </a:stretch>
          </p:blipFill>
          <p:spPr>
            <a:xfrm>
              <a:off x="7216451" y="5280948"/>
              <a:ext cx="1446091" cy="1217126"/>
            </a:xfrm>
            <a:prstGeom prst="rect">
              <a:avLst/>
            </a:prstGeom>
          </p:spPr>
        </p:pic>
      </p:grpSp>
    </p:spTree>
    <p:extLst>
      <p:ext uri="{BB962C8B-B14F-4D97-AF65-F5344CB8AC3E}">
        <p14:creationId xmlns:p14="http://schemas.microsoft.com/office/powerpoint/2010/main" val="241647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6A84C29-0563-4201-8718-624108DFC3F7}"/>
              </a:ext>
            </a:extLst>
          </p:cNvPr>
          <p:cNvGraphicFramePr/>
          <p:nvPr>
            <p:extLst>
              <p:ext uri="{D42A27DB-BD31-4B8C-83A1-F6EECF244321}">
                <p14:modId xmlns:p14="http://schemas.microsoft.com/office/powerpoint/2010/main" val="3982887854"/>
              </p:ext>
            </p:extLst>
          </p:nvPr>
        </p:nvGraphicFramePr>
        <p:xfrm>
          <a:off x="627653" y="852804"/>
          <a:ext cx="5486400" cy="585736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B5698-A8DA-4F01-9F9D-EF84557723FB}"/>
              </a:ext>
            </a:extLst>
          </p:cNvPr>
          <p:cNvSpPr/>
          <p:nvPr/>
        </p:nvSpPr>
        <p:spPr>
          <a:xfrm>
            <a:off x="4340071" y="1091384"/>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84</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D6A6A6A7-E430-4D68-8354-AE4D35BD2469}"/>
              </a:ext>
            </a:extLst>
          </p:cNvPr>
          <p:cNvSpPr/>
          <p:nvPr/>
        </p:nvSpPr>
        <p:spPr>
          <a:xfrm>
            <a:off x="4268063" y="1667881"/>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83</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C57BCFF5-F89F-4884-884E-EED33D6AC0EE}"/>
              </a:ext>
            </a:extLst>
          </p:cNvPr>
          <p:cNvSpPr/>
          <p:nvPr/>
        </p:nvSpPr>
        <p:spPr>
          <a:xfrm>
            <a:off x="4213014" y="2225328"/>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CB19D39E-D0A3-40E9-8DB5-BB947843C377}"/>
              </a:ext>
            </a:extLst>
          </p:cNvPr>
          <p:cNvSpPr/>
          <p:nvPr/>
        </p:nvSpPr>
        <p:spPr>
          <a:xfrm>
            <a:off x="4141006" y="2782775"/>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932C98A-49EA-4B62-BE09-1F470466B96E}"/>
              </a:ext>
            </a:extLst>
          </p:cNvPr>
          <p:cNvSpPr/>
          <p:nvPr/>
        </p:nvSpPr>
        <p:spPr>
          <a:xfrm>
            <a:off x="4124047" y="3340222"/>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76</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E142336D-4857-41C5-A09E-78D1D68A0C64}"/>
              </a:ext>
            </a:extLst>
          </p:cNvPr>
          <p:cNvSpPr/>
          <p:nvPr/>
        </p:nvSpPr>
        <p:spPr>
          <a:xfrm>
            <a:off x="4124047" y="3897669"/>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76</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56E7C37D-4888-4F2F-A2CA-9FEE0EC04C17}"/>
              </a:ext>
            </a:extLst>
          </p:cNvPr>
          <p:cNvSpPr/>
          <p:nvPr/>
        </p:nvSpPr>
        <p:spPr>
          <a:xfrm>
            <a:off x="4124047" y="4455116"/>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76</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820C85E2-E80E-41F6-8337-AA3D0413B411}"/>
              </a:ext>
            </a:extLst>
          </p:cNvPr>
          <p:cNvSpPr/>
          <p:nvPr/>
        </p:nvSpPr>
        <p:spPr>
          <a:xfrm>
            <a:off x="4075281" y="5012563"/>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74</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5B140D9-E0ED-4C8D-9C1B-0CB152FFD42F}"/>
              </a:ext>
            </a:extLst>
          </p:cNvPr>
          <p:cNvSpPr/>
          <p:nvPr/>
        </p:nvSpPr>
        <p:spPr>
          <a:xfrm>
            <a:off x="4011843" y="5570008"/>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68</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50452D5-FD69-4DBE-B0AC-C3A69BCA6575}"/>
              </a:ext>
            </a:extLst>
          </p:cNvPr>
          <p:cNvSpPr/>
          <p:nvPr/>
        </p:nvSpPr>
        <p:spPr>
          <a:xfrm>
            <a:off x="6625282" y="2348728"/>
            <a:ext cx="2772308" cy="2800055"/>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Casework clients described their lawyer as being polite, good listeners and helpful. </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Some Casework clients wanted more frequent updates and advice on what was likely to happen next</a:t>
            </a:r>
          </a:p>
        </p:txBody>
      </p:sp>
      <p:pic>
        <p:nvPicPr>
          <p:cNvPr id="19" name="Picture 18">
            <a:extLst>
              <a:ext uri="{FF2B5EF4-FFF2-40B4-BE49-F238E27FC236}">
                <a16:creationId xmlns:a16="http://schemas.microsoft.com/office/drawing/2014/main" id="{9BDA6C96-37BD-4465-A861-F1313856D623}"/>
              </a:ext>
            </a:extLst>
          </p:cNvPr>
          <p:cNvPicPr/>
          <p:nvPr/>
        </p:nvPicPr>
        <p:blipFill>
          <a:blip r:embed="rId3">
            <a:duotone>
              <a:schemeClr val="accent1">
                <a:shade val="45000"/>
                <a:satMod val="135000"/>
              </a:schemeClr>
              <a:prstClr val="white"/>
            </a:duotone>
          </a:blip>
          <a:stretch>
            <a:fillRect/>
          </a:stretch>
        </p:blipFill>
        <p:spPr>
          <a:xfrm rot="8100000">
            <a:off x="9018280" y="2037830"/>
            <a:ext cx="629969" cy="620126"/>
          </a:xfrm>
          <a:prstGeom prst="rect">
            <a:avLst/>
          </a:prstGeom>
        </p:spPr>
      </p:pic>
      <p:sp>
        <p:nvSpPr>
          <p:cNvPr id="20" name="Oval 19">
            <a:extLst>
              <a:ext uri="{FF2B5EF4-FFF2-40B4-BE49-F238E27FC236}">
                <a16:creationId xmlns:a16="http://schemas.microsoft.com/office/drawing/2014/main" id="{963A4DEC-D7B8-4CC1-AED7-10CAA2579E20}"/>
              </a:ext>
            </a:extLst>
          </p:cNvPr>
          <p:cNvSpPr/>
          <p:nvPr/>
        </p:nvSpPr>
        <p:spPr>
          <a:xfrm>
            <a:off x="6769298" y="5274119"/>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4A78DED-06B8-4020-9C93-9D0A32CD50AE}"/>
              </a:ext>
            </a:extLst>
          </p:cNvPr>
          <p:cNvSpPr txBox="1"/>
          <p:nvPr/>
        </p:nvSpPr>
        <p:spPr>
          <a:xfrm>
            <a:off x="7165342" y="5353558"/>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Strongly agree + agree</a:t>
            </a:r>
          </a:p>
        </p:txBody>
      </p:sp>
      <p:grpSp>
        <p:nvGrpSpPr>
          <p:cNvPr id="21" name="Group 20">
            <a:extLst>
              <a:ext uri="{FF2B5EF4-FFF2-40B4-BE49-F238E27FC236}">
                <a16:creationId xmlns:a16="http://schemas.microsoft.com/office/drawing/2014/main" id="{701E1AB4-751B-4873-B6A8-016068E883ED}"/>
              </a:ext>
            </a:extLst>
          </p:cNvPr>
          <p:cNvGrpSpPr/>
          <p:nvPr/>
        </p:nvGrpSpPr>
        <p:grpSpPr>
          <a:xfrm>
            <a:off x="9447166" y="184873"/>
            <a:ext cx="439200" cy="439200"/>
            <a:chOff x="6989578" y="4899401"/>
            <a:chExt cx="1980220" cy="1980220"/>
          </a:xfrm>
        </p:grpSpPr>
        <p:sp>
          <p:nvSpPr>
            <p:cNvPr id="22" name="Oval 21">
              <a:extLst>
                <a:ext uri="{FF2B5EF4-FFF2-40B4-BE49-F238E27FC236}">
                  <a16:creationId xmlns:a16="http://schemas.microsoft.com/office/drawing/2014/main" id="{7FEC789F-9F86-425B-A6DB-FB95436C5CFE}"/>
                </a:ext>
              </a:extLst>
            </p:cNvPr>
            <p:cNvSpPr/>
            <p:nvPr/>
          </p:nvSpPr>
          <p:spPr>
            <a:xfrm>
              <a:off x="6989578" y="489940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a:extLst>
                <a:ext uri="{FF2B5EF4-FFF2-40B4-BE49-F238E27FC236}">
                  <a16:creationId xmlns:a16="http://schemas.microsoft.com/office/drawing/2014/main" id="{A7FF3508-B473-4EF1-B66B-B240B150B12D}"/>
                </a:ext>
              </a:extLst>
            </p:cNvPr>
            <p:cNvPicPr>
              <a:picLocks noChangeAspect="1"/>
            </p:cNvPicPr>
            <p:nvPr/>
          </p:nvPicPr>
          <p:blipFill>
            <a:blip r:embed="rId4"/>
            <a:stretch>
              <a:fillRect/>
            </a:stretch>
          </p:blipFill>
          <p:spPr>
            <a:xfrm>
              <a:off x="7216451" y="5280948"/>
              <a:ext cx="1446091" cy="1217126"/>
            </a:xfrm>
            <a:prstGeom prst="rect">
              <a:avLst/>
            </a:prstGeom>
          </p:spPr>
        </p:pic>
      </p:grpSp>
      <p:sp>
        <p:nvSpPr>
          <p:cNvPr id="24" name="Title 3">
            <a:extLst>
              <a:ext uri="{FF2B5EF4-FFF2-40B4-BE49-F238E27FC236}">
                <a16:creationId xmlns:a16="http://schemas.microsoft.com/office/drawing/2014/main" id="{AE30B42E-D7E6-4C99-8D54-B51EB3CFDEC7}"/>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Process</a:t>
            </a:r>
          </a:p>
        </p:txBody>
      </p:sp>
      <p:sp>
        <p:nvSpPr>
          <p:cNvPr id="25" name="Oval 24">
            <a:extLst>
              <a:ext uri="{FF2B5EF4-FFF2-40B4-BE49-F238E27FC236}">
                <a16:creationId xmlns:a16="http://schemas.microsoft.com/office/drawing/2014/main" id="{2480CBCC-D762-40BE-8E6A-80C5A351E324}"/>
              </a:ext>
            </a:extLst>
          </p:cNvPr>
          <p:cNvSpPr/>
          <p:nvPr/>
        </p:nvSpPr>
        <p:spPr>
          <a:xfrm>
            <a:off x="4313701" y="701827"/>
            <a:ext cx="340995" cy="340995"/>
          </a:xfrm>
          <a:prstGeom prst="ellipse">
            <a:avLst/>
          </a:prstGeom>
          <a:noFill/>
          <a:ln w="6350">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5B5B5B"/>
                </a:solidFill>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2991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DD7E5915-900D-4732-9BA9-A33352CD8A42}"/>
              </a:ext>
            </a:extLst>
          </p:cNvPr>
          <p:cNvGraphicFramePr/>
          <p:nvPr>
            <p:extLst>
              <p:ext uri="{D42A27DB-BD31-4B8C-83A1-F6EECF244321}">
                <p14:modId xmlns:p14="http://schemas.microsoft.com/office/powerpoint/2010/main" val="4053587181"/>
              </p:ext>
            </p:extLst>
          </p:nvPr>
        </p:nvGraphicFramePr>
        <p:xfrm>
          <a:off x="466921" y="2232458"/>
          <a:ext cx="4306668" cy="1720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D6D7AEF8-FC9D-4712-A0A5-DED80BC4B7C7}"/>
              </a:ext>
            </a:extLst>
          </p:cNvPr>
          <p:cNvGraphicFramePr/>
          <p:nvPr>
            <p:extLst>
              <p:ext uri="{D42A27DB-BD31-4B8C-83A1-F6EECF244321}">
                <p14:modId xmlns:p14="http://schemas.microsoft.com/office/powerpoint/2010/main" val="2280039248"/>
              </p:ext>
            </p:extLst>
          </p:nvPr>
        </p:nvGraphicFramePr>
        <p:xfrm>
          <a:off x="478207" y="4390358"/>
          <a:ext cx="4306668" cy="1722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1AD72E7C-2CCA-4703-AB96-6C58A76D4D13}"/>
              </a:ext>
            </a:extLst>
          </p:cNvPr>
          <p:cNvGraphicFramePr/>
          <p:nvPr>
            <p:extLst>
              <p:ext uri="{D42A27DB-BD31-4B8C-83A1-F6EECF244321}">
                <p14:modId xmlns:p14="http://schemas.microsoft.com/office/powerpoint/2010/main" val="3066709234"/>
              </p:ext>
            </p:extLst>
          </p:nvPr>
        </p:nvGraphicFramePr>
        <p:xfrm>
          <a:off x="5278351" y="2230584"/>
          <a:ext cx="4306668" cy="1722767"/>
        </p:xfrm>
        <a:graphic>
          <a:graphicData uri="http://schemas.openxmlformats.org/drawingml/2006/chart">
            <c:chart xmlns:c="http://schemas.openxmlformats.org/drawingml/2006/chart" xmlns:r="http://schemas.openxmlformats.org/officeDocument/2006/relationships" r:id="rId4"/>
          </a:graphicData>
        </a:graphic>
      </p:graphicFrame>
      <p:sp>
        <p:nvSpPr>
          <p:cNvPr id="33" name="Oval 32">
            <a:extLst>
              <a:ext uri="{FF2B5EF4-FFF2-40B4-BE49-F238E27FC236}">
                <a16:creationId xmlns:a16="http://schemas.microsoft.com/office/drawing/2014/main" id="{B7F5249E-1DBA-44AA-8047-099EE2FBBDFB}"/>
              </a:ext>
            </a:extLst>
          </p:cNvPr>
          <p:cNvSpPr/>
          <p:nvPr/>
        </p:nvSpPr>
        <p:spPr>
          <a:xfrm>
            <a:off x="2926395" y="2606178"/>
            <a:ext cx="608400" cy="60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68%</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5" name="Oval 34">
            <a:extLst>
              <a:ext uri="{FF2B5EF4-FFF2-40B4-BE49-F238E27FC236}">
                <a16:creationId xmlns:a16="http://schemas.microsoft.com/office/drawing/2014/main" id="{16499711-C291-42C5-8305-131B4FBD18B7}"/>
              </a:ext>
            </a:extLst>
          </p:cNvPr>
          <p:cNvSpPr/>
          <p:nvPr/>
        </p:nvSpPr>
        <p:spPr>
          <a:xfrm>
            <a:off x="2988878" y="4706499"/>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84%</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5FDFEB2C-EBCE-46E0-866C-57D572C3188D}"/>
              </a:ext>
            </a:extLst>
          </p:cNvPr>
          <p:cNvSpPr/>
          <p:nvPr/>
        </p:nvSpPr>
        <p:spPr>
          <a:xfrm>
            <a:off x="7174916" y="2667318"/>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8" name="Oval 37">
            <a:extLst>
              <a:ext uri="{FF2B5EF4-FFF2-40B4-BE49-F238E27FC236}">
                <a16:creationId xmlns:a16="http://schemas.microsoft.com/office/drawing/2014/main" id="{AAA7645C-8BC8-44C8-890B-DE3C71AA1F27}"/>
              </a:ext>
            </a:extLst>
          </p:cNvPr>
          <p:cNvSpPr/>
          <p:nvPr/>
        </p:nvSpPr>
        <p:spPr>
          <a:xfrm>
            <a:off x="6551486" y="5048684"/>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3CF123F0-2AB2-4B3B-A555-3E66E61989E6}"/>
              </a:ext>
            </a:extLst>
          </p:cNvPr>
          <p:cNvSpPr txBox="1"/>
          <p:nvPr/>
        </p:nvSpPr>
        <p:spPr>
          <a:xfrm>
            <a:off x="6947530" y="5128123"/>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Sum of positive responses</a:t>
            </a:r>
          </a:p>
        </p:txBody>
      </p:sp>
      <p:grpSp>
        <p:nvGrpSpPr>
          <p:cNvPr id="43" name="Group 42">
            <a:extLst>
              <a:ext uri="{FF2B5EF4-FFF2-40B4-BE49-F238E27FC236}">
                <a16:creationId xmlns:a16="http://schemas.microsoft.com/office/drawing/2014/main" id="{8BA15173-78F3-41EC-9886-5DA01C700E11}"/>
              </a:ext>
            </a:extLst>
          </p:cNvPr>
          <p:cNvGrpSpPr/>
          <p:nvPr/>
        </p:nvGrpSpPr>
        <p:grpSpPr>
          <a:xfrm>
            <a:off x="9447166" y="167187"/>
            <a:ext cx="439200" cy="439200"/>
            <a:chOff x="6989578" y="4899401"/>
            <a:chExt cx="1980220" cy="1980220"/>
          </a:xfrm>
        </p:grpSpPr>
        <p:sp>
          <p:nvSpPr>
            <p:cNvPr id="44" name="Oval 43">
              <a:extLst>
                <a:ext uri="{FF2B5EF4-FFF2-40B4-BE49-F238E27FC236}">
                  <a16:creationId xmlns:a16="http://schemas.microsoft.com/office/drawing/2014/main" id="{43661A77-7876-4605-9E08-4EF69B0489DF}"/>
                </a:ext>
              </a:extLst>
            </p:cNvPr>
            <p:cNvSpPr/>
            <p:nvPr/>
          </p:nvSpPr>
          <p:spPr>
            <a:xfrm>
              <a:off x="6989578" y="489940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5" name="Picture 44">
              <a:extLst>
                <a:ext uri="{FF2B5EF4-FFF2-40B4-BE49-F238E27FC236}">
                  <a16:creationId xmlns:a16="http://schemas.microsoft.com/office/drawing/2014/main" id="{25F3EA70-A8CE-4A5E-AC0F-605792A50C0F}"/>
                </a:ext>
              </a:extLst>
            </p:cNvPr>
            <p:cNvPicPr>
              <a:picLocks noChangeAspect="1"/>
            </p:cNvPicPr>
            <p:nvPr/>
          </p:nvPicPr>
          <p:blipFill>
            <a:blip r:embed="rId5"/>
            <a:stretch>
              <a:fillRect/>
            </a:stretch>
          </p:blipFill>
          <p:spPr>
            <a:xfrm>
              <a:off x="7216451" y="5280948"/>
              <a:ext cx="1446091" cy="1217126"/>
            </a:xfrm>
            <a:prstGeom prst="rect">
              <a:avLst/>
            </a:prstGeom>
          </p:spPr>
        </p:pic>
      </p:grpSp>
      <p:sp>
        <p:nvSpPr>
          <p:cNvPr id="46" name="Title 3">
            <a:extLst>
              <a:ext uri="{FF2B5EF4-FFF2-40B4-BE49-F238E27FC236}">
                <a16:creationId xmlns:a16="http://schemas.microsoft.com/office/drawing/2014/main" id="{F155A1AD-E470-4D0F-A18B-988BF14E5B55}"/>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Outcome</a:t>
            </a:r>
          </a:p>
        </p:txBody>
      </p:sp>
      <p:sp>
        <p:nvSpPr>
          <p:cNvPr id="47" name="Rectangle: Rounded Corners 46">
            <a:extLst>
              <a:ext uri="{FF2B5EF4-FFF2-40B4-BE49-F238E27FC236}">
                <a16:creationId xmlns:a16="http://schemas.microsoft.com/office/drawing/2014/main" id="{B2ABCAEA-9591-4B4E-8362-153D44F15F25}"/>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Seven in ten Casework clients felt that their lawyer helped them sort out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their legal problem</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Only six in ten felt that the outcome of their case matched what the lawyer told them</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However, most would recommend VLA’s services</a:t>
            </a:r>
          </a:p>
        </p:txBody>
      </p:sp>
      <p:pic>
        <p:nvPicPr>
          <p:cNvPr id="48" name="Picture 47">
            <a:extLst>
              <a:ext uri="{FF2B5EF4-FFF2-40B4-BE49-F238E27FC236}">
                <a16:creationId xmlns:a16="http://schemas.microsoft.com/office/drawing/2014/main" id="{0B9F4255-D7D0-4DC4-BB7B-E133DE07FE45}"/>
              </a:ext>
            </a:extLst>
          </p:cNvPr>
          <p:cNvPicPr/>
          <p:nvPr/>
        </p:nvPicPr>
        <p:blipFill>
          <a:blip r:embed="rId6">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411781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453535"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Have their resource base increased and ensure that the first point of contact is trained in listening skills coupled with a bout of compassion. </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146116"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453535"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Although my case lawyer was excellent-some representatives with me in court were extremely inept causing severe stress. </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46116"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453535" y="5473880"/>
            <a:ext cx="3744416" cy="1331087"/>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Be more proactive and stronger advocates for victims of DV[domestic violence], especially the children. They don't understand the effect of years of DV and don't seem to realise the seriousness of non-physical DV. </a:t>
            </a:r>
            <a:endParaRPr lang="en-AU" sz="1400" i="1"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46116"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pSp>
        <p:nvGrpSpPr>
          <p:cNvPr id="26" name="Group 25">
            <a:extLst>
              <a:ext uri="{FF2B5EF4-FFF2-40B4-BE49-F238E27FC236}">
                <a16:creationId xmlns:a16="http://schemas.microsoft.com/office/drawing/2014/main" id="{49D76732-9EEA-416C-97A1-A4ADF0D04074}"/>
              </a:ext>
            </a:extLst>
          </p:cNvPr>
          <p:cNvGrpSpPr/>
          <p:nvPr/>
        </p:nvGrpSpPr>
        <p:grpSpPr>
          <a:xfrm>
            <a:off x="9447166" y="180231"/>
            <a:ext cx="439200" cy="439200"/>
            <a:chOff x="6989578" y="4899401"/>
            <a:chExt cx="1980220" cy="1980220"/>
          </a:xfrm>
        </p:grpSpPr>
        <p:sp>
          <p:nvSpPr>
            <p:cNvPr id="27" name="Oval 26">
              <a:extLst>
                <a:ext uri="{FF2B5EF4-FFF2-40B4-BE49-F238E27FC236}">
                  <a16:creationId xmlns:a16="http://schemas.microsoft.com/office/drawing/2014/main" id="{B66B5606-B829-4A8D-A55A-889C69E2E897}"/>
                </a:ext>
              </a:extLst>
            </p:cNvPr>
            <p:cNvSpPr/>
            <p:nvPr/>
          </p:nvSpPr>
          <p:spPr>
            <a:xfrm>
              <a:off x="6989578" y="489940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a:extLst>
                <a:ext uri="{FF2B5EF4-FFF2-40B4-BE49-F238E27FC236}">
                  <a16:creationId xmlns:a16="http://schemas.microsoft.com/office/drawing/2014/main" id="{B3973382-C129-4A86-AC71-8E13D2D30767}"/>
                </a:ext>
              </a:extLst>
            </p:cNvPr>
            <p:cNvPicPr>
              <a:picLocks noChangeAspect="1"/>
            </p:cNvPicPr>
            <p:nvPr/>
          </p:nvPicPr>
          <p:blipFill>
            <a:blip r:embed="rId3"/>
            <a:stretch>
              <a:fillRect/>
            </a:stretch>
          </p:blipFill>
          <p:spPr>
            <a:xfrm>
              <a:off x="7216451" y="5280948"/>
              <a:ext cx="1446091" cy="1217126"/>
            </a:xfrm>
            <a:prstGeom prst="rect">
              <a:avLst/>
            </a:prstGeom>
          </p:spPr>
        </p:pic>
      </p:grpSp>
      <p:sp>
        <p:nvSpPr>
          <p:cNvPr id="30" name="Title 3">
            <a:extLst>
              <a:ext uri="{FF2B5EF4-FFF2-40B4-BE49-F238E27FC236}">
                <a16:creationId xmlns:a16="http://schemas.microsoft.com/office/drawing/2014/main" id="{2DF292AA-00BC-430D-915F-599539245444}"/>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Comments</a:t>
            </a:r>
          </a:p>
        </p:txBody>
      </p:sp>
      <p:graphicFrame>
        <p:nvGraphicFramePr>
          <p:cNvPr id="33" name="Chart 32">
            <a:extLst>
              <a:ext uri="{FF2B5EF4-FFF2-40B4-BE49-F238E27FC236}">
                <a16:creationId xmlns:a16="http://schemas.microsoft.com/office/drawing/2014/main" id="{5D4123EE-8701-47F2-A67F-D2E32E158AB1}"/>
              </a:ext>
            </a:extLst>
          </p:cNvPr>
          <p:cNvGraphicFramePr/>
          <p:nvPr>
            <p:extLst>
              <p:ext uri="{D42A27DB-BD31-4B8C-83A1-F6EECF244321}">
                <p14:modId xmlns:p14="http://schemas.microsoft.com/office/powerpoint/2010/main" val="584953729"/>
              </p:ext>
            </p:extLst>
          </p:nvPr>
        </p:nvGraphicFramePr>
        <p:xfrm>
          <a:off x="288578" y="2255056"/>
          <a:ext cx="5070723" cy="4287276"/>
        </p:xfrm>
        <a:graphic>
          <a:graphicData uri="http://schemas.openxmlformats.org/drawingml/2006/chart">
            <c:chart xmlns:c="http://schemas.openxmlformats.org/drawingml/2006/chart" xmlns:r="http://schemas.openxmlformats.org/officeDocument/2006/relationships" r:id="rId4"/>
          </a:graphicData>
        </a:graphic>
      </p:graphicFrame>
      <p:sp>
        <p:nvSpPr>
          <p:cNvPr id="34" name="Rectangle: Rounded Corners 33">
            <a:extLst>
              <a:ext uri="{FF2B5EF4-FFF2-40B4-BE49-F238E27FC236}">
                <a16:creationId xmlns:a16="http://schemas.microsoft.com/office/drawing/2014/main" id="{52F1FD8E-E88A-4376-BCBD-0E323EBDF118}"/>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More funding and resources was again identified as the main area for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improvement to the Casework service</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Improvements were also suggested relating to the level of experience and the personal manner of Casework lawyers</a:t>
            </a:r>
          </a:p>
        </p:txBody>
      </p:sp>
      <p:pic>
        <p:nvPicPr>
          <p:cNvPr id="35" name="Picture 34">
            <a:extLst>
              <a:ext uri="{FF2B5EF4-FFF2-40B4-BE49-F238E27FC236}">
                <a16:creationId xmlns:a16="http://schemas.microsoft.com/office/drawing/2014/main" id="{B5CE3F39-DD44-475C-948E-312FC16B342A}"/>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851844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453535"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They were very well mannered, helped me out with exactly how I needed to be helped out.  </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146116"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453535"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needed help with family law and it was quite a difficult time I had been going through and she has made it so much easier the whole process. </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46116"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453535" y="547388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She was a great lawyer, she advised me well, and kept me informed.</a:t>
            </a:r>
            <a:endParaRPr lang="en-AU" sz="1400" i="1"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46116"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aphicFrame>
        <p:nvGraphicFramePr>
          <p:cNvPr id="23" name="Chart 22">
            <a:extLst>
              <a:ext uri="{FF2B5EF4-FFF2-40B4-BE49-F238E27FC236}">
                <a16:creationId xmlns:a16="http://schemas.microsoft.com/office/drawing/2014/main" id="{C026B35A-B531-4173-BC93-1C5C63E4B37A}"/>
              </a:ext>
            </a:extLst>
          </p:cNvPr>
          <p:cNvGraphicFramePr/>
          <p:nvPr>
            <p:extLst>
              <p:ext uri="{D42A27DB-BD31-4B8C-83A1-F6EECF244321}">
                <p14:modId xmlns:p14="http://schemas.microsoft.com/office/powerpoint/2010/main" val="288997678"/>
              </p:ext>
            </p:extLst>
          </p:nvPr>
        </p:nvGraphicFramePr>
        <p:xfrm>
          <a:off x="432594" y="2253172"/>
          <a:ext cx="4646906" cy="4849495"/>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a16="http://schemas.microsoft.com/office/drawing/2014/main" id="{B5095B34-7E15-44FD-86F0-D9F26C4D585D}"/>
              </a:ext>
            </a:extLst>
          </p:cNvPr>
          <p:cNvGrpSpPr/>
          <p:nvPr/>
        </p:nvGrpSpPr>
        <p:grpSpPr>
          <a:xfrm>
            <a:off x="9447166" y="180231"/>
            <a:ext cx="439200" cy="439200"/>
            <a:chOff x="6989578" y="4899401"/>
            <a:chExt cx="1980220" cy="1980220"/>
          </a:xfrm>
        </p:grpSpPr>
        <p:sp>
          <p:nvSpPr>
            <p:cNvPr id="28" name="Oval 27">
              <a:extLst>
                <a:ext uri="{FF2B5EF4-FFF2-40B4-BE49-F238E27FC236}">
                  <a16:creationId xmlns:a16="http://schemas.microsoft.com/office/drawing/2014/main" id="{43734FD1-7A62-4D11-A2DC-B0C2E4E12251}"/>
                </a:ext>
              </a:extLst>
            </p:cNvPr>
            <p:cNvSpPr/>
            <p:nvPr/>
          </p:nvSpPr>
          <p:spPr>
            <a:xfrm>
              <a:off x="6989578" y="489940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14DB0ABA-6F69-4B2E-AD80-98DE2D1C28F2}"/>
                </a:ext>
              </a:extLst>
            </p:cNvPr>
            <p:cNvPicPr>
              <a:picLocks noChangeAspect="1"/>
            </p:cNvPicPr>
            <p:nvPr/>
          </p:nvPicPr>
          <p:blipFill>
            <a:blip r:embed="rId4"/>
            <a:stretch>
              <a:fillRect/>
            </a:stretch>
          </p:blipFill>
          <p:spPr>
            <a:xfrm>
              <a:off x="7216451" y="5280948"/>
              <a:ext cx="1446091" cy="1217126"/>
            </a:xfrm>
            <a:prstGeom prst="rect">
              <a:avLst/>
            </a:prstGeom>
          </p:spPr>
        </p:pic>
      </p:grpSp>
      <p:sp>
        <p:nvSpPr>
          <p:cNvPr id="30" name="Title 3">
            <a:extLst>
              <a:ext uri="{FF2B5EF4-FFF2-40B4-BE49-F238E27FC236}">
                <a16:creationId xmlns:a16="http://schemas.microsoft.com/office/drawing/2014/main" id="{4EBE325D-6EBB-45B4-AF5E-AC95847298AD}"/>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Comments</a:t>
            </a:r>
          </a:p>
        </p:txBody>
      </p:sp>
      <p:sp>
        <p:nvSpPr>
          <p:cNvPr id="33" name="Rectangle: Rounded Corners 32">
            <a:extLst>
              <a:ext uri="{FF2B5EF4-FFF2-40B4-BE49-F238E27FC236}">
                <a16:creationId xmlns:a16="http://schemas.microsoft.com/office/drawing/2014/main" id="{A09E67A7-B430-46EC-90BF-19DEFB550CFC}"/>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‘other’ comments about the Casework service were positive,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though non-specific</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Some Casework clients praised lawyers’ helpfulness and professionalism</a:t>
            </a:r>
          </a:p>
        </p:txBody>
      </p:sp>
      <p:pic>
        <p:nvPicPr>
          <p:cNvPr id="34" name="Picture 33">
            <a:extLst>
              <a:ext uri="{FF2B5EF4-FFF2-40B4-BE49-F238E27FC236}">
                <a16:creationId xmlns:a16="http://schemas.microsoft.com/office/drawing/2014/main" id="{F9FD1FA3-013C-46C7-9ABB-3DA7FC5AB439}"/>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273060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660330" y="2196455"/>
            <a:ext cx="2761552" cy="2117732"/>
          </a:xfrm>
        </p:spPr>
        <p:txBody>
          <a:bodyPr/>
          <a:lstStyle/>
          <a:p>
            <a:pPr algn="ctr"/>
            <a:r>
              <a:rPr lang="en-AU" dirty="0">
                <a:latin typeface="+mj-lt"/>
              </a:rPr>
              <a:t>Duty Lawyer</a:t>
            </a:r>
          </a:p>
        </p:txBody>
      </p:sp>
      <p:grpSp>
        <p:nvGrpSpPr>
          <p:cNvPr id="9" name="Group 8">
            <a:extLst>
              <a:ext uri="{FF2B5EF4-FFF2-40B4-BE49-F238E27FC236}">
                <a16:creationId xmlns:a16="http://schemas.microsoft.com/office/drawing/2014/main" id="{49376D6B-6145-46AD-9946-17ADE81E6CE8}"/>
              </a:ext>
            </a:extLst>
          </p:cNvPr>
          <p:cNvGrpSpPr/>
          <p:nvPr/>
        </p:nvGrpSpPr>
        <p:grpSpPr>
          <a:xfrm>
            <a:off x="4243706" y="3744627"/>
            <a:ext cx="1594800" cy="1594800"/>
            <a:chOff x="4357030" y="756295"/>
            <a:chExt cx="1980220" cy="1980220"/>
          </a:xfrm>
        </p:grpSpPr>
        <p:sp>
          <p:nvSpPr>
            <p:cNvPr id="10" name="Oval 9">
              <a:extLst>
                <a:ext uri="{FF2B5EF4-FFF2-40B4-BE49-F238E27FC236}">
                  <a16:creationId xmlns:a16="http://schemas.microsoft.com/office/drawing/2014/main" id="{539D9E4A-E3A3-4370-B602-B0FA795B5659}"/>
                </a:ext>
              </a:extLst>
            </p:cNvPr>
            <p:cNvSpPr/>
            <p:nvPr/>
          </p:nvSpPr>
          <p:spPr>
            <a:xfrm>
              <a:off x="4357030"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A9DA5444-AF8C-4888-AA9F-8068F4CDD648}"/>
                </a:ext>
              </a:extLst>
            </p:cNvPr>
            <p:cNvPicPr>
              <a:picLocks noChangeAspect="1"/>
            </p:cNvPicPr>
            <p:nvPr/>
          </p:nvPicPr>
          <p:blipFill>
            <a:blip r:embed="rId2"/>
            <a:stretch>
              <a:fillRect/>
            </a:stretch>
          </p:blipFill>
          <p:spPr>
            <a:xfrm>
              <a:off x="4678931" y="1075957"/>
              <a:ext cx="1336419" cy="1340896"/>
            </a:xfrm>
            <a:prstGeom prst="rect">
              <a:avLst/>
            </a:prstGeom>
          </p:spPr>
        </p:pic>
      </p:grpSp>
    </p:spTree>
    <p:extLst>
      <p:ext uri="{BB962C8B-B14F-4D97-AF65-F5344CB8AC3E}">
        <p14:creationId xmlns:p14="http://schemas.microsoft.com/office/powerpoint/2010/main" val="3799682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6A84C29-0563-4201-8718-624108DFC3F7}"/>
              </a:ext>
            </a:extLst>
          </p:cNvPr>
          <p:cNvGraphicFramePr/>
          <p:nvPr>
            <p:extLst>
              <p:ext uri="{D42A27DB-BD31-4B8C-83A1-F6EECF244321}">
                <p14:modId xmlns:p14="http://schemas.microsoft.com/office/powerpoint/2010/main" val="464030164"/>
              </p:ext>
            </p:extLst>
          </p:nvPr>
        </p:nvGraphicFramePr>
        <p:xfrm>
          <a:off x="627653" y="852804"/>
          <a:ext cx="5486400" cy="585736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B5698-A8DA-4F01-9F9D-EF84557723FB}"/>
              </a:ext>
            </a:extLst>
          </p:cNvPr>
          <p:cNvSpPr/>
          <p:nvPr/>
        </p:nvSpPr>
        <p:spPr>
          <a:xfrm>
            <a:off x="4057376" y="1097285"/>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D6A6A6A7-E430-4D68-8354-AE4D35BD2469}"/>
              </a:ext>
            </a:extLst>
          </p:cNvPr>
          <p:cNvSpPr/>
          <p:nvPr/>
        </p:nvSpPr>
        <p:spPr>
          <a:xfrm>
            <a:off x="3907014" y="1601206"/>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C57BCFF5-F89F-4884-884E-EED33D6AC0EE}"/>
              </a:ext>
            </a:extLst>
          </p:cNvPr>
          <p:cNvSpPr/>
          <p:nvPr/>
        </p:nvSpPr>
        <p:spPr>
          <a:xfrm>
            <a:off x="3824113" y="2115790"/>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75</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CB19D39E-D0A3-40E9-8DB5-BB947843C377}"/>
              </a:ext>
            </a:extLst>
          </p:cNvPr>
          <p:cNvSpPr/>
          <p:nvPr/>
        </p:nvSpPr>
        <p:spPr>
          <a:xfrm>
            <a:off x="3848275" y="2604408"/>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932C98A-49EA-4B62-BE09-1F470466B96E}"/>
              </a:ext>
            </a:extLst>
          </p:cNvPr>
          <p:cNvSpPr/>
          <p:nvPr/>
        </p:nvSpPr>
        <p:spPr>
          <a:xfrm>
            <a:off x="3776204" y="3123035"/>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E142336D-4857-41C5-A09E-78D1D68A0C64}"/>
              </a:ext>
            </a:extLst>
          </p:cNvPr>
          <p:cNvSpPr/>
          <p:nvPr/>
        </p:nvSpPr>
        <p:spPr>
          <a:xfrm>
            <a:off x="3744962" y="3610653"/>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56E7C37D-4888-4F2F-A2CA-9FEE0EC04C17}"/>
              </a:ext>
            </a:extLst>
          </p:cNvPr>
          <p:cNvSpPr/>
          <p:nvPr/>
        </p:nvSpPr>
        <p:spPr>
          <a:xfrm>
            <a:off x="3721216" y="4104667"/>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68</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820C85E2-E80E-41F6-8337-AA3D0413B411}"/>
              </a:ext>
            </a:extLst>
          </p:cNvPr>
          <p:cNvSpPr/>
          <p:nvPr/>
        </p:nvSpPr>
        <p:spPr>
          <a:xfrm>
            <a:off x="3675050" y="4596532"/>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66</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5B140D9-E0ED-4C8D-9C1B-0CB152FFD42F}"/>
              </a:ext>
            </a:extLst>
          </p:cNvPr>
          <p:cNvSpPr/>
          <p:nvPr/>
        </p:nvSpPr>
        <p:spPr>
          <a:xfrm>
            <a:off x="3690990" y="5110398"/>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59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50452D5-FD69-4DBE-B0AC-C3A69BCA6575}"/>
              </a:ext>
            </a:extLst>
          </p:cNvPr>
          <p:cNvSpPr/>
          <p:nvPr/>
        </p:nvSpPr>
        <p:spPr>
          <a:xfrm>
            <a:off x="6625282" y="2348728"/>
            <a:ext cx="2772308" cy="2800055"/>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cs typeface="Times New Roman" panose="02020603050405020304" pitchFamily="18" charset="0"/>
              </a:rPr>
              <a:t>Duty Lawyer clients perceived the lawyers to be polite and good at listening to their legal problems </a:t>
            </a:r>
          </a:p>
          <a:p>
            <a:pPr algn="ctr">
              <a:lnSpc>
                <a:spcPts val="1800"/>
              </a:lnSpc>
              <a:spcAft>
                <a:spcPts val="600"/>
              </a:spcAft>
            </a:pPr>
            <a:r>
              <a:rPr lang="en-AU" sz="1600" dirty="0">
                <a:solidFill>
                  <a:srgbClr val="616365"/>
                </a:solidFill>
                <a:latin typeface="Arial" panose="020B0604020202020204" pitchFamily="34" charset="0"/>
                <a:cs typeface="Times New Roman" panose="02020603050405020304" pitchFamily="18" charset="0"/>
              </a:rPr>
              <a:t>Clients also praised the lawyers for explaining what would happen next with their case</a:t>
            </a:r>
          </a:p>
          <a:p>
            <a:pPr algn="ctr">
              <a:lnSpc>
                <a:spcPts val="1800"/>
              </a:lnSpc>
              <a:spcAft>
                <a:spcPts val="600"/>
              </a:spcAft>
            </a:pPr>
            <a:r>
              <a:rPr lang="en-AU" sz="1600" dirty="0">
                <a:solidFill>
                  <a:srgbClr val="616365"/>
                </a:solidFill>
                <a:latin typeface="Arial" panose="020B0604020202020204" pitchFamily="34" charset="0"/>
                <a:cs typeface="Times New Roman" panose="02020603050405020304" pitchFamily="18" charset="0"/>
              </a:rPr>
              <a:t>The amount of waiting time, however, was a particular issue for these clients</a:t>
            </a:r>
          </a:p>
        </p:txBody>
      </p:sp>
      <p:pic>
        <p:nvPicPr>
          <p:cNvPr id="19" name="Picture 18">
            <a:extLst>
              <a:ext uri="{FF2B5EF4-FFF2-40B4-BE49-F238E27FC236}">
                <a16:creationId xmlns:a16="http://schemas.microsoft.com/office/drawing/2014/main" id="{9BDA6C96-37BD-4465-A861-F1313856D623}"/>
              </a:ext>
            </a:extLst>
          </p:cNvPr>
          <p:cNvPicPr/>
          <p:nvPr/>
        </p:nvPicPr>
        <p:blipFill>
          <a:blip r:embed="rId3">
            <a:duotone>
              <a:schemeClr val="accent1">
                <a:shade val="45000"/>
                <a:satMod val="135000"/>
              </a:schemeClr>
              <a:prstClr val="white"/>
            </a:duotone>
          </a:blip>
          <a:stretch>
            <a:fillRect/>
          </a:stretch>
        </p:blipFill>
        <p:spPr>
          <a:xfrm rot="8100000">
            <a:off x="9018280" y="2037830"/>
            <a:ext cx="629969" cy="620126"/>
          </a:xfrm>
          <a:prstGeom prst="rect">
            <a:avLst/>
          </a:prstGeom>
        </p:spPr>
      </p:pic>
      <p:sp>
        <p:nvSpPr>
          <p:cNvPr id="20" name="Oval 19">
            <a:extLst>
              <a:ext uri="{FF2B5EF4-FFF2-40B4-BE49-F238E27FC236}">
                <a16:creationId xmlns:a16="http://schemas.microsoft.com/office/drawing/2014/main" id="{963A4DEC-D7B8-4CC1-AED7-10CAA2579E20}"/>
              </a:ext>
            </a:extLst>
          </p:cNvPr>
          <p:cNvSpPr/>
          <p:nvPr/>
        </p:nvSpPr>
        <p:spPr>
          <a:xfrm>
            <a:off x="6769298" y="5274119"/>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4A78DED-06B8-4020-9C93-9D0A32CD50AE}"/>
              </a:ext>
            </a:extLst>
          </p:cNvPr>
          <p:cNvSpPr txBox="1"/>
          <p:nvPr/>
        </p:nvSpPr>
        <p:spPr>
          <a:xfrm>
            <a:off x="7165342" y="5353558"/>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Strongly agree + agree</a:t>
            </a:r>
          </a:p>
        </p:txBody>
      </p:sp>
      <p:grpSp>
        <p:nvGrpSpPr>
          <p:cNvPr id="24" name="Group 23">
            <a:extLst>
              <a:ext uri="{FF2B5EF4-FFF2-40B4-BE49-F238E27FC236}">
                <a16:creationId xmlns:a16="http://schemas.microsoft.com/office/drawing/2014/main" id="{8126767A-6924-41FE-8056-9CF6705D1046}"/>
              </a:ext>
            </a:extLst>
          </p:cNvPr>
          <p:cNvGrpSpPr/>
          <p:nvPr/>
        </p:nvGrpSpPr>
        <p:grpSpPr>
          <a:xfrm>
            <a:off x="9456691" y="101071"/>
            <a:ext cx="439200" cy="439200"/>
            <a:chOff x="4357030" y="756295"/>
            <a:chExt cx="1980220" cy="1980220"/>
          </a:xfrm>
        </p:grpSpPr>
        <p:sp>
          <p:nvSpPr>
            <p:cNvPr id="26" name="Oval 25">
              <a:extLst>
                <a:ext uri="{FF2B5EF4-FFF2-40B4-BE49-F238E27FC236}">
                  <a16:creationId xmlns:a16="http://schemas.microsoft.com/office/drawing/2014/main" id="{588482D4-FE98-4AE3-859D-10CE6666B3AA}"/>
                </a:ext>
              </a:extLst>
            </p:cNvPr>
            <p:cNvSpPr/>
            <p:nvPr/>
          </p:nvSpPr>
          <p:spPr>
            <a:xfrm>
              <a:off x="4357030"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Picture 26">
              <a:extLst>
                <a:ext uri="{FF2B5EF4-FFF2-40B4-BE49-F238E27FC236}">
                  <a16:creationId xmlns:a16="http://schemas.microsoft.com/office/drawing/2014/main" id="{D5EBEA0F-F9A2-48CF-A8E0-47E8A939CA83}"/>
                </a:ext>
              </a:extLst>
            </p:cNvPr>
            <p:cNvPicPr>
              <a:picLocks noChangeAspect="1"/>
            </p:cNvPicPr>
            <p:nvPr/>
          </p:nvPicPr>
          <p:blipFill>
            <a:blip r:embed="rId4"/>
            <a:stretch>
              <a:fillRect/>
            </a:stretch>
          </p:blipFill>
          <p:spPr>
            <a:xfrm>
              <a:off x="4678931" y="1075957"/>
              <a:ext cx="1336419" cy="1340896"/>
            </a:xfrm>
            <a:prstGeom prst="rect">
              <a:avLst/>
            </a:prstGeom>
          </p:spPr>
        </p:pic>
      </p:grpSp>
      <p:sp>
        <p:nvSpPr>
          <p:cNvPr id="28" name="Title 3">
            <a:extLst>
              <a:ext uri="{FF2B5EF4-FFF2-40B4-BE49-F238E27FC236}">
                <a16:creationId xmlns:a16="http://schemas.microsoft.com/office/drawing/2014/main" id="{8AD5644C-FDB3-4968-82EB-BE1819081238}"/>
              </a:ext>
            </a:extLst>
          </p:cNvPr>
          <p:cNvSpPr txBox="1">
            <a:spLocks/>
          </p:cNvSpPr>
          <p:nvPr/>
        </p:nvSpPr>
        <p:spPr>
          <a:xfrm>
            <a:off x="9046509"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Process</a:t>
            </a:r>
          </a:p>
        </p:txBody>
      </p:sp>
      <p:sp>
        <p:nvSpPr>
          <p:cNvPr id="29" name="Oval 28">
            <a:extLst>
              <a:ext uri="{FF2B5EF4-FFF2-40B4-BE49-F238E27FC236}">
                <a16:creationId xmlns:a16="http://schemas.microsoft.com/office/drawing/2014/main" id="{68BE0EE0-E41B-49A3-8D59-1E6F9BD6CB12}"/>
              </a:ext>
            </a:extLst>
          </p:cNvPr>
          <p:cNvSpPr/>
          <p:nvPr/>
        </p:nvSpPr>
        <p:spPr>
          <a:xfrm>
            <a:off x="3625365" y="5625674"/>
            <a:ext cx="306000" cy="306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56</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AAC613CA-B0E0-4BEA-A47B-84165D06FE0B}"/>
              </a:ext>
            </a:extLst>
          </p:cNvPr>
          <p:cNvSpPr/>
          <p:nvPr/>
        </p:nvSpPr>
        <p:spPr>
          <a:xfrm>
            <a:off x="4027216" y="682306"/>
            <a:ext cx="340995" cy="340995"/>
          </a:xfrm>
          <a:prstGeom prst="ellipse">
            <a:avLst/>
          </a:prstGeom>
          <a:noFill/>
          <a:ln w="6350">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5B5B5B"/>
                </a:solidFill>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26862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DD7E5915-900D-4732-9BA9-A33352CD8A42}"/>
              </a:ext>
            </a:extLst>
          </p:cNvPr>
          <p:cNvGraphicFramePr/>
          <p:nvPr>
            <p:extLst>
              <p:ext uri="{D42A27DB-BD31-4B8C-83A1-F6EECF244321}">
                <p14:modId xmlns:p14="http://schemas.microsoft.com/office/powerpoint/2010/main" val="258568741"/>
              </p:ext>
            </p:extLst>
          </p:nvPr>
        </p:nvGraphicFramePr>
        <p:xfrm>
          <a:off x="466921" y="2232458"/>
          <a:ext cx="4306668" cy="1720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99C385B7-BF25-4426-B67E-151ABCB3805C}"/>
              </a:ext>
            </a:extLst>
          </p:cNvPr>
          <p:cNvGraphicFramePr/>
          <p:nvPr>
            <p:extLst>
              <p:ext uri="{D42A27DB-BD31-4B8C-83A1-F6EECF244321}">
                <p14:modId xmlns:p14="http://schemas.microsoft.com/office/powerpoint/2010/main" val="522924776"/>
              </p:ext>
            </p:extLst>
          </p:nvPr>
        </p:nvGraphicFramePr>
        <p:xfrm>
          <a:off x="5450962" y="2232458"/>
          <a:ext cx="4306668" cy="1720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D6D7AEF8-FC9D-4712-A0A5-DED80BC4B7C7}"/>
              </a:ext>
            </a:extLst>
          </p:cNvPr>
          <p:cNvGraphicFramePr/>
          <p:nvPr>
            <p:extLst>
              <p:ext uri="{D42A27DB-BD31-4B8C-83A1-F6EECF244321}">
                <p14:modId xmlns:p14="http://schemas.microsoft.com/office/powerpoint/2010/main" val="1004290023"/>
              </p:ext>
            </p:extLst>
          </p:nvPr>
        </p:nvGraphicFramePr>
        <p:xfrm>
          <a:off x="478207" y="4390358"/>
          <a:ext cx="4306668" cy="1722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1AD72E7C-2CCA-4703-AB96-6C58A76D4D13}"/>
              </a:ext>
            </a:extLst>
          </p:cNvPr>
          <p:cNvGraphicFramePr/>
          <p:nvPr>
            <p:extLst>
              <p:ext uri="{D42A27DB-BD31-4B8C-83A1-F6EECF244321}">
                <p14:modId xmlns:p14="http://schemas.microsoft.com/office/powerpoint/2010/main" val="1748670986"/>
              </p:ext>
            </p:extLst>
          </p:nvPr>
        </p:nvGraphicFramePr>
        <p:xfrm>
          <a:off x="5450962" y="4390358"/>
          <a:ext cx="4306668" cy="1722767"/>
        </p:xfrm>
        <a:graphic>
          <a:graphicData uri="http://schemas.openxmlformats.org/drawingml/2006/chart">
            <c:chart xmlns:c="http://schemas.openxmlformats.org/drawingml/2006/chart" xmlns:r="http://schemas.openxmlformats.org/officeDocument/2006/relationships" r:id="rId5"/>
          </a:graphicData>
        </a:graphic>
      </p:graphicFrame>
      <p:sp>
        <p:nvSpPr>
          <p:cNvPr id="33" name="Oval 32">
            <a:extLst>
              <a:ext uri="{FF2B5EF4-FFF2-40B4-BE49-F238E27FC236}">
                <a16:creationId xmlns:a16="http://schemas.microsoft.com/office/drawing/2014/main" id="{B7F5249E-1DBA-44AA-8047-099EE2FBBDFB}"/>
              </a:ext>
            </a:extLst>
          </p:cNvPr>
          <p:cNvSpPr/>
          <p:nvPr/>
        </p:nvSpPr>
        <p:spPr>
          <a:xfrm>
            <a:off x="2717862" y="2606178"/>
            <a:ext cx="608400" cy="60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69%</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Oval 33">
            <a:extLst>
              <a:ext uri="{FF2B5EF4-FFF2-40B4-BE49-F238E27FC236}">
                <a16:creationId xmlns:a16="http://schemas.microsoft.com/office/drawing/2014/main" id="{0C62645C-8021-485F-A5BD-42FBFF8EBDF4}"/>
              </a:ext>
            </a:extLst>
          </p:cNvPr>
          <p:cNvSpPr/>
          <p:nvPr/>
        </p:nvSpPr>
        <p:spPr>
          <a:xfrm>
            <a:off x="7549585" y="2680959"/>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87%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5" name="Oval 34">
            <a:extLst>
              <a:ext uri="{FF2B5EF4-FFF2-40B4-BE49-F238E27FC236}">
                <a16:creationId xmlns:a16="http://schemas.microsoft.com/office/drawing/2014/main" id="{16499711-C291-42C5-8305-131B4FBD18B7}"/>
              </a:ext>
            </a:extLst>
          </p:cNvPr>
          <p:cNvSpPr/>
          <p:nvPr/>
        </p:nvSpPr>
        <p:spPr>
          <a:xfrm>
            <a:off x="2592834" y="4706499"/>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78%</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5FDFEB2C-EBCE-46E0-866C-57D572C3188D}"/>
              </a:ext>
            </a:extLst>
          </p:cNvPr>
          <p:cNvSpPr/>
          <p:nvPr/>
        </p:nvSpPr>
        <p:spPr>
          <a:xfrm>
            <a:off x="7244633" y="4827092"/>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8" name="Oval 37">
            <a:extLst>
              <a:ext uri="{FF2B5EF4-FFF2-40B4-BE49-F238E27FC236}">
                <a16:creationId xmlns:a16="http://schemas.microsoft.com/office/drawing/2014/main" id="{AAA7645C-8BC8-44C8-890B-DE3C71AA1F27}"/>
              </a:ext>
            </a:extLst>
          </p:cNvPr>
          <p:cNvSpPr/>
          <p:nvPr/>
        </p:nvSpPr>
        <p:spPr>
          <a:xfrm>
            <a:off x="4177010" y="6196639"/>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3CF123F0-2AB2-4B3B-A555-3E66E61989E6}"/>
              </a:ext>
            </a:extLst>
          </p:cNvPr>
          <p:cNvSpPr txBox="1"/>
          <p:nvPr/>
        </p:nvSpPr>
        <p:spPr>
          <a:xfrm>
            <a:off x="4573054" y="6276078"/>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Sum of positive responses</a:t>
            </a:r>
          </a:p>
        </p:txBody>
      </p:sp>
      <p:grpSp>
        <p:nvGrpSpPr>
          <p:cNvPr id="46" name="Group 45">
            <a:extLst>
              <a:ext uri="{FF2B5EF4-FFF2-40B4-BE49-F238E27FC236}">
                <a16:creationId xmlns:a16="http://schemas.microsoft.com/office/drawing/2014/main" id="{DF68F121-A07C-48C1-B526-B519B1A458BE}"/>
              </a:ext>
            </a:extLst>
          </p:cNvPr>
          <p:cNvGrpSpPr/>
          <p:nvPr/>
        </p:nvGrpSpPr>
        <p:grpSpPr>
          <a:xfrm>
            <a:off x="9456691" y="157718"/>
            <a:ext cx="439200" cy="439200"/>
            <a:chOff x="4357030" y="756295"/>
            <a:chExt cx="1980220" cy="1980220"/>
          </a:xfrm>
        </p:grpSpPr>
        <p:sp>
          <p:nvSpPr>
            <p:cNvPr id="47" name="Oval 46">
              <a:extLst>
                <a:ext uri="{FF2B5EF4-FFF2-40B4-BE49-F238E27FC236}">
                  <a16:creationId xmlns:a16="http://schemas.microsoft.com/office/drawing/2014/main" id="{9B4B7F01-2D29-43CD-B6AC-2A26EC2C8AB9}"/>
                </a:ext>
              </a:extLst>
            </p:cNvPr>
            <p:cNvSpPr/>
            <p:nvPr/>
          </p:nvSpPr>
          <p:spPr>
            <a:xfrm>
              <a:off x="4357030"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8" name="Picture 47">
              <a:extLst>
                <a:ext uri="{FF2B5EF4-FFF2-40B4-BE49-F238E27FC236}">
                  <a16:creationId xmlns:a16="http://schemas.microsoft.com/office/drawing/2014/main" id="{DC02A239-39A1-4926-ADB7-67CD64E0EDE3}"/>
                </a:ext>
              </a:extLst>
            </p:cNvPr>
            <p:cNvPicPr>
              <a:picLocks noChangeAspect="1"/>
            </p:cNvPicPr>
            <p:nvPr/>
          </p:nvPicPr>
          <p:blipFill>
            <a:blip r:embed="rId6"/>
            <a:stretch>
              <a:fillRect/>
            </a:stretch>
          </p:blipFill>
          <p:spPr>
            <a:xfrm>
              <a:off x="4678931" y="1075957"/>
              <a:ext cx="1336419" cy="1340896"/>
            </a:xfrm>
            <a:prstGeom prst="rect">
              <a:avLst/>
            </a:prstGeom>
          </p:spPr>
        </p:pic>
      </p:grpSp>
      <p:sp>
        <p:nvSpPr>
          <p:cNvPr id="49" name="Title 3">
            <a:extLst>
              <a:ext uri="{FF2B5EF4-FFF2-40B4-BE49-F238E27FC236}">
                <a16:creationId xmlns:a16="http://schemas.microsoft.com/office/drawing/2014/main" id="{48362E03-A7A8-492C-8917-3E8AAA6FA271}"/>
              </a:ext>
            </a:extLst>
          </p:cNvPr>
          <p:cNvSpPr txBox="1">
            <a:spLocks/>
          </p:cNvSpPr>
          <p:nvPr/>
        </p:nvSpPr>
        <p:spPr>
          <a:xfrm>
            <a:off x="9046509"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Outcome</a:t>
            </a:r>
          </a:p>
        </p:txBody>
      </p:sp>
      <p:sp>
        <p:nvSpPr>
          <p:cNvPr id="50" name="Rectangle: Rounded Corners 49">
            <a:extLst>
              <a:ext uri="{FF2B5EF4-FFF2-40B4-BE49-F238E27FC236}">
                <a16:creationId xmlns:a16="http://schemas.microsoft.com/office/drawing/2014/main" id="{791FB65C-DD2D-4802-B8CA-2666E73F9C86}"/>
              </a:ext>
            </a:extLst>
          </p:cNvPr>
          <p:cNvSpPr/>
          <p:nvPr/>
        </p:nvSpPr>
        <p:spPr>
          <a:xfrm>
            <a:off x="719745" y="775611"/>
            <a:ext cx="8425817" cy="129389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Seven in ten Duty Lawyer clients felt that their lawyer helped them sort out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their legal problem – similar to Casework</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Only six in ten felt that the outcome of their case matched what the lawyer told them – also similar to Casework</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would recommend VLA’s services and know where to get help in the future</a:t>
            </a:r>
          </a:p>
        </p:txBody>
      </p:sp>
      <p:pic>
        <p:nvPicPr>
          <p:cNvPr id="51" name="Picture 50">
            <a:extLst>
              <a:ext uri="{FF2B5EF4-FFF2-40B4-BE49-F238E27FC236}">
                <a16:creationId xmlns:a16="http://schemas.microsoft.com/office/drawing/2014/main" id="{01235FDB-9915-4574-950F-94E8D5F8902F}"/>
              </a:ext>
            </a:extLst>
          </p:cNvPr>
          <p:cNvPicPr/>
          <p:nvPr/>
        </p:nvPicPr>
        <p:blipFill>
          <a:blip r:embed="rId7">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355564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0319525-3D29-4097-8C4B-91D903E1D9BE}"/>
              </a:ext>
            </a:extLst>
          </p:cNvPr>
          <p:cNvSpPr/>
          <p:nvPr/>
        </p:nvSpPr>
        <p:spPr>
          <a:xfrm>
            <a:off x="756630" y="2838214"/>
            <a:ext cx="1800200" cy="1800200"/>
          </a:xfrm>
          <a:prstGeom prst="roundRect">
            <a:avLst>
              <a:gd name="adj" fmla="val 7672"/>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Measure clients’ perceptions and experience of VLA services</a:t>
            </a:r>
          </a:p>
        </p:txBody>
      </p:sp>
      <p:sp>
        <p:nvSpPr>
          <p:cNvPr id="16" name="Rectangle: Rounded Corners 15">
            <a:extLst>
              <a:ext uri="{FF2B5EF4-FFF2-40B4-BE49-F238E27FC236}">
                <a16:creationId xmlns:a16="http://schemas.microsoft.com/office/drawing/2014/main" id="{82FA66DC-ACB3-41B9-B581-F88B8DF91E01}"/>
              </a:ext>
            </a:extLst>
          </p:cNvPr>
          <p:cNvSpPr/>
          <p:nvPr/>
        </p:nvSpPr>
        <p:spPr>
          <a:xfrm>
            <a:off x="2844862" y="2838214"/>
            <a:ext cx="1800200" cy="1800200"/>
          </a:xfrm>
          <a:prstGeom prst="roundRect">
            <a:avLst>
              <a:gd name="adj" fmla="val 7672"/>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Help VLA make decisions about the services provided in the future</a:t>
            </a:r>
          </a:p>
        </p:txBody>
      </p:sp>
      <p:sp>
        <p:nvSpPr>
          <p:cNvPr id="17" name="Rectangle: Rounded Corners 16">
            <a:extLst>
              <a:ext uri="{FF2B5EF4-FFF2-40B4-BE49-F238E27FC236}">
                <a16:creationId xmlns:a16="http://schemas.microsoft.com/office/drawing/2014/main" id="{06B85423-20B3-4208-A59E-3C4A0154EE16}"/>
              </a:ext>
            </a:extLst>
          </p:cNvPr>
          <p:cNvSpPr/>
          <p:nvPr/>
        </p:nvSpPr>
        <p:spPr>
          <a:xfrm>
            <a:off x="774105" y="4860751"/>
            <a:ext cx="1800200" cy="1800200"/>
          </a:xfrm>
          <a:prstGeom prst="roundRect">
            <a:avLst>
              <a:gd name="adj" fmla="val 7672"/>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dirty="0"/>
              <a:t>Report findings to government and stakeholders</a:t>
            </a:r>
          </a:p>
        </p:txBody>
      </p:sp>
      <p:sp>
        <p:nvSpPr>
          <p:cNvPr id="18" name="Rectangle: Rounded Corners 17">
            <a:extLst>
              <a:ext uri="{FF2B5EF4-FFF2-40B4-BE49-F238E27FC236}">
                <a16:creationId xmlns:a16="http://schemas.microsoft.com/office/drawing/2014/main" id="{B35E58B9-FCD0-44FA-B7AF-9EE291F529B3}"/>
              </a:ext>
            </a:extLst>
          </p:cNvPr>
          <p:cNvSpPr/>
          <p:nvPr/>
        </p:nvSpPr>
        <p:spPr>
          <a:xfrm>
            <a:off x="2844862" y="4860751"/>
            <a:ext cx="1800200" cy="1800200"/>
          </a:xfrm>
          <a:prstGeom prst="roundRect">
            <a:avLst>
              <a:gd name="adj" fmla="val 7672"/>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Meet reporting requirements under the National Partnership Agreement</a:t>
            </a:r>
          </a:p>
        </p:txBody>
      </p:sp>
      <p:sp>
        <p:nvSpPr>
          <p:cNvPr id="14" name="Oval 13">
            <a:extLst>
              <a:ext uri="{FF2B5EF4-FFF2-40B4-BE49-F238E27FC236}">
                <a16:creationId xmlns:a16="http://schemas.microsoft.com/office/drawing/2014/main" id="{79A05010-A3AC-4474-B175-250A753810AB}"/>
              </a:ext>
            </a:extLst>
          </p:cNvPr>
          <p:cNvSpPr/>
          <p:nvPr/>
        </p:nvSpPr>
        <p:spPr>
          <a:xfrm>
            <a:off x="2088778" y="1949720"/>
            <a:ext cx="1188132" cy="1188132"/>
          </a:xfrm>
          <a:prstGeom prst="ellipse">
            <a:avLst/>
          </a:prstGeom>
          <a:solidFill>
            <a:srgbClr val="FFC9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1400" dirty="0"/>
              <a:t>Objectives</a:t>
            </a:r>
          </a:p>
        </p:txBody>
      </p:sp>
      <p:sp>
        <p:nvSpPr>
          <p:cNvPr id="21" name="Rectangle: Rounded Corners 20">
            <a:extLst>
              <a:ext uri="{FF2B5EF4-FFF2-40B4-BE49-F238E27FC236}">
                <a16:creationId xmlns:a16="http://schemas.microsoft.com/office/drawing/2014/main" id="{34E50BD9-E46C-44E6-A1CE-DAA7CC9EA79B}"/>
              </a:ext>
            </a:extLst>
          </p:cNvPr>
          <p:cNvSpPr/>
          <p:nvPr/>
        </p:nvSpPr>
        <p:spPr>
          <a:xfrm>
            <a:off x="5816240" y="2838214"/>
            <a:ext cx="3132348" cy="1055862"/>
          </a:xfrm>
          <a:prstGeom prst="roundRect">
            <a:avLst>
              <a:gd name="adj" fmla="val 7672"/>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Online and telephone survey of VLA clients</a:t>
            </a:r>
          </a:p>
        </p:txBody>
      </p:sp>
      <p:sp>
        <p:nvSpPr>
          <p:cNvPr id="22" name="Rectangle: Rounded Corners 21">
            <a:extLst>
              <a:ext uri="{FF2B5EF4-FFF2-40B4-BE49-F238E27FC236}">
                <a16:creationId xmlns:a16="http://schemas.microsoft.com/office/drawing/2014/main" id="{9B0383A5-AAB7-48AA-B3B3-57FC4F717AD8}"/>
              </a:ext>
            </a:extLst>
          </p:cNvPr>
          <p:cNvSpPr/>
          <p:nvPr/>
        </p:nvSpPr>
        <p:spPr>
          <a:xfrm>
            <a:off x="5833194" y="4248683"/>
            <a:ext cx="3132348" cy="1055862"/>
          </a:xfrm>
          <a:prstGeom prst="roundRect">
            <a:avLst>
              <a:gd name="adj" fmla="val 7672"/>
            </a:avLst>
          </a:prstGeom>
          <a:solidFill>
            <a:srgbClr val="5B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In-depth qualitative follow up of selected clients</a:t>
            </a:r>
          </a:p>
        </p:txBody>
      </p:sp>
      <p:sp>
        <p:nvSpPr>
          <p:cNvPr id="20" name="Oval 19">
            <a:extLst>
              <a:ext uri="{FF2B5EF4-FFF2-40B4-BE49-F238E27FC236}">
                <a16:creationId xmlns:a16="http://schemas.microsoft.com/office/drawing/2014/main" id="{1E2362E1-D62B-470F-BF5A-89B256A1DBC8}"/>
              </a:ext>
            </a:extLst>
          </p:cNvPr>
          <p:cNvSpPr/>
          <p:nvPr/>
        </p:nvSpPr>
        <p:spPr>
          <a:xfrm>
            <a:off x="6733294" y="1947827"/>
            <a:ext cx="1188132" cy="1188132"/>
          </a:xfrm>
          <a:prstGeom prst="ellipse">
            <a:avLst/>
          </a:prstGeom>
          <a:solidFill>
            <a:srgbClr val="FFC9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1400" dirty="0"/>
              <a:t>Approach</a:t>
            </a:r>
          </a:p>
        </p:txBody>
      </p:sp>
      <p:grpSp>
        <p:nvGrpSpPr>
          <p:cNvPr id="31" name="Group 30">
            <a:extLst>
              <a:ext uri="{FF2B5EF4-FFF2-40B4-BE49-F238E27FC236}">
                <a16:creationId xmlns:a16="http://schemas.microsoft.com/office/drawing/2014/main" id="{5A2A23B7-5F13-481C-BF94-A057EF15C6B7}"/>
              </a:ext>
            </a:extLst>
          </p:cNvPr>
          <p:cNvGrpSpPr/>
          <p:nvPr/>
        </p:nvGrpSpPr>
        <p:grpSpPr>
          <a:xfrm>
            <a:off x="7934672" y="5648143"/>
            <a:ext cx="1013916" cy="1012808"/>
            <a:chOff x="1446825" y="333331"/>
            <a:chExt cx="1162050" cy="1161415"/>
          </a:xfrm>
        </p:grpSpPr>
        <p:sp>
          <p:nvSpPr>
            <p:cNvPr id="32" name="Oval 31">
              <a:extLst>
                <a:ext uri="{FF2B5EF4-FFF2-40B4-BE49-F238E27FC236}">
                  <a16:creationId xmlns:a16="http://schemas.microsoft.com/office/drawing/2014/main" id="{F8D4B443-E16D-4F4D-BA47-719F279DBBFE}"/>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3" name="Picture 32" descr="C:\Users\MonsterTheMoocher\AppData\Local\Microsoft\Windows\INetCache\Content.Word\Interview white only.png">
              <a:extLst>
                <a:ext uri="{FF2B5EF4-FFF2-40B4-BE49-F238E27FC236}">
                  <a16:creationId xmlns:a16="http://schemas.microsoft.com/office/drawing/2014/main" id="{A72175F7-6639-4C09-B196-34A2E742AE9B}"/>
                </a:ext>
              </a:extLst>
            </p:cNvPr>
            <p:cNvPicPr/>
            <p:nvPr/>
          </p:nvPicPr>
          <p:blipFill rotWithShape="1">
            <a:blip r:embed="rId3"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pSp>
        <p:nvGrpSpPr>
          <p:cNvPr id="34" name="Group 33">
            <a:extLst>
              <a:ext uri="{FF2B5EF4-FFF2-40B4-BE49-F238E27FC236}">
                <a16:creationId xmlns:a16="http://schemas.microsoft.com/office/drawing/2014/main" id="{A490EC58-16B1-42A9-93DC-F25849439846}"/>
              </a:ext>
            </a:extLst>
          </p:cNvPr>
          <p:cNvGrpSpPr/>
          <p:nvPr/>
        </p:nvGrpSpPr>
        <p:grpSpPr>
          <a:xfrm>
            <a:off x="6890556" y="5648143"/>
            <a:ext cx="1013916" cy="1012808"/>
            <a:chOff x="3970950" y="333303"/>
            <a:chExt cx="1162050" cy="1161415"/>
          </a:xfrm>
        </p:grpSpPr>
        <p:sp>
          <p:nvSpPr>
            <p:cNvPr id="35" name="Oval 34">
              <a:extLst>
                <a:ext uri="{FF2B5EF4-FFF2-40B4-BE49-F238E27FC236}">
                  <a16:creationId xmlns:a16="http://schemas.microsoft.com/office/drawing/2014/main" id="{4079A810-F9C8-4267-B258-A9E0366501B4}"/>
                </a:ext>
              </a:extLst>
            </p:cNvPr>
            <p:cNvSpPr/>
            <p:nvPr/>
          </p:nvSpPr>
          <p:spPr>
            <a:xfrm>
              <a:off x="3970950" y="333303"/>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Laptop Desktop.png">
              <a:extLst>
                <a:ext uri="{FF2B5EF4-FFF2-40B4-BE49-F238E27FC236}">
                  <a16:creationId xmlns:a16="http://schemas.microsoft.com/office/drawing/2014/main" id="{F0F1C7C6-BE52-4201-865B-FABE21531710}"/>
                </a:ext>
              </a:extLst>
            </p:cNvPr>
            <p:cNvPicPr/>
            <p:nvPr/>
          </p:nvPicPr>
          <p:blipFill rotWithShape="1">
            <a:blip r:embed="rId4" cstate="print">
              <a:extLst>
                <a:ext uri="{28A0092B-C50C-407E-A947-70E740481C1C}">
                  <a14:useLocalDpi xmlns:a14="http://schemas.microsoft.com/office/drawing/2010/main" val="0"/>
                </a:ext>
              </a:extLst>
            </a:blip>
            <a:srcRect l="10214" t="11530" r="3632" b="13502"/>
            <a:stretch/>
          </p:blipFill>
          <p:spPr bwMode="auto">
            <a:xfrm>
              <a:off x="4067176" y="646135"/>
              <a:ext cx="987626" cy="506389"/>
            </a:xfrm>
            <a:prstGeom prst="rect">
              <a:avLst/>
            </a:prstGeom>
            <a:noFill/>
            <a:ln>
              <a:noFill/>
            </a:ln>
          </p:spPr>
        </p:pic>
      </p:grpSp>
      <p:grpSp>
        <p:nvGrpSpPr>
          <p:cNvPr id="37" name="Group 36">
            <a:extLst>
              <a:ext uri="{FF2B5EF4-FFF2-40B4-BE49-F238E27FC236}">
                <a16:creationId xmlns:a16="http://schemas.microsoft.com/office/drawing/2014/main" id="{1D6E514C-ABA7-4888-A01D-31638035EB8C}"/>
              </a:ext>
            </a:extLst>
          </p:cNvPr>
          <p:cNvGrpSpPr/>
          <p:nvPr/>
        </p:nvGrpSpPr>
        <p:grpSpPr>
          <a:xfrm>
            <a:off x="5846440" y="5648697"/>
            <a:ext cx="1013916" cy="1012254"/>
            <a:chOff x="266699" y="2876210"/>
            <a:chExt cx="1162050" cy="1160780"/>
          </a:xfrm>
        </p:grpSpPr>
        <p:sp>
          <p:nvSpPr>
            <p:cNvPr id="38" name="Oval 37">
              <a:extLst>
                <a:ext uri="{FF2B5EF4-FFF2-40B4-BE49-F238E27FC236}">
                  <a16:creationId xmlns:a16="http://schemas.microsoft.com/office/drawing/2014/main" id="{D97E8E00-40AF-4A0E-9E7D-5872FEC6FD1D}"/>
                </a:ext>
              </a:extLst>
            </p:cNvPr>
            <p:cNvSpPr/>
            <p:nvPr/>
          </p:nvSpPr>
          <p:spPr>
            <a:xfrm>
              <a:off x="266699" y="2876210"/>
              <a:ext cx="1162050" cy="1160780"/>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9" name="Picture 38" descr="C:\Users\MonsterTheMoocher\AppData\Local\Microsoft\Windows\INetCache\Content.Word\Phone.png">
              <a:extLst>
                <a:ext uri="{FF2B5EF4-FFF2-40B4-BE49-F238E27FC236}">
                  <a16:creationId xmlns:a16="http://schemas.microsoft.com/office/drawing/2014/main" id="{D24E1EBE-5F33-4290-8206-155EF2EE71BA}"/>
                </a:ext>
              </a:extLst>
            </p:cNvPr>
            <p:cNvPicPr/>
            <p:nvPr/>
          </p:nvPicPr>
          <p:blipFill rotWithShape="1">
            <a:blip r:embed="rId5">
              <a:extLst>
                <a:ext uri="{28A0092B-C50C-407E-A947-70E740481C1C}">
                  <a14:useLocalDpi xmlns:a14="http://schemas.microsoft.com/office/drawing/2010/main" val="0"/>
                </a:ext>
              </a:extLst>
            </a:blip>
            <a:srcRect l="34210" t="18115" r="42325" b="19800"/>
            <a:stretch/>
          </p:blipFill>
          <p:spPr bwMode="auto">
            <a:xfrm>
              <a:off x="647154" y="2971800"/>
              <a:ext cx="366518" cy="969596"/>
            </a:xfrm>
            <a:prstGeom prst="rect">
              <a:avLst/>
            </a:prstGeom>
            <a:noFill/>
            <a:ln>
              <a:noFill/>
            </a:ln>
          </p:spPr>
        </p:pic>
      </p:grpSp>
      <p:pic>
        <p:nvPicPr>
          <p:cNvPr id="40" name="Picture 39">
            <a:extLst>
              <a:ext uri="{FF2B5EF4-FFF2-40B4-BE49-F238E27FC236}">
                <a16:creationId xmlns:a16="http://schemas.microsoft.com/office/drawing/2014/main" id="{7D5CCB88-17A5-430F-8EF8-B799C718C7ED}"/>
              </a:ext>
            </a:extLst>
          </p:cNvPr>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4933094" y="4188668"/>
            <a:ext cx="672083" cy="672083"/>
          </a:xfrm>
          <a:prstGeom prst="rect">
            <a:avLst/>
          </a:prstGeom>
        </p:spPr>
      </p:pic>
      <p:sp>
        <p:nvSpPr>
          <p:cNvPr id="41" name="Title 12">
            <a:extLst>
              <a:ext uri="{FF2B5EF4-FFF2-40B4-BE49-F238E27FC236}">
                <a16:creationId xmlns:a16="http://schemas.microsoft.com/office/drawing/2014/main" id="{98977ECD-14F1-441E-BB79-F212A4F6BEB2}"/>
              </a:ext>
            </a:extLst>
          </p:cNvPr>
          <p:cNvSpPr txBox="1">
            <a:spLocks/>
          </p:cNvSpPr>
          <p:nvPr/>
        </p:nvSpPr>
        <p:spPr bwMode="auto">
          <a:xfrm>
            <a:off x="418227" y="1178835"/>
            <a:ext cx="5412244" cy="72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9" tIns="43906" rIns="87809" bIns="43906" anchor="ct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eaLnBrk="1" fontAlgn="base" hangingPunct="1">
              <a:lnSpc>
                <a:spcPct val="85000"/>
              </a:lnSpc>
              <a:spcBef>
                <a:spcPct val="0"/>
              </a:spcBef>
              <a:spcAft>
                <a:spcPct val="0"/>
              </a:spcAft>
            </a:pPr>
            <a:r>
              <a:rPr lang="en-US" sz="3500" dirty="0">
                <a:solidFill>
                  <a:srgbClr val="616365"/>
                </a:solidFill>
                <a:ea typeface="Verdana" pitchFamily="34" charset="0"/>
                <a:cs typeface="Arial" pitchFamily="34" charset="0"/>
              </a:rPr>
              <a:t>Background</a:t>
            </a:r>
          </a:p>
        </p:txBody>
      </p:sp>
    </p:spTree>
    <p:extLst>
      <p:ext uri="{BB962C8B-B14F-4D97-AF65-F5344CB8AC3E}">
        <p14:creationId xmlns:p14="http://schemas.microsoft.com/office/powerpoint/2010/main" val="357177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453535"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Quicker to get an appointment with...easier to find in court or to know what the process is when arriving at court.  </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146116"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453535"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Be more helpful and caring, have a </a:t>
            </a:r>
            <a:b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system to make sure lawyers are acting in clients’ best interest. I was not treated as if I was the client but a beggar.  </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46116"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453535" y="547388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Listen to clients, rather than look for reasons to exclude.</a:t>
            </a:r>
            <a:endParaRPr lang="en-AU" sz="1400" i="1"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46116"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pSp>
        <p:nvGrpSpPr>
          <p:cNvPr id="23" name="Group 22">
            <a:extLst>
              <a:ext uri="{FF2B5EF4-FFF2-40B4-BE49-F238E27FC236}">
                <a16:creationId xmlns:a16="http://schemas.microsoft.com/office/drawing/2014/main" id="{DFD20322-F81D-4335-BCD9-1F55F8F848C8}"/>
              </a:ext>
            </a:extLst>
          </p:cNvPr>
          <p:cNvGrpSpPr/>
          <p:nvPr/>
        </p:nvGrpSpPr>
        <p:grpSpPr>
          <a:xfrm>
            <a:off x="9447166" y="180231"/>
            <a:ext cx="439200" cy="439200"/>
            <a:chOff x="4357030" y="756295"/>
            <a:chExt cx="1980220" cy="1980220"/>
          </a:xfrm>
        </p:grpSpPr>
        <p:sp>
          <p:nvSpPr>
            <p:cNvPr id="24" name="Oval 23">
              <a:extLst>
                <a:ext uri="{FF2B5EF4-FFF2-40B4-BE49-F238E27FC236}">
                  <a16:creationId xmlns:a16="http://schemas.microsoft.com/office/drawing/2014/main" id="{E9AA24BA-AACA-44C1-BE63-43500CF2629B}"/>
                </a:ext>
              </a:extLst>
            </p:cNvPr>
            <p:cNvSpPr/>
            <p:nvPr/>
          </p:nvSpPr>
          <p:spPr>
            <a:xfrm>
              <a:off x="4357030"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 name="Picture 29">
              <a:extLst>
                <a:ext uri="{FF2B5EF4-FFF2-40B4-BE49-F238E27FC236}">
                  <a16:creationId xmlns:a16="http://schemas.microsoft.com/office/drawing/2014/main" id="{DA945DE1-F257-48B0-B21E-7ABAEECFE978}"/>
                </a:ext>
              </a:extLst>
            </p:cNvPr>
            <p:cNvPicPr>
              <a:picLocks noChangeAspect="1"/>
            </p:cNvPicPr>
            <p:nvPr/>
          </p:nvPicPr>
          <p:blipFill>
            <a:blip r:embed="rId3"/>
            <a:stretch>
              <a:fillRect/>
            </a:stretch>
          </p:blipFill>
          <p:spPr>
            <a:xfrm>
              <a:off x="4678931" y="1075957"/>
              <a:ext cx="1336419" cy="1340896"/>
            </a:xfrm>
            <a:prstGeom prst="rect">
              <a:avLst/>
            </a:prstGeom>
          </p:spPr>
        </p:pic>
      </p:grpSp>
      <p:sp>
        <p:nvSpPr>
          <p:cNvPr id="33" name="Title 3">
            <a:extLst>
              <a:ext uri="{FF2B5EF4-FFF2-40B4-BE49-F238E27FC236}">
                <a16:creationId xmlns:a16="http://schemas.microsoft.com/office/drawing/2014/main" id="{4F814EFA-1C03-470A-B254-BAC3A72EEA0E}"/>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Comments</a:t>
            </a:r>
          </a:p>
        </p:txBody>
      </p:sp>
      <p:graphicFrame>
        <p:nvGraphicFramePr>
          <p:cNvPr id="34" name="Chart 33">
            <a:extLst>
              <a:ext uri="{FF2B5EF4-FFF2-40B4-BE49-F238E27FC236}">
                <a16:creationId xmlns:a16="http://schemas.microsoft.com/office/drawing/2014/main" id="{F07C6EF8-9467-425E-99DC-C33494FB69C4}"/>
              </a:ext>
            </a:extLst>
          </p:cNvPr>
          <p:cNvGraphicFramePr/>
          <p:nvPr>
            <p:extLst>
              <p:ext uri="{D42A27DB-BD31-4B8C-83A1-F6EECF244321}">
                <p14:modId xmlns:p14="http://schemas.microsoft.com/office/powerpoint/2010/main" val="3574639585"/>
              </p:ext>
            </p:extLst>
          </p:nvPr>
        </p:nvGraphicFramePr>
        <p:xfrm>
          <a:off x="288578" y="2255056"/>
          <a:ext cx="5070723" cy="4287276"/>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Rounded Corners 34">
            <a:extLst>
              <a:ext uri="{FF2B5EF4-FFF2-40B4-BE49-F238E27FC236}">
                <a16:creationId xmlns:a16="http://schemas.microsoft.com/office/drawing/2014/main" id="{6258FFAB-09CC-41EA-BCE9-B500FE088C35}"/>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Like other VLA services, Duty Lawyer clients perceive that the service needs more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funding to build capacity</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Enhancements to lawyers’ communication skills and empathy were also suggested</a:t>
            </a:r>
          </a:p>
        </p:txBody>
      </p:sp>
      <p:pic>
        <p:nvPicPr>
          <p:cNvPr id="37" name="Picture 36">
            <a:extLst>
              <a:ext uri="{FF2B5EF4-FFF2-40B4-BE49-F238E27FC236}">
                <a16:creationId xmlns:a16="http://schemas.microsoft.com/office/drawing/2014/main" id="{05246F44-7DDC-4AD0-99D3-E2561A543E34}"/>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50842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453535"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Very good, hope they are barristers tomorrow, very, very impressed, wished they had more funding for them.</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146116"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453535"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 duty lawyer did not do anything in the court room except adjourned the hearing to the Directions Hearing.</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46116"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453535" y="547388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It was a very distressing experience. He calmed me down and went into it step to step. I was very anxious but he made it easier by letting me know what to expect.</a:t>
            </a:r>
            <a:endParaRPr lang="en-AU" sz="1400" i="1"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46116"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aphicFrame>
        <p:nvGraphicFramePr>
          <p:cNvPr id="23" name="Chart 22">
            <a:extLst>
              <a:ext uri="{FF2B5EF4-FFF2-40B4-BE49-F238E27FC236}">
                <a16:creationId xmlns:a16="http://schemas.microsoft.com/office/drawing/2014/main" id="{C026B35A-B531-4173-BC93-1C5C63E4B37A}"/>
              </a:ext>
            </a:extLst>
          </p:cNvPr>
          <p:cNvGraphicFramePr/>
          <p:nvPr>
            <p:extLst>
              <p:ext uri="{D42A27DB-BD31-4B8C-83A1-F6EECF244321}">
                <p14:modId xmlns:p14="http://schemas.microsoft.com/office/powerpoint/2010/main" val="3904537231"/>
              </p:ext>
            </p:extLst>
          </p:nvPr>
        </p:nvGraphicFramePr>
        <p:xfrm>
          <a:off x="432594" y="2253172"/>
          <a:ext cx="5449570" cy="4849495"/>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9F618DC9-6125-41DD-B38F-946798BAC713}"/>
              </a:ext>
            </a:extLst>
          </p:cNvPr>
          <p:cNvGrpSpPr/>
          <p:nvPr/>
        </p:nvGrpSpPr>
        <p:grpSpPr>
          <a:xfrm>
            <a:off x="9447166" y="136103"/>
            <a:ext cx="439200" cy="439200"/>
            <a:chOff x="4357030" y="756295"/>
            <a:chExt cx="1980220" cy="1980220"/>
          </a:xfrm>
        </p:grpSpPr>
        <p:sp>
          <p:nvSpPr>
            <p:cNvPr id="25" name="Oval 24">
              <a:extLst>
                <a:ext uri="{FF2B5EF4-FFF2-40B4-BE49-F238E27FC236}">
                  <a16:creationId xmlns:a16="http://schemas.microsoft.com/office/drawing/2014/main" id="{49322AC1-0BFE-43DD-B01C-D709EF139816}"/>
                </a:ext>
              </a:extLst>
            </p:cNvPr>
            <p:cNvSpPr/>
            <p:nvPr/>
          </p:nvSpPr>
          <p:spPr>
            <a:xfrm>
              <a:off x="4357030"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 name="Picture 29">
              <a:extLst>
                <a:ext uri="{FF2B5EF4-FFF2-40B4-BE49-F238E27FC236}">
                  <a16:creationId xmlns:a16="http://schemas.microsoft.com/office/drawing/2014/main" id="{68091AFE-C6B6-4884-8E07-4648DA687632}"/>
                </a:ext>
              </a:extLst>
            </p:cNvPr>
            <p:cNvPicPr>
              <a:picLocks noChangeAspect="1"/>
            </p:cNvPicPr>
            <p:nvPr/>
          </p:nvPicPr>
          <p:blipFill>
            <a:blip r:embed="rId4"/>
            <a:stretch>
              <a:fillRect/>
            </a:stretch>
          </p:blipFill>
          <p:spPr>
            <a:xfrm>
              <a:off x="4678931" y="1075957"/>
              <a:ext cx="1336419" cy="1340896"/>
            </a:xfrm>
            <a:prstGeom prst="rect">
              <a:avLst/>
            </a:prstGeom>
          </p:spPr>
        </p:pic>
      </p:grpSp>
      <p:sp>
        <p:nvSpPr>
          <p:cNvPr id="33" name="Title 3">
            <a:extLst>
              <a:ext uri="{FF2B5EF4-FFF2-40B4-BE49-F238E27FC236}">
                <a16:creationId xmlns:a16="http://schemas.microsoft.com/office/drawing/2014/main" id="{16DDEB00-D9E7-4F95-83C4-6E4FEDECB6C1}"/>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Comments</a:t>
            </a:r>
          </a:p>
        </p:txBody>
      </p:sp>
      <p:sp>
        <p:nvSpPr>
          <p:cNvPr id="34" name="Rectangle: Rounded Corners 33">
            <a:extLst>
              <a:ext uri="{FF2B5EF4-FFF2-40B4-BE49-F238E27FC236}">
                <a16:creationId xmlns:a16="http://schemas.microsoft.com/office/drawing/2014/main" id="{2679D207-64BB-4003-BE46-5BF300E871B2}"/>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Positive comments about the Duty Lawyer focussed on their helpfulness and politeness</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Some clients held an opposite point of view and did not find the Duty Lawyer helpful</a:t>
            </a:r>
          </a:p>
        </p:txBody>
      </p:sp>
      <p:pic>
        <p:nvPicPr>
          <p:cNvPr id="35" name="Picture 34">
            <a:extLst>
              <a:ext uri="{FF2B5EF4-FFF2-40B4-BE49-F238E27FC236}">
                <a16:creationId xmlns:a16="http://schemas.microsoft.com/office/drawing/2014/main" id="{94C0E066-9CAD-4941-BC0C-AD953C2F8685}"/>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302379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660330" y="2196455"/>
            <a:ext cx="2761552" cy="2117732"/>
          </a:xfrm>
        </p:spPr>
        <p:txBody>
          <a:bodyPr/>
          <a:lstStyle/>
          <a:p>
            <a:pPr algn="ctr"/>
            <a:r>
              <a:rPr lang="en-AU" dirty="0">
                <a:latin typeface="+mj-lt"/>
              </a:rPr>
              <a:t>Legal Help </a:t>
            </a:r>
          </a:p>
        </p:txBody>
      </p:sp>
      <p:grpSp>
        <p:nvGrpSpPr>
          <p:cNvPr id="6" name="Group 5">
            <a:extLst>
              <a:ext uri="{FF2B5EF4-FFF2-40B4-BE49-F238E27FC236}">
                <a16:creationId xmlns:a16="http://schemas.microsoft.com/office/drawing/2014/main" id="{9B7359FE-DC6C-4256-91E0-3AEE574BEF4F}"/>
              </a:ext>
            </a:extLst>
          </p:cNvPr>
          <p:cNvGrpSpPr/>
          <p:nvPr/>
        </p:nvGrpSpPr>
        <p:grpSpPr>
          <a:xfrm>
            <a:off x="4243706" y="3780631"/>
            <a:ext cx="1594800" cy="1594800"/>
            <a:chOff x="2376810" y="3060551"/>
            <a:chExt cx="1980220" cy="1980220"/>
          </a:xfrm>
        </p:grpSpPr>
        <p:sp>
          <p:nvSpPr>
            <p:cNvPr id="7" name="Oval 6">
              <a:extLst>
                <a:ext uri="{FF2B5EF4-FFF2-40B4-BE49-F238E27FC236}">
                  <a16:creationId xmlns:a16="http://schemas.microsoft.com/office/drawing/2014/main" id="{C942DE83-0926-42AA-8E29-0B8485A7554A}"/>
                </a:ext>
              </a:extLst>
            </p:cNvPr>
            <p:cNvSpPr/>
            <p:nvPr/>
          </p:nvSpPr>
          <p:spPr>
            <a:xfrm>
              <a:off x="2376810" y="306055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FAAC9788-B8EC-484F-8119-C83E6D729AFB}"/>
                </a:ext>
              </a:extLst>
            </p:cNvPr>
            <p:cNvPicPr>
              <a:picLocks noChangeAspect="1"/>
            </p:cNvPicPr>
            <p:nvPr/>
          </p:nvPicPr>
          <p:blipFill>
            <a:blip r:embed="rId2"/>
            <a:stretch>
              <a:fillRect/>
            </a:stretch>
          </p:blipFill>
          <p:spPr>
            <a:xfrm>
              <a:off x="2649610" y="3348583"/>
              <a:ext cx="1434621" cy="1404156"/>
            </a:xfrm>
            <a:prstGeom prst="rect">
              <a:avLst/>
            </a:prstGeom>
          </p:spPr>
        </p:pic>
      </p:grpSp>
    </p:spTree>
    <p:extLst>
      <p:ext uri="{BB962C8B-B14F-4D97-AF65-F5344CB8AC3E}">
        <p14:creationId xmlns:p14="http://schemas.microsoft.com/office/powerpoint/2010/main" val="1346278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6A84C29-0563-4201-8718-624108DFC3F7}"/>
              </a:ext>
            </a:extLst>
          </p:cNvPr>
          <p:cNvGraphicFramePr/>
          <p:nvPr>
            <p:extLst>
              <p:ext uri="{D42A27DB-BD31-4B8C-83A1-F6EECF244321}">
                <p14:modId xmlns:p14="http://schemas.microsoft.com/office/powerpoint/2010/main" val="266303067"/>
              </p:ext>
            </p:extLst>
          </p:nvPr>
        </p:nvGraphicFramePr>
        <p:xfrm>
          <a:off x="627653" y="852804"/>
          <a:ext cx="5486400" cy="585736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B5698-A8DA-4F01-9F9D-EF84557723FB}"/>
              </a:ext>
            </a:extLst>
          </p:cNvPr>
          <p:cNvSpPr/>
          <p:nvPr/>
        </p:nvSpPr>
        <p:spPr>
          <a:xfrm>
            <a:off x="4340071" y="1080331"/>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90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D6A6A6A7-E430-4D68-8354-AE4D35BD2469}"/>
              </a:ext>
            </a:extLst>
          </p:cNvPr>
          <p:cNvSpPr/>
          <p:nvPr/>
        </p:nvSpPr>
        <p:spPr>
          <a:xfrm>
            <a:off x="4304067" y="1667881"/>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83</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C57BCFF5-F89F-4884-884E-EED33D6AC0EE}"/>
              </a:ext>
            </a:extLst>
          </p:cNvPr>
          <p:cNvSpPr/>
          <p:nvPr/>
        </p:nvSpPr>
        <p:spPr>
          <a:xfrm>
            <a:off x="4016035" y="2225328"/>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CB19D39E-D0A3-40E9-8DB5-BB947843C377}"/>
              </a:ext>
            </a:extLst>
          </p:cNvPr>
          <p:cNvSpPr/>
          <p:nvPr/>
        </p:nvSpPr>
        <p:spPr>
          <a:xfrm>
            <a:off x="3996990" y="2782775"/>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932C98A-49EA-4B62-BE09-1F470466B96E}"/>
              </a:ext>
            </a:extLst>
          </p:cNvPr>
          <p:cNvSpPr/>
          <p:nvPr/>
        </p:nvSpPr>
        <p:spPr>
          <a:xfrm>
            <a:off x="3924982" y="3340222"/>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74</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E142336D-4857-41C5-A09E-78D1D68A0C64}"/>
              </a:ext>
            </a:extLst>
          </p:cNvPr>
          <p:cNvSpPr/>
          <p:nvPr/>
        </p:nvSpPr>
        <p:spPr>
          <a:xfrm>
            <a:off x="3888978" y="3897669"/>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56E7C37D-4888-4F2F-A2CA-9FEE0EC04C17}"/>
              </a:ext>
            </a:extLst>
          </p:cNvPr>
          <p:cNvSpPr/>
          <p:nvPr/>
        </p:nvSpPr>
        <p:spPr>
          <a:xfrm>
            <a:off x="3852969" y="4455116"/>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820C85E2-E80E-41F6-8337-AA3D0413B411}"/>
              </a:ext>
            </a:extLst>
          </p:cNvPr>
          <p:cNvSpPr/>
          <p:nvPr/>
        </p:nvSpPr>
        <p:spPr>
          <a:xfrm>
            <a:off x="3836015" y="5012563"/>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66</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5B140D9-E0ED-4C8D-9C1B-0CB152FFD42F}"/>
              </a:ext>
            </a:extLst>
          </p:cNvPr>
          <p:cNvSpPr/>
          <p:nvPr/>
        </p:nvSpPr>
        <p:spPr>
          <a:xfrm>
            <a:off x="3672954" y="5570008"/>
            <a:ext cx="340995" cy="34099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52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50452D5-FD69-4DBE-B0AC-C3A69BCA6575}"/>
              </a:ext>
            </a:extLst>
          </p:cNvPr>
          <p:cNvSpPr/>
          <p:nvPr/>
        </p:nvSpPr>
        <p:spPr>
          <a:xfrm>
            <a:off x="6625282" y="2348728"/>
            <a:ext cx="2772308" cy="2800055"/>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1200"/>
              </a:spcAft>
            </a:pPr>
            <a:r>
              <a:rPr lang="en-AU" sz="1600" dirty="0">
                <a:solidFill>
                  <a:srgbClr val="616365"/>
                </a:solidFill>
                <a:latin typeface="Arial" panose="020B0604020202020204" pitchFamily="34" charset="0"/>
                <a:cs typeface="Times New Roman" panose="02020603050405020304" pitchFamily="18" charset="0"/>
              </a:rPr>
              <a:t>The greatest strength of the Legal Help service is the adviser’s ability to speak clearly and to treat their clients with respect </a:t>
            </a:r>
          </a:p>
          <a:p>
            <a:pPr algn="ctr">
              <a:lnSpc>
                <a:spcPts val="1800"/>
              </a:lnSpc>
              <a:spcAft>
                <a:spcPts val="1200"/>
              </a:spcAft>
            </a:pPr>
            <a:r>
              <a:rPr lang="en-AU" sz="1600" dirty="0">
                <a:solidFill>
                  <a:srgbClr val="616365"/>
                </a:solidFill>
                <a:latin typeface="Arial" panose="020B0604020202020204" pitchFamily="34" charset="0"/>
                <a:cs typeface="Times New Roman" panose="02020603050405020304" pitchFamily="18" charset="0"/>
              </a:rPr>
              <a:t>However, some clients felt that their Legal Help call was rushed </a:t>
            </a:r>
          </a:p>
        </p:txBody>
      </p:sp>
      <p:pic>
        <p:nvPicPr>
          <p:cNvPr id="19" name="Picture 18">
            <a:extLst>
              <a:ext uri="{FF2B5EF4-FFF2-40B4-BE49-F238E27FC236}">
                <a16:creationId xmlns:a16="http://schemas.microsoft.com/office/drawing/2014/main" id="{9BDA6C96-37BD-4465-A861-F1313856D623}"/>
              </a:ext>
            </a:extLst>
          </p:cNvPr>
          <p:cNvPicPr/>
          <p:nvPr/>
        </p:nvPicPr>
        <p:blipFill>
          <a:blip r:embed="rId3">
            <a:duotone>
              <a:schemeClr val="accent1">
                <a:shade val="45000"/>
                <a:satMod val="135000"/>
              </a:schemeClr>
              <a:prstClr val="white"/>
            </a:duotone>
          </a:blip>
          <a:stretch>
            <a:fillRect/>
          </a:stretch>
        </p:blipFill>
        <p:spPr>
          <a:xfrm rot="8100000">
            <a:off x="9018280" y="2037830"/>
            <a:ext cx="629969" cy="620126"/>
          </a:xfrm>
          <a:prstGeom prst="rect">
            <a:avLst/>
          </a:prstGeom>
        </p:spPr>
      </p:pic>
      <p:sp>
        <p:nvSpPr>
          <p:cNvPr id="20" name="Oval 19">
            <a:extLst>
              <a:ext uri="{FF2B5EF4-FFF2-40B4-BE49-F238E27FC236}">
                <a16:creationId xmlns:a16="http://schemas.microsoft.com/office/drawing/2014/main" id="{963A4DEC-D7B8-4CC1-AED7-10CAA2579E20}"/>
              </a:ext>
            </a:extLst>
          </p:cNvPr>
          <p:cNvSpPr/>
          <p:nvPr/>
        </p:nvSpPr>
        <p:spPr>
          <a:xfrm>
            <a:off x="6769298" y="5274119"/>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4A78DED-06B8-4020-9C93-9D0A32CD50AE}"/>
              </a:ext>
            </a:extLst>
          </p:cNvPr>
          <p:cNvSpPr txBox="1"/>
          <p:nvPr/>
        </p:nvSpPr>
        <p:spPr>
          <a:xfrm>
            <a:off x="7165342" y="5353558"/>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Strongly agree + agree</a:t>
            </a:r>
          </a:p>
        </p:txBody>
      </p:sp>
      <p:grpSp>
        <p:nvGrpSpPr>
          <p:cNvPr id="21" name="Group 20">
            <a:extLst>
              <a:ext uri="{FF2B5EF4-FFF2-40B4-BE49-F238E27FC236}">
                <a16:creationId xmlns:a16="http://schemas.microsoft.com/office/drawing/2014/main" id="{51CEEFA9-00F2-403A-8A73-F03EE3C7D361}"/>
              </a:ext>
            </a:extLst>
          </p:cNvPr>
          <p:cNvGrpSpPr/>
          <p:nvPr/>
        </p:nvGrpSpPr>
        <p:grpSpPr>
          <a:xfrm>
            <a:off x="9447166" y="184873"/>
            <a:ext cx="439200" cy="439200"/>
            <a:chOff x="2376810" y="3060551"/>
            <a:chExt cx="1980220" cy="1980220"/>
          </a:xfrm>
        </p:grpSpPr>
        <p:sp>
          <p:nvSpPr>
            <p:cNvPr id="22" name="Oval 21">
              <a:extLst>
                <a:ext uri="{FF2B5EF4-FFF2-40B4-BE49-F238E27FC236}">
                  <a16:creationId xmlns:a16="http://schemas.microsoft.com/office/drawing/2014/main" id="{82760D6E-EFC1-4C92-9C95-A4E4D567CA46}"/>
                </a:ext>
              </a:extLst>
            </p:cNvPr>
            <p:cNvSpPr/>
            <p:nvPr/>
          </p:nvSpPr>
          <p:spPr>
            <a:xfrm>
              <a:off x="2376810" y="306055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a:extLst>
                <a:ext uri="{FF2B5EF4-FFF2-40B4-BE49-F238E27FC236}">
                  <a16:creationId xmlns:a16="http://schemas.microsoft.com/office/drawing/2014/main" id="{2016BBC3-26A4-4E70-AC56-36C11858DEAE}"/>
                </a:ext>
              </a:extLst>
            </p:cNvPr>
            <p:cNvPicPr>
              <a:picLocks noChangeAspect="1"/>
            </p:cNvPicPr>
            <p:nvPr/>
          </p:nvPicPr>
          <p:blipFill>
            <a:blip r:embed="rId4"/>
            <a:stretch>
              <a:fillRect/>
            </a:stretch>
          </p:blipFill>
          <p:spPr>
            <a:xfrm>
              <a:off x="2649611" y="3348583"/>
              <a:ext cx="1434622" cy="1404157"/>
            </a:xfrm>
            <a:prstGeom prst="rect">
              <a:avLst/>
            </a:prstGeom>
          </p:spPr>
        </p:pic>
      </p:grpSp>
      <p:sp>
        <p:nvSpPr>
          <p:cNvPr id="28" name="Title 3">
            <a:extLst>
              <a:ext uri="{FF2B5EF4-FFF2-40B4-BE49-F238E27FC236}">
                <a16:creationId xmlns:a16="http://schemas.microsoft.com/office/drawing/2014/main" id="{B80853B6-185B-49F0-A373-38A86982022D}"/>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Process</a:t>
            </a:r>
          </a:p>
        </p:txBody>
      </p:sp>
      <p:sp>
        <p:nvSpPr>
          <p:cNvPr id="24" name="Oval 23">
            <a:extLst>
              <a:ext uri="{FF2B5EF4-FFF2-40B4-BE49-F238E27FC236}">
                <a16:creationId xmlns:a16="http://schemas.microsoft.com/office/drawing/2014/main" id="{25D46326-A159-4EA7-9C93-5E3F2BE8F1B0}"/>
              </a:ext>
            </a:extLst>
          </p:cNvPr>
          <p:cNvSpPr/>
          <p:nvPr/>
        </p:nvSpPr>
        <p:spPr>
          <a:xfrm>
            <a:off x="4313701" y="701827"/>
            <a:ext cx="340995" cy="340995"/>
          </a:xfrm>
          <a:prstGeom prst="ellipse">
            <a:avLst/>
          </a:prstGeom>
          <a:noFill/>
          <a:ln w="6350">
            <a:solidFill>
              <a:srgbClr val="B6B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5B5B5B"/>
                </a:solidFill>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13431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DD7E5915-900D-4732-9BA9-A33352CD8A42}"/>
              </a:ext>
            </a:extLst>
          </p:cNvPr>
          <p:cNvGraphicFramePr/>
          <p:nvPr>
            <p:extLst>
              <p:ext uri="{D42A27DB-BD31-4B8C-83A1-F6EECF244321}">
                <p14:modId xmlns:p14="http://schemas.microsoft.com/office/powerpoint/2010/main" val="2009667935"/>
              </p:ext>
            </p:extLst>
          </p:nvPr>
        </p:nvGraphicFramePr>
        <p:xfrm>
          <a:off x="466921" y="2232458"/>
          <a:ext cx="4306668" cy="1720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99C385B7-BF25-4426-B67E-151ABCB3805C}"/>
              </a:ext>
            </a:extLst>
          </p:cNvPr>
          <p:cNvGraphicFramePr/>
          <p:nvPr>
            <p:extLst>
              <p:ext uri="{D42A27DB-BD31-4B8C-83A1-F6EECF244321}">
                <p14:modId xmlns:p14="http://schemas.microsoft.com/office/powerpoint/2010/main" val="3678490053"/>
              </p:ext>
            </p:extLst>
          </p:nvPr>
        </p:nvGraphicFramePr>
        <p:xfrm>
          <a:off x="5450962" y="2232458"/>
          <a:ext cx="4306668" cy="1720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D6D7AEF8-FC9D-4712-A0A5-DED80BC4B7C7}"/>
              </a:ext>
            </a:extLst>
          </p:cNvPr>
          <p:cNvGraphicFramePr/>
          <p:nvPr>
            <p:extLst>
              <p:ext uri="{D42A27DB-BD31-4B8C-83A1-F6EECF244321}">
                <p14:modId xmlns:p14="http://schemas.microsoft.com/office/powerpoint/2010/main" val="3976704040"/>
              </p:ext>
            </p:extLst>
          </p:nvPr>
        </p:nvGraphicFramePr>
        <p:xfrm>
          <a:off x="478207" y="4390358"/>
          <a:ext cx="4306668" cy="1722767"/>
        </p:xfrm>
        <a:graphic>
          <a:graphicData uri="http://schemas.openxmlformats.org/drawingml/2006/chart">
            <c:chart xmlns:c="http://schemas.openxmlformats.org/drawingml/2006/chart" xmlns:r="http://schemas.openxmlformats.org/officeDocument/2006/relationships" r:id="rId4"/>
          </a:graphicData>
        </a:graphic>
      </p:graphicFrame>
      <p:sp>
        <p:nvSpPr>
          <p:cNvPr id="33" name="Oval 32">
            <a:extLst>
              <a:ext uri="{FF2B5EF4-FFF2-40B4-BE49-F238E27FC236}">
                <a16:creationId xmlns:a16="http://schemas.microsoft.com/office/drawing/2014/main" id="{B7F5249E-1DBA-44AA-8047-099EE2FBBDFB}"/>
              </a:ext>
            </a:extLst>
          </p:cNvPr>
          <p:cNvSpPr/>
          <p:nvPr/>
        </p:nvSpPr>
        <p:spPr>
          <a:xfrm>
            <a:off x="2524494" y="2596167"/>
            <a:ext cx="608400" cy="60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62%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Oval 33">
            <a:extLst>
              <a:ext uri="{FF2B5EF4-FFF2-40B4-BE49-F238E27FC236}">
                <a16:creationId xmlns:a16="http://schemas.microsoft.com/office/drawing/2014/main" id="{0C62645C-8021-485F-A5BD-42FBFF8EBDF4}"/>
              </a:ext>
            </a:extLst>
          </p:cNvPr>
          <p:cNvSpPr/>
          <p:nvPr/>
        </p:nvSpPr>
        <p:spPr>
          <a:xfrm>
            <a:off x="7525382" y="2680959"/>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83%</a:t>
            </a:r>
          </a:p>
        </p:txBody>
      </p:sp>
      <p:sp>
        <p:nvSpPr>
          <p:cNvPr id="35" name="Oval 34">
            <a:extLst>
              <a:ext uri="{FF2B5EF4-FFF2-40B4-BE49-F238E27FC236}">
                <a16:creationId xmlns:a16="http://schemas.microsoft.com/office/drawing/2014/main" id="{16499711-C291-42C5-8305-131B4FBD18B7}"/>
              </a:ext>
            </a:extLst>
          </p:cNvPr>
          <p:cNvSpPr/>
          <p:nvPr/>
        </p:nvSpPr>
        <p:spPr>
          <a:xfrm>
            <a:off x="2556830" y="4706499"/>
            <a:ext cx="609903" cy="6099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80%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8" name="Oval 37">
            <a:extLst>
              <a:ext uri="{FF2B5EF4-FFF2-40B4-BE49-F238E27FC236}">
                <a16:creationId xmlns:a16="http://schemas.microsoft.com/office/drawing/2014/main" id="{AAA7645C-8BC8-44C8-890B-DE3C71AA1F27}"/>
              </a:ext>
            </a:extLst>
          </p:cNvPr>
          <p:cNvSpPr/>
          <p:nvPr/>
        </p:nvSpPr>
        <p:spPr>
          <a:xfrm>
            <a:off x="6724091" y="5144408"/>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3CF123F0-2AB2-4B3B-A555-3E66E61989E6}"/>
              </a:ext>
            </a:extLst>
          </p:cNvPr>
          <p:cNvSpPr txBox="1"/>
          <p:nvPr/>
        </p:nvSpPr>
        <p:spPr>
          <a:xfrm>
            <a:off x="7120135" y="5223847"/>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Sum of positive responses</a:t>
            </a:r>
          </a:p>
        </p:txBody>
      </p:sp>
      <p:grpSp>
        <p:nvGrpSpPr>
          <p:cNvPr id="50" name="Group 49">
            <a:extLst>
              <a:ext uri="{FF2B5EF4-FFF2-40B4-BE49-F238E27FC236}">
                <a16:creationId xmlns:a16="http://schemas.microsoft.com/office/drawing/2014/main" id="{973A652B-2E7B-401C-970E-3FB43748C58E}"/>
              </a:ext>
            </a:extLst>
          </p:cNvPr>
          <p:cNvGrpSpPr/>
          <p:nvPr/>
        </p:nvGrpSpPr>
        <p:grpSpPr>
          <a:xfrm>
            <a:off x="9447166" y="161452"/>
            <a:ext cx="439200" cy="439200"/>
            <a:chOff x="2376810" y="3060551"/>
            <a:chExt cx="1980220" cy="1980220"/>
          </a:xfrm>
        </p:grpSpPr>
        <p:sp>
          <p:nvSpPr>
            <p:cNvPr id="51" name="Oval 50">
              <a:extLst>
                <a:ext uri="{FF2B5EF4-FFF2-40B4-BE49-F238E27FC236}">
                  <a16:creationId xmlns:a16="http://schemas.microsoft.com/office/drawing/2014/main" id="{41FAF4C7-7C51-4A21-9692-0ED965048940}"/>
                </a:ext>
              </a:extLst>
            </p:cNvPr>
            <p:cNvSpPr/>
            <p:nvPr/>
          </p:nvSpPr>
          <p:spPr>
            <a:xfrm>
              <a:off x="2376810" y="306055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2" name="Picture 51">
              <a:extLst>
                <a:ext uri="{FF2B5EF4-FFF2-40B4-BE49-F238E27FC236}">
                  <a16:creationId xmlns:a16="http://schemas.microsoft.com/office/drawing/2014/main" id="{D5E0C93F-3690-49C6-96D1-411598997B93}"/>
                </a:ext>
              </a:extLst>
            </p:cNvPr>
            <p:cNvPicPr>
              <a:picLocks noChangeAspect="1"/>
            </p:cNvPicPr>
            <p:nvPr/>
          </p:nvPicPr>
          <p:blipFill>
            <a:blip r:embed="rId5"/>
            <a:stretch>
              <a:fillRect/>
            </a:stretch>
          </p:blipFill>
          <p:spPr>
            <a:xfrm>
              <a:off x="2649611" y="3348583"/>
              <a:ext cx="1434622" cy="1404157"/>
            </a:xfrm>
            <a:prstGeom prst="rect">
              <a:avLst/>
            </a:prstGeom>
          </p:spPr>
        </p:pic>
      </p:grpSp>
      <p:sp>
        <p:nvSpPr>
          <p:cNvPr id="53" name="Title 3">
            <a:extLst>
              <a:ext uri="{FF2B5EF4-FFF2-40B4-BE49-F238E27FC236}">
                <a16:creationId xmlns:a16="http://schemas.microsoft.com/office/drawing/2014/main" id="{F18C7BBD-1D8B-49C8-A17D-6E87C0CCEF63}"/>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Outcom</a:t>
            </a:r>
            <a:r>
              <a:rPr lang="en-AU" sz="1400" dirty="0">
                <a:solidFill>
                  <a:srgbClr val="FFC000"/>
                </a:solidFill>
                <a:latin typeface="Archer Medium" pitchFamily="50" charset="0"/>
              </a:rPr>
              <a:t>e</a:t>
            </a:r>
          </a:p>
        </p:txBody>
      </p:sp>
      <p:sp>
        <p:nvSpPr>
          <p:cNvPr id="54" name="Rectangle: Rounded Corners 53">
            <a:extLst>
              <a:ext uri="{FF2B5EF4-FFF2-40B4-BE49-F238E27FC236}">
                <a16:creationId xmlns:a16="http://schemas.microsoft.com/office/drawing/2014/main" id="{A3A518BD-4D75-4FD4-99A2-95E43AC005E5}"/>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Six in ten Legal Help clients felt that their adviser helped them sort out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their legal problem</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However, most would recommend VLA’s services and feel empowered to get legal support in the future</a:t>
            </a:r>
          </a:p>
        </p:txBody>
      </p:sp>
      <p:pic>
        <p:nvPicPr>
          <p:cNvPr id="55" name="Picture 54">
            <a:extLst>
              <a:ext uri="{FF2B5EF4-FFF2-40B4-BE49-F238E27FC236}">
                <a16:creationId xmlns:a16="http://schemas.microsoft.com/office/drawing/2014/main" id="{55B5D116-86C5-4815-9FD0-BEE509821A84}"/>
              </a:ext>
            </a:extLst>
          </p:cNvPr>
          <p:cNvPicPr/>
          <p:nvPr/>
        </p:nvPicPr>
        <p:blipFill>
          <a:blip r:embed="rId6">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1372521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453535"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Make an appointment when someone </a:t>
            </a:r>
            <a:b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asks for one instead of telling them they can't and that my husband 'has to do it himself' when he was unavailable to do so.  </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146116"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453535"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Understand each case individually. Not one size fits all scenario.  </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46116"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453535" y="547388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Better time spent explaining the system and getting back quicker.  </a:t>
            </a:r>
            <a:endParaRPr lang="en-AU" sz="1400" i="1"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46116"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pSp>
        <p:nvGrpSpPr>
          <p:cNvPr id="26" name="Group 25">
            <a:extLst>
              <a:ext uri="{FF2B5EF4-FFF2-40B4-BE49-F238E27FC236}">
                <a16:creationId xmlns:a16="http://schemas.microsoft.com/office/drawing/2014/main" id="{30D09E95-C857-4F2E-AFFF-D2F5636E6EA6}"/>
              </a:ext>
            </a:extLst>
          </p:cNvPr>
          <p:cNvGrpSpPr/>
          <p:nvPr/>
        </p:nvGrpSpPr>
        <p:grpSpPr>
          <a:xfrm>
            <a:off x="9447166" y="180231"/>
            <a:ext cx="439200" cy="439200"/>
            <a:chOff x="2376810" y="3060551"/>
            <a:chExt cx="1980220" cy="1980220"/>
          </a:xfrm>
        </p:grpSpPr>
        <p:sp>
          <p:nvSpPr>
            <p:cNvPr id="27" name="Oval 26">
              <a:extLst>
                <a:ext uri="{FF2B5EF4-FFF2-40B4-BE49-F238E27FC236}">
                  <a16:creationId xmlns:a16="http://schemas.microsoft.com/office/drawing/2014/main" id="{7DB8689A-B84F-4EC1-BE54-AFF2EAA4D793}"/>
                </a:ext>
              </a:extLst>
            </p:cNvPr>
            <p:cNvSpPr/>
            <p:nvPr/>
          </p:nvSpPr>
          <p:spPr>
            <a:xfrm>
              <a:off x="2376810" y="306055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a:extLst>
                <a:ext uri="{FF2B5EF4-FFF2-40B4-BE49-F238E27FC236}">
                  <a16:creationId xmlns:a16="http://schemas.microsoft.com/office/drawing/2014/main" id="{C67CFE4A-C686-4643-9C07-0B84D2CF2EF5}"/>
                </a:ext>
              </a:extLst>
            </p:cNvPr>
            <p:cNvPicPr>
              <a:picLocks noChangeAspect="1"/>
            </p:cNvPicPr>
            <p:nvPr/>
          </p:nvPicPr>
          <p:blipFill>
            <a:blip r:embed="rId3"/>
            <a:stretch>
              <a:fillRect/>
            </a:stretch>
          </p:blipFill>
          <p:spPr>
            <a:xfrm>
              <a:off x="2649611" y="3348583"/>
              <a:ext cx="1434622" cy="1404157"/>
            </a:xfrm>
            <a:prstGeom prst="rect">
              <a:avLst/>
            </a:prstGeom>
          </p:spPr>
        </p:pic>
      </p:grpSp>
      <p:sp>
        <p:nvSpPr>
          <p:cNvPr id="33" name="Title 3">
            <a:extLst>
              <a:ext uri="{FF2B5EF4-FFF2-40B4-BE49-F238E27FC236}">
                <a16:creationId xmlns:a16="http://schemas.microsoft.com/office/drawing/2014/main" id="{DC979F8C-81F1-4B28-91ED-501DA97B5FE8}"/>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Archer Medium" pitchFamily="50" charset="0"/>
              </a:rPr>
              <a:t>Comments</a:t>
            </a:r>
          </a:p>
        </p:txBody>
      </p:sp>
      <p:graphicFrame>
        <p:nvGraphicFramePr>
          <p:cNvPr id="34" name="Chart 33">
            <a:extLst>
              <a:ext uri="{FF2B5EF4-FFF2-40B4-BE49-F238E27FC236}">
                <a16:creationId xmlns:a16="http://schemas.microsoft.com/office/drawing/2014/main" id="{AF283023-3E3F-44DB-9F08-1B00CA4B1030}"/>
              </a:ext>
            </a:extLst>
          </p:cNvPr>
          <p:cNvGraphicFramePr/>
          <p:nvPr>
            <p:extLst>
              <p:ext uri="{D42A27DB-BD31-4B8C-83A1-F6EECF244321}">
                <p14:modId xmlns:p14="http://schemas.microsoft.com/office/powerpoint/2010/main" val="4231932869"/>
              </p:ext>
            </p:extLst>
          </p:nvPr>
        </p:nvGraphicFramePr>
        <p:xfrm>
          <a:off x="288578" y="2255056"/>
          <a:ext cx="5070723" cy="4287276"/>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Rounded Corners 34">
            <a:extLst>
              <a:ext uri="{FF2B5EF4-FFF2-40B4-BE49-F238E27FC236}">
                <a16:creationId xmlns:a16="http://schemas.microsoft.com/office/drawing/2014/main" id="{F684626B-05BA-4671-82BF-8021B24193CB}"/>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Greater funding and resources was again the most commonly suggested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improvements for Legal Help</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Improving ease of access was also commonly suggested</a:t>
            </a:r>
          </a:p>
        </p:txBody>
      </p:sp>
      <p:pic>
        <p:nvPicPr>
          <p:cNvPr id="37" name="Picture 36">
            <a:extLst>
              <a:ext uri="{FF2B5EF4-FFF2-40B4-BE49-F238E27FC236}">
                <a16:creationId xmlns:a16="http://schemas.microsoft.com/office/drawing/2014/main" id="{A484C81C-1B98-48A3-8C8F-5DBCC67CD792}"/>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450778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4C0D83-1FC7-4591-8164-98C99426E458}"/>
              </a:ext>
            </a:extLst>
          </p:cNvPr>
          <p:cNvSpPr/>
          <p:nvPr/>
        </p:nvSpPr>
        <p:spPr>
          <a:xfrm>
            <a:off x="5453535" y="258824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She was honest and straight to the point, which was very helpful.</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146116" y="225505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5453535" y="398591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She was over and beyond helpful to the point of emailing me specific sites to visit immediately.  </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146116" y="365272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5453535" y="547388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can't speak enough about the help provided by the individual. My issues were complex and I was very anxious. The person helped me considerably. </a:t>
            </a:r>
            <a:endParaRPr lang="en-AU" sz="1400" i="1"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146116" y="514069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aphicFrame>
        <p:nvGraphicFramePr>
          <p:cNvPr id="23" name="Chart 22">
            <a:extLst>
              <a:ext uri="{FF2B5EF4-FFF2-40B4-BE49-F238E27FC236}">
                <a16:creationId xmlns:a16="http://schemas.microsoft.com/office/drawing/2014/main" id="{C026B35A-B531-4173-BC93-1C5C63E4B37A}"/>
              </a:ext>
            </a:extLst>
          </p:cNvPr>
          <p:cNvGraphicFramePr/>
          <p:nvPr>
            <p:extLst>
              <p:ext uri="{D42A27DB-BD31-4B8C-83A1-F6EECF244321}">
                <p14:modId xmlns:p14="http://schemas.microsoft.com/office/powerpoint/2010/main" val="757922398"/>
              </p:ext>
            </p:extLst>
          </p:nvPr>
        </p:nvGraphicFramePr>
        <p:xfrm>
          <a:off x="432594" y="2253172"/>
          <a:ext cx="5449570" cy="4849495"/>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a16="http://schemas.microsoft.com/office/drawing/2014/main" id="{09674BEA-EFE6-45BA-B027-6F27B50CB56D}"/>
              </a:ext>
            </a:extLst>
          </p:cNvPr>
          <p:cNvGrpSpPr/>
          <p:nvPr/>
        </p:nvGrpSpPr>
        <p:grpSpPr>
          <a:xfrm>
            <a:off x="9447166" y="180231"/>
            <a:ext cx="439200" cy="439200"/>
            <a:chOff x="2376810" y="3060551"/>
            <a:chExt cx="1980220" cy="1980220"/>
          </a:xfrm>
        </p:grpSpPr>
        <p:sp>
          <p:nvSpPr>
            <p:cNvPr id="28" name="Oval 27">
              <a:extLst>
                <a:ext uri="{FF2B5EF4-FFF2-40B4-BE49-F238E27FC236}">
                  <a16:creationId xmlns:a16="http://schemas.microsoft.com/office/drawing/2014/main" id="{69E41AFA-35A4-4615-8DFF-BAB7B2157A5A}"/>
                </a:ext>
              </a:extLst>
            </p:cNvPr>
            <p:cNvSpPr/>
            <p:nvPr/>
          </p:nvSpPr>
          <p:spPr>
            <a:xfrm>
              <a:off x="2376810" y="3060551"/>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33370694-41DD-4BF0-97AE-74D57F2D4B0C}"/>
                </a:ext>
              </a:extLst>
            </p:cNvPr>
            <p:cNvPicPr>
              <a:picLocks noChangeAspect="1"/>
            </p:cNvPicPr>
            <p:nvPr/>
          </p:nvPicPr>
          <p:blipFill>
            <a:blip r:embed="rId4"/>
            <a:stretch>
              <a:fillRect/>
            </a:stretch>
          </p:blipFill>
          <p:spPr>
            <a:xfrm>
              <a:off x="2649611" y="3348583"/>
              <a:ext cx="1434622" cy="1404157"/>
            </a:xfrm>
            <a:prstGeom prst="rect">
              <a:avLst/>
            </a:prstGeom>
          </p:spPr>
        </p:pic>
      </p:grpSp>
      <p:sp>
        <p:nvSpPr>
          <p:cNvPr id="33" name="Title 3">
            <a:extLst>
              <a:ext uri="{FF2B5EF4-FFF2-40B4-BE49-F238E27FC236}">
                <a16:creationId xmlns:a16="http://schemas.microsoft.com/office/drawing/2014/main" id="{151774D3-D581-4A39-BB6B-2DEEC543A1BA}"/>
              </a:ext>
            </a:extLst>
          </p:cNvPr>
          <p:cNvSpPr txBox="1">
            <a:spLocks/>
          </p:cNvSpPr>
          <p:nvPr/>
        </p:nvSpPr>
        <p:spPr>
          <a:xfrm>
            <a:off x="9036984" y="540271"/>
            <a:ext cx="125956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Comments</a:t>
            </a:r>
          </a:p>
        </p:txBody>
      </p:sp>
      <p:sp>
        <p:nvSpPr>
          <p:cNvPr id="34" name="Rectangle: Rounded Corners 33">
            <a:extLst>
              <a:ext uri="{FF2B5EF4-FFF2-40B4-BE49-F238E27FC236}">
                <a16:creationId xmlns:a16="http://schemas.microsoft.com/office/drawing/2014/main" id="{953CBE6D-EAF8-49E2-8C16-680834DF8242}"/>
              </a:ext>
            </a:extLst>
          </p:cNvPr>
          <p:cNvSpPr/>
          <p:nvPr/>
        </p:nvSpPr>
        <p:spPr>
          <a:xfrm>
            <a:off x="719745" y="775611"/>
            <a:ext cx="8425817"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‘Other’ comments about the Legal Help service were mostly positive and centred on </a:t>
            </a:r>
            <a:b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 helpfulness and professionalism of advisers  </a:t>
            </a:r>
          </a:p>
        </p:txBody>
      </p:sp>
      <p:pic>
        <p:nvPicPr>
          <p:cNvPr id="35" name="Picture 34">
            <a:extLst>
              <a:ext uri="{FF2B5EF4-FFF2-40B4-BE49-F238E27FC236}">
                <a16:creationId xmlns:a16="http://schemas.microsoft.com/office/drawing/2014/main" id="{DFA82D1F-3828-4535-896C-92332F5C8972}"/>
              </a:ext>
            </a:extLst>
          </p:cNvPr>
          <p:cNvPicPr/>
          <p:nvPr/>
        </p:nvPicPr>
        <p:blipFill>
          <a:blip r:embed="rId5">
            <a:duotone>
              <a:schemeClr val="accent1">
                <a:shade val="45000"/>
                <a:satMod val="135000"/>
              </a:schemeClr>
              <a:prstClr val="white"/>
            </a:duotone>
          </a:blip>
          <a:stretch>
            <a:fillRect/>
          </a:stretch>
        </p:blipFill>
        <p:spPr>
          <a:xfrm rot="2700000">
            <a:off x="489082" y="664250"/>
            <a:ext cx="629969" cy="620126"/>
          </a:xfrm>
          <a:prstGeom prst="rect">
            <a:avLst/>
          </a:prstGeom>
        </p:spPr>
      </p:pic>
    </p:spTree>
    <p:extLst>
      <p:ext uri="{BB962C8B-B14F-4D97-AF65-F5344CB8AC3E}">
        <p14:creationId xmlns:p14="http://schemas.microsoft.com/office/powerpoint/2010/main" val="3551396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468620" y="2123159"/>
            <a:ext cx="3144972" cy="2117732"/>
          </a:xfrm>
        </p:spPr>
        <p:txBody>
          <a:bodyPr/>
          <a:lstStyle/>
          <a:p>
            <a:pPr algn="ctr"/>
            <a:r>
              <a:rPr lang="en-AU" dirty="0">
                <a:latin typeface="+mj-lt"/>
              </a:rPr>
              <a:t>Qualitative findings</a:t>
            </a:r>
          </a:p>
        </p:txBody>
      </p:sp>
      <p:grpSp>
        <p:nvGrpSpPr>
          <p:cNvPr id="9" name="Group 8">
            <a:extLst>
              <a:ext uri="{FF2B5EF4-FFF2-40B4-BE49-F238E27FC236}">
                <a16:creationId xmlns:a16="http://schemas.microsoft.com/office/drawing/2014/main" id="{F70BA335-F459-4888-9568-99F94EF5A98F}"/>
              </a:ext>
            </a:extLst>
          </p:cNvPr>
          <p:cNvGrpSpPr/>
          <p:nvPr/>
        </p:nvGrpSpPr>
        <p:grpSpPr>
          <a:xfrm>
            <a:off x="4243706" y="3852639"/>
            <a:ext cx="1594800" cy="1594800"/>
            <a:chOff x="1446825" y="333331"/>
            <a:chExt cx="1162050" cy="1161415"/>
          </a:xfrm>
        </p:grpSpPr>
        <p:sp>
          <p:nvSpPr>
            <p:cNvPr id="10" name="Oval 9">
              <a:extLst>
                <a:ext uri="{FF2B5EF4-FFF2-40B4-BE49-F238E27FC236}">
                  <a16:creationId xmlns:a16="http://schemas.microsoft.com/office/drawing/2014/main" id="{565CA6CE-271B-4AA2-ADDF-337B13AD1924}"/>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1" name="Picture 10" descr="C:\Users\MonsterTheMoocher\AppData\Local\Microsoft\Windows\INetCache\Content.Word\Interview white only.png">
              <a:extLst>
                <a:ext uri="{FF2B5EF4-FFF2-40B4-BE49-F238E27FC236}">
                  <a16:creationId xmlns:a16="http://schemas.microsoft.com/office/drawing/2014/main" id="{68D91D2F-7EE1-489E-A580-587220B9C506}"/>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Tree>
    <p:extLst>
      <p:ext uri="{BB962C8B-B14F-4D97-AF65-F5344CB8AC3E}">
        <p14:creationId xmlns:p14="http://schemas.microsoft.com/office/powerpoint/2010/main" val="2984643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1E42DE3-0620-44D1-BFFE-BECF2062BE9A}"/>
              </a:ext>
            </a:extLst>
          </p:cNvPr>
          <p:cNvGrpSpPr/>
          <p:nvPr/>
        </p:nvGrpSpPr>
        <p:grpSpPr>
          <a:xfrm>
            <a:off x="9425865" y="146058"/>
            <a:ext cx="439200" cy="439200"/>
            <a:chOff x="1446825" y="333331"/>
            <a:chExt cx="1162050" cy="1161415"/>
          </a:xfrm>
        </p:grpSpPr>
        <p:sp>
          <p:nvSpPr>
            <p:cNvPr id="23" name="Oval 22">
              <a:extLst>
                <a:ext uri="{FF2B5EF4-FFF2-40B4-BE49-F238E27FC236}">
                  <a16:creationId xmlns:a16="http://schemas.microsoft.com/office/drawing/2014/main" id="{1585DE3B-8715-4A8E-87AA-75AD6689E496}"/>
                </a:ext>
              </a:extLst>
            </p:cNvPr>
            <p:cNvSpPr/>
            <p:nvPr/>
          </p:nvSpPr>
          <p:spPr>
            <a:xfrm>
              <a:off x="1446825" y="333331"/>
              <a:ext cx="1162050" cy="1161415"/>
            </a:xfrm>
            <a:prstGeom prst="ellipse">
              <a:avLst/>
            </a:prstGeom>
            <a:solidFill>
              <a:srgbClr val="FFC931"/>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4" name="Picture 23" descr="C:\Users\MonsterTheMoocher\AppData\Local\Microsoft\Windows\INetCache\Content.Word\Interview white only.png">
              <a:extLst>
                <a:ext uri="{FF2B5EF4-FFF2-40B4-BE49-F238E27FC236}">
                  <a16:creationId xmlns:a16="http://schemas.microsoft.com/office/drawing/2014/main" id="{2DE2C330-7CE3-49D3-B078-12646C7E9C1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 name="Rectangle: Rounded Corners 3">
            <a:extLst>
              <a:ext uri="{FF2B5EF4-FFF2-40B4-BE49-F238E27FC236}">
                <a16:creationId xmlns:a16="http://schemas.microsoft.com/office/drawing/2014/main" id="{FC4C0D83-1FC7-4591-8164-98C99426E458}"/>
              </a:ext>
            </a:extLst>
          </p:cNvPr>
          <p:cNvSpPr/>
          <p:nvPr/>
        </p:nvSpPr>
        <p:spPr>
          <a:xfrm>
            <a:off x="884029" y="299362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Once you get through to the right lawyer, they are really good. They did all the groundwork. They worked around the clock.</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76610" y="266043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884029" y="439129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They are always there. They always </a:t>
            </a:r>
            <a:b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listen. They always communicate properly. They give good simple explanations. They gave me options.</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76610" y="405810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4" name="Rectangle: Rounded Corners 43">
            <a:extLst>
              <a:ext uri="{FF2B5EF4-FFF2-40B4-BE49-F238E27FC236}">
                <a16:creationId xmlns:a16="http://schemas.microsoft.com/office/drawing/2014/main" id="{2725BA05-F560-4756-922B-F08ACF2C88D9}"/>
              </a:ext>
            </a:extLst>
          </p:cNvPr>
          <p:cNvSpPr/>
          <p:nvPr/>
        </p:nvSpPr>
        <p:spPr>
          <a:xfrm>
            <a:off x="884029" y="577252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can't speak enough about the help provided by the individual. My issues were complex and I was very anxious. The person helped me considerably. </a:t>
            </a:r>
            <a:endParaRPr lang="en-AU" sz="1400" i="1" dirty="0">
              <a:solidFill>
                <a:schemeClr val="bg1">
                  <a:lumMod val="50000"/>
                </a:schemeClr>
              </a:solidFill>
            </a:endParaRPr>
          </a:p>
        </p:txBody>
      </p:sp>
      <p:grpSp>
        <p:nvGrpSpPr>
          <p:cNvPr id="45" name="Group 44">
            <a:extLst>
              <a:ext uri="{FF2B5EF4-FFF2-40B4-BE49-F238E27FC236}">
                <a16:creationId xmlns:a16="http://schemas.microsoft.com/office/drawing/2014/main" id="{56266E6F-DCB2-49BB-9C63-0DF15E833AE9}"/>
              </a:ext>
            </a:extLst>
          </p:cNvPr>
          <p:cNvGrpSpPr/>
          <p:nvPr/>
        </p:nvGrpSpPr>
        <p:grpSpPr>
          <a:xfrm>
            <a:off x="576610" y="5439332"/>
            <a:ext cx="590117" cy="589472"/>
            <a:chOff x="1446825" y="333331"/>
            <a:chExt cx="1162050" cy="1161415"/>
          </a:xfrm>
        </p:grpSpPr>
        <p:sp>
          <p:nvSpPr>
            <p:cNvPr id="46" name="Oval 45">
              <a:extLst>
                <a:ext uri="{FF2B5EF4-FFF2-40B4-BE49-F238E27FC236}">
                  <a16:creationId xmlns:a16="http://schemas.microsoft.com/office/drawing/2014/main" id="{8483187A-81EE-43D8-A189-BEF1EC73B4F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7" name="Picture 46" descr="C:\Users\MonsterTheMoocher\AppData\Local\Microsoft\Windows\INetCache\Content.Word\Interview white only.png">
              <a:extLst>
                <a:ext uri="{FF2B5EF4-FFF2-40B4-BE49-F238E27FC236}">
                  <a16:creationId xmlns:a16="http://schemas.microsoft.com/office/drawing/2014/main" id="{C1AEA8B9-3A65-425C-A278-0BC3EB0C89A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33" name="Title 3">
            <a:extLst>
              <a:ext uri="{FF2B5EF4-FFF2-40B4-BE49-F238E27FC236}">
                <a16:creationId xmlns:a16="http://schemas.microsoft.com/office/drawing/2014/main" id="{151774D3-D581-4A39-BB6B-2DEEC543A1BA}"/>
              </a:ext>
            </a:extLst>
          </p:cNvPr>
          <p:cNvSpPr txBox="1">
            <a:spLocks/>
          </p:cNvSpPr>
          <p:nvPr/>
        </p:nvSpPr>
        <p:spPr>
          <a:xfrm>
            <a:off x="8569498" y="540271"/>
            <a:ext cx="151271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Qualitative</a:t>
            </a:r>
          </a:p>
        </p:txBody>
      </p:sp>
      <p:sp>
        <p:nvSpPr>
          <p:cNvPr id="34" name="Rectangle: Rounded Corners 33">
            <a:extLst>
              <a:ext uri="{FF2B5EF4-FFF2-40B4-BE49-F238E27FC236}">
                <a16:creationId xmlns:a16="http://schemas.microsoft.com/office/drawing/2014/main" id="{953CBE6D-EAF8-49E2-8C16-680834DF8242}"/>
              </a:ext>
            </a:extLst>
          </p:cNvPr>
          <p:cNvSpPr/>
          <p:nvPr/>
        </p:nvSpPr>
        <p:spPr>
          <a:xfrm>
            <a:off x="629089" y="1483122"/>
            <a:ext cx="4177345"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Many clients were very impressed by the manner and professionalism of the lawyer or adviser </a:t>
            </a:r>
            <a:endParaRPr lang="en-AU" sz="1600" dirty="0"/>
          </a:p>
        </p:txBody>
      </p:sp>
      <p:pic>
        <p:nvPicPr>
          <p:cNvPr id="35" name="Picture 34">
            <a:extLst>
              <a:ext uri="{FF2B5EF4-FFF2-40B4-BE49-F238E27FC236}">
                <a16:creationId xmlns:a16="http://schemas.microsoft.com/office/drawing/2014/main" id="{DFA82D1F-3828-4535-896C-92332F5C8972}"/>
              </a:ext>
            </a:extLst>
          </p:cNvPr>
          <p:cNvPicPr/>
          <p:nvPr/>
        </p:nvPicPr>
        <p:blipFill>
          <a:blip r:embed="rId3">
            <a:duotone>
              <a:schemeClr val="accent1">
                <a:shade val="45000"/>
                <a:satMod val="135000"/>
              </a:schemeClr>
              <a:prstClr val="white"/>
            </a:duotone>
          </a:blip>
          <a:stretch>
            <a:fillRect/>
          </a:stretch>
        </p:blipFill>
        <p:spPr>
          <a:xfrm rot="2700000">
            <a:off x="524953" y="1310183"/>
            <a:ext cx="410915" cy="404495"/>
          </a:xfrm>
          <a:prstGeom prst="rect">
            <a:avLst/>
          </a:prstGeom>
        </p:spPr>
      </p:pic>
      <p:sp>
        <p:nvSpPr>
          <p:cNvPr id="21" name="Rectangle: Rounded Corners 20">
            <a:extLst>
              <a:ext uri="{FF2B5EF4-FFF2-40B4-BE49-F238E27FC236}">
                <a16:creationId xmlns:a16="http://schemas.microsoft.com/office/drawing/2014/main" id="{62C94BA4-EB6F-4575-B6FD-A401E2D78F0D}"/>
              </a:ext>
            </a:extLst>
          </p:cNvPr>
          <p:cNvSpPr/>
          <p:nvPr/>
        </p:nvSpPr>
        <p:spPr>
          <a:xfrm>
            <a:off x="5435523" y="1512431"/>
            <a:ext cx="4017600"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However, others questioned the lawyers dedication and abilities</a:t>
            </a:r>
          </a:p>
        </p:txBody>
      </p:sp>
      <p:sp>
        <p:nvSpPr>
          <p:cNvPr id="25" name="Rectangle: Rounded Corners 24">
            <a:extLst>
              <a:ext uri="{FF2B5EF4-FFF2-40B4-BE49-F238E27FC236}">
                <a16:creationId xmlns:a16="http://schemas.microsoft.com/office/drawing/2014/main" id="{1FD31423-0346-4853-8D3F-FD35BBC1C107}"/>
              </a:ext>
            </a:extLst>
          </p:cNvPr>
          <p:cNvSpPr/>
          <p:nvPr/>
        </p:nvSpPr>
        <p:spPr>
          <a:xfrm>
            <a:off x="5689178" y="2989654"/>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He was gutless. He just didn’t make the effort. He didn’t even look at my paperwork or evidence. He did not fight hard enough and put any of my evidence forward. So I lost.  </a:t>
            </a:r>
            <a:endParaRPr lang="en-AU" sz="1400" i="1" dirty="0">
              <a:solidFill>
                <a:schemeClr val="bg1">
                  <a:lumMod val="50000"/>
                </a:schemeClr>
              </a:solidFill>
            </a:endParaRPr>
          </a:p>
        </p:txBody>
      </p:sp>
      <p:grpSp>
        <p:nvGrpSpPr>
          <p:cNvPr id="26" name="Group 25">
            <a:extLst>
              <a:ext uri="{FF2B5EF4-FFF2-40B4-BE49-F238E27FC236}">
                <a16:creationId xmlns:a16="http://schemas.microsoft.com/office/drawing/2014/main" id="{4FCED82C-BE72-45EE-A913-AADFE411CD52}"/>
              </a:ext>
            </a:extLst>
          </p:cNvPr>
          <p:cNvGrpSpPr/>
          <p:nvPr/>
        </p:nvGrpSpPr>
        <p:grpSpPr>
          <a:xfrm>
            <a:off x="5381759" y="2656466"/>
            <a:ext cx="590117" cy="589472"/>
            <a:chOff x="1446825" y="333331"/>
            <a:chExt cx="1162050" cy="1161415"/>
          </a:xfrm>
        </p:grpSpPr>
        <p:sp>
          <p:nvSpPr>
            <p:cNvPr id="30" name="Oval 29">
              <a:extLst>
                <a:ext uri="{FF2B5EF4-FFF2-40B4-BE49-F238E27FC236}">
                  <a16:creationId xmlns:a16="http://schemas.microsoft.com/office/drawing/2014/main" id="{715A133F-5C9C-47CD-A61B-9AE1AD4A661C}"/>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7" name="Picture 36" descr="C:\Users\MonsterTheMoocher\AppData\Local\Microsoft\Windows\INetCache\Content.Word\Interview white only.png">
              <a:extLst>
                <a:ext uri="{FF2B5EF4-FFF2-40B4-BE49-F238E27FC236}">
                  <a16:creationId xmlns:a16="http://schemas.microsoft.com/office/drawing/2014/main" id="{B3E7DBCB-FF4A-48CE-85F6-3DF18D581B8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38" name="Rectangle: Rounded Corners 37">
            <a:extLst>
              <a:ext uri="{FF2B5EF4-FFF2-40B4-BE49-F238E27FC236}">
                <a16:creationId xmlns:a16="http://schemas.microsoft.com/office/drawing/2014/main" id="{C4CFAB6D-69D2-4C03-BFBA-7A46ACB76762}"/>
              </a:ext>
            </a:extLst>
          </p:cNvPr>
          <p:cNvSpPr/>
          <p:nvPr/>
        </p:nvSpPr>
        <p:spPr>
          <a:xfrm>
            <a:off x="5689178" y="4387324"/>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He wasn’t actually a lawyer. Not a real one anyway, or a good one. He was just there to sign off the paperwork and go home. There was no accountability.</a:t>
            </a:r>
            <a:endParaRPr lang="en-AU" sz="1400" i="1" dirty="0">
              <a:solidFill>
                <a:schemeClr val="bg1">
                  <a:lumMod val="50000"/>
                </a:schemeClr>
              </a:solidFill>
            </a:endParaRPr>
          </a:p>
        </p:txBody>
      </p:sp>
      <p:grpSp>
        <p:nvGrpSpPr>
          <p:cNvPr id="39" name="Group 38">
            <a:extLst>
              <a:ext uri="{FF2B5EF4-FFF2-40B4-BE49-F238E27FC236}">
                <a16:creationId xmlns:a16="http://schemas.microsoft.com/office/drawing/2014/main" id="{79174DCB-CBE5-45CB-A90E-6C34A773B735}"/>
              </a:ext>
            </a:extLst>
          </p:cNvPr>
          <p:cNvGrpSpPr/>
          <p:nvPr/>
        </p:nvGrpSpPr>
        <p:grpSpPr>
          <a:xfrm>
            <a:off x="5381759" y="4054136"/>
            <a:ext cx="590117" cy="589472"/>
            <a:chOff x="1446825" y="333331"/>
            <a:chExt cx="1162050" cy="1161415"/>
          </a:xfrm>
        </p:grpSpPr>
        <p:sp>
          <p:nvSpPr>
            <p:cNvPr id="48" name="Oval 47">
              <a:extLst>
                <a:ext uri="{FF2B5EF4-FFF2-40B4-BE49-F238E27FC236}">
                  <a16:creationId xmlns:a16="http://schemas.microsoft.com/office/drawing/2014/main" id="{270EB9B5-6320-4B8F-A44F-2CFC20AB691D}"/>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9" name="Picture 48" descr="C:\Users\MonsterTheMoocher\AppData\Local\Microsoft\Windows\INetCache\Content.Word\Interview white only.png">
              <a:extLst>
                <a:ext uri="{FF2B5EF4-FFF2-40B4-BE49-F238E27FC236}">
                  <a16:creationId xmlns:a16="http://schemas.microsoft.com/office/drawing/2014/main" id="{72EE6DE8-E830-4EBC-BCA9-BC44955D1005}"/>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50" name="Rectangle: Rounded Corners 49">
            <a:extLst>
              <a:ext uri="{FF2B5EF4-FFF2-40B4-BE49-F238E27FC236}">
                <a16:creationId xmlns:a16="http://schemas.microsoft.com/office/drawing/2014/main" id="{C46CB127-9A9E-45AF-9018-47F4ADDCC4A5}"/>
              </a:ext>
            </a:extLst>
          </p:cNvPr>
          <p:cNvSpPr/>
          <p:nvPr/>
        </p:nvSpPr>
        <p:spPr>
          <a:xfrm>
            <a:off x="5689178" y="5768551"/>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wasn’t fully informed about the process the whole time. My lawyer seemed to be all over the place. They couldn’t focus on one case at a time and didn’t keep me in the loop.</a:t>
            </a:r>
            <a:endParaRPr lang="en-AU" sz="1400" i="1" dirty="0">
              <a:solidFill>
                <a:schemeClr val="bg1">
                  <a:lumMod val="50000"/>
                </a:schemeClr>
              </a:solidFill>
            </a:endParaRPr>
          </a:p>
        </p:txBody>
      </p:sp>
      <p:grpSp>
        <p:nvGrpSpPr>
          <p:cNvPr id="51" name="Group 50">
            <a:extLst>
              <a:ext uri="{FF2B5EF4-FFF2-40B4-BE49-F238E27FC236}">
                <a16:creationId xmlns:a16="http://schemas.microsoft.com/office/drawing/2014/main" id="{85E2C587-3127-4804-915E-56367E91D7FE}"/>
              </a:ext>
            </a:extLst>
          </p:cNvPr>
          <p:cNvGrpSpPr/>
          <p:nvPr/>
        </p:nvGrpSpPr>
        <p:grpSpPr>
          <a:xfrm>
            <a:off x="5381759" y="5435363"/>
            <a:ext cx="590117" cy="589472"/>
            <a:chOff x="1446825" y="333331"/>
            <a:chExt cx="1162050" cy="1161415"/>
          </a:xfrm>
        </p:grpSpPr>
        <p:sp>
          <p:nvSpPr>
            <p:cNvPr id="52" name="Oval 51">
              <a:extLst>
                <a:ext uri="{FF2B5EF4-FFF2-40B4-BE49-F238E27FC236}">
                  <a16:creationId xmlns:a16="http://schemas.microsoft.com/office/drawing/2014/main" id="{372CBCA9-CB5A-45F2-840D-B672DB6FE00D}"/>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53" name="Picture 52" descr="C:\Users\MonsterTheMoocher\AppData\Local\Microsoft\Windows\INetCache\Content.Word\Interview white only.png">
              <a:extLst>
                <a:ext uri="{FF2B5EF4-FFF2-40B4-BE49-F238E27FC236}">
                  <a16:creationId xmlns:a16="http://schemas.microsoft.com/office/drawing/2014/main" id="{3619D660-C098-4996-928F-E8C387A9103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pic>
        <p:nvPicPr>
          <p:cNvPr id="54" name="Picture 53">
            <a:extLst>
              <a:ext uri="{FF2B5EF4-FFF2-40B4-BE49-F238E27FC236}">
                <a16:creationId xmlns:a16="http://schemas.microsoft.com/office/drawing/2014/main" id="{4C977764-6D3B-4DA8-B364-AD653676B4A1}"/>
              </a:ext>
            </a:extLst>
          </p:cNvPr>
          <p:cNvPicPr/>
          <p:nvPr/>
        </p:nvPicPr>
        <p:blipFill>
          <a:blip r:embed="rId3">
            <a:duotone>
              <a:schemeClr val="accent1">
                <a:shade val="45000"/>
                <a:satMod val="135000"/>
              </a:schemeClr>
              <a:prstClr val="white"/>
            </a:duotone>
          </a:blip>
          <a:stretch>
            <a:fillRect/>
          </a:stretch>
        </p:blipFill>
        <p:spPr>
          <a:xfrm rot="8100000">
            <a:off x="9155869" y="1316469"/>
            <a:ext cx="410915" cy="404495"/>
          </a:xfrm>
          <a:prstGeom prst="rect">
            <a:avLst/>
          </a:prstGeom>
        </p:spPr>
      </p:pic>
      <p:sp>
        <p:nvSpPr>
          <p:cNvPr id="55" name="Title 3">
            <a:extLst>
              <a:ext uri="{FF2B5EF4-FFF2-40B4-BE49-F238E27FC236}">
                <a16:creationId xmlns:a16="http://schemas.microsoft.com/office/drawing/2014/main" id="{244775E9-D5F7-419D-928F-763059EC576D}"/>
              </a:ext>
            </a:extLst>
          </p:cNvPr>
          <p:cNvSpPr>
            <a:spLocks noGrp="1"/>
          </p:cNvSpPr>
          <p:nvPr>
            <p:ph type="title"/>
          </p:nvPr>
        </p:nvSpPr>
        <p:spPr>
          <a:xfrm>
            <a:off x="1774460" y="427703"/>
            <a:ext cx="6533292" cy="1260475"/>
          </a:xfrm>
        </p:spPr>
        <p:txBody>
          <a:bodyPr/>
          <a:lstStyle/>
          <a:p>
            <a:pPr algn="ctr"/>
            <a:r>
              <a:rPr lang="en-AU" dirty="0"/>
              <a:t>Conduct of lawyer/advisor</a:t>
            </a:r>
          </a:p>
        </p:txBody>
      </p:sp>
    </p:spTree>
    <p:extLst>
      <p:ext uri="{BB962C8B-B14F-4D97-AF65-F5344CB8AC3E}">
        <p14:creationId xmlns:p14="http://schemas.microsoft.com/office/powerpoint/2010/main" val="1916071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1E42DE3-0620-44D1-BFFE-BECF2062BE9A}"/>
              </a:ext>
            </a:extLst>
          </p:cNvPr>
          <p:cNvGrpSpPr/>
          <p:nvPr/>
        </p:nvGrpSpPr>
        <p:grpSpPr>
          <a:xfrm>
            <a:off x="9401723" y="157398"/>
            <a:ext cx="439200" cy="439200"/>
            <a:chOff x="1446825" y="333331"/>
            <a:chExt cx="1162050" cy="1161415"/>
          </a:xfrm>
        </p:grpSpPr>
        <p:sp>
          <p:nvSpPr>
            <p:cNvPr id="23" name="Oval 22">
              <a:extLst>
                <a:ext uri="{FF2B5EF4-FFF2-40B4-BE49-F238E27FC236}">
                  <a16:creationId xmlns:a16="http://schemas.microsoft.com/office/drawing/2014/main" id="{1585DE3B-8715-4A8E-87AA-75AD6689E496}"/>
                </a:ext>
              </a:extLst>
            </p:cNvPr>
            <p:cNvSpPr/>
            <p:nvPr/>
          </p:nvSpPr>
          <p:spPr>
            <a:xfrm>
              <a:off x="1446825" y="333331"/>
              <a:ext cx="1162050" cy="1161415"/>
            </a:xfrm>
            <a:prstGeom prst="ellipse">
              <a:avLst/>
            </a:prstGeom>
            <a:solidFill>
              <a:srgbClr val="FFC931"/>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4" name="Picture 23" descr="C:\Users\MonsterTheMoocher\AppData\Local\Microsoft\Windows\INetCache\Content.Word\Interview white only.png">
              <a:extLst>
                <a:ext uri="{FF2B5EF4-FFF2-40B4-BE49-F238E27FC236}">
                  <a16:creationId xmlns:a16="http://schemas.microsoft.com/office/drawing/2014/main" id="{2DE2C330-7CE3-49D3-B078-12646C7E9C1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 name="Rectangle: Rounded Corners 3">
            <a:extLst>
              <a:ext uri="{FF2B5EF4-FFF2-40B4-BE49-F238E27FC236}">
                <a16:creationId xmlns:a16="http://schemas.microsoft.com/office/drawing/2014/main" id="{FC4C0D83-1FC7-4591-8164-98C99426E458}"/>
              </a:ext>
            </a:extLst>
          </p:cNvPr>
          <p:cNvSpPr/>
          <p:nvPr/>
        </p:nvSpPr>
        <p:spPr>
          <a:xfrm>
            <a:off x="884029" y="299362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wanted advice when I first called them, then she started helping me with paperwork too. Then she really helped by looking at other avenues that I could consider.</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76610" y="2660435"/>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884029" y="4391293"/>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felt like I was &lt;LAWYER’S&gt; only client. </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could call her whenever I had a question. Sometimes these calls could last an hour. It didn’t seem to matter to her how long she spent with me and my problems.</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76610" y="4058105"/>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33" name="Title 3">
            <a:extLst>
              <a:ext uri="{FF2B5EF4-FFF2-40B4-BE49-F238E27FC236}">
                <a16:creationId xmlns:a16="http://schemas.microsoft.com/office/drawing/2014/main" id="{151774D3-D581-4A39-BB6B-2DEEC543A1BA}"/>
              </a:ext>
            </a:extLst>
          </p:cNvPr>
          <p:cNvSpPr txBox="1">
            <a:spLocks/>
          </p:cNvSpPr>
          <p:nvPr/>
        </p:nvSpPr>
        <p:spPr>
          <a:xfrm>
            <a:off x="8677510" y="540271"/>
            <a:ext cx="1404703"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mj-lt"/>
              </a:rPr>
              <a:t>Qualitative</a:t>
            </a:r>
          </a:p>
        </p:txBody>
      </p:sp>
      <p:sp>
        <p:nvSpPr>
          <p:cNvPr id="34" name="Rectangle: Rounded Corners 33">
            <a:extLst>
              <a:ext uri="{FF2B5EF4-FFF2-40B4-BE49-F238E27FC236}">
                <a16:creationId xmlns:a16="http://schemas.microsoft.com/office/drawing/2014/main" id="{953CBE6D-EAF8-49E2-8C16-680834DF8242}"/>
              </a:ext>
            </a:extLst>
          </p:cNvPr>
          <p:cNvSpPr/>
          <p:nvPr/>
        </p:nvSpPr>
        <p:spPr>
          <a:xfrm>
            <a:off x="629089" y="1483122"/>
            <a:ext cx="4177345"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 expectations of clients were met or exceeded for many clients. The services provided by VLA went above and beyond what they thought they might receive </a:t>
            </a:r>
            <a:endParaRPr lang="en-AU" sz="1600" dirty="0"/>
          </a:p>
        </p:txBody>
      </p:sp>
      <p:pic>
        <p:nvPicPr>
          <p:cNvPr id="35" name="Picture 34">
            <a:extLst>
              <a:ext uri="{FF2B5EF4-FFF2-40B4-BE49-F238E27FC236}">
                <a16:creationId xmlns:a16="http://schemas.microsoft.com/office/drawing/2014/main" id="{DFA82D1F-3828-4535-896C-92332F5C8972}"/>
              </a:ext>
            </a:extLst>
          </p:cNvPr>
          <p:cNvPicPr/>
          <p:nvPr/>
        </p:nvPicPr>
        <p:blipFill>
          <a:blip r:embed="rId3">
            <a:duotone>
              <a:schemeClr val="accent1">
                <a:shade val="45000"/>
                <a:satMod val="135000"/>
              </a:schemeClr>
              <a:prstClr val="white"/>
            </a:duotone>
          </a:blip>
          <a:stretch>
            <a:fillRect/>
          </a:stretch>
        </p:blipFill>
        <p:spPr>
          <a:xfrm rot="2700000">
            <a:off x="524953" y="1310183"/>
            <a:ext cx="410915" cy="404495"/>
          </a:xfrm>
          <a:prstGeom prst="rect">
            <a:avLst/>
          </a:prstGeom>
        </p:spPr>
      </p:pic>
      <p:sp>
        <p:nvSpPr>
          <p:cNvPr id="21" name="Rectangle: Rounded Corners 20">
            <a:extLst>
              <a:ext uri="{FF2B5EF4-FFF2-40B4-BE49-F238E27FC236}">
                <a16:creationId xmlns:a16="http://schemas.microsoft.com/office/drawing/2014/main" id="{62C94BA4-EB6F-4575-B6FD-A401E2D78F0D}"/>
              </a:ext>
            </a:extLst>
          </p:cNvPr>
          <p:cNvSpPr/>
          <p:nvPr/>
        </p:nvSpPr>
        <p:spPr>
          <a:xfrm>
            <a:off x="5435523" y="1512431"/>
            <a:ext cx="4017600"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1200"/>
              </a:spcAft>
            </a:pPr>
            <a:r>
              <a:rPr lang="en-AU" sz="1600" dirty="0">
                <a:solidFill>
                  <a:srgbClr val="616365"/>
                </a:solidFill>
                <a:latin typeface="Arial" panose="020B0604020202020204" pitchFamily="34" charset="0"/>
                <a:cs typeface="Times New Roman" panose="02020603050405020304" pitchFamily="18" charset="0"/>
              </a:rPr>
              <a:t>Not all clients felt that their expectations were met. Issues of eligibility appeared to be the main driver of unmet expectation</a:t>
            </a:r>
          </a:p>
        </p:txBody>
      </p:sp>
      <p:sp>
        <p:nvSpPr>
          <p:cNvPr id="25" name="Rectangle: Rounded Corners 24">
            <a:extLst>
              <a:ext uri="{FF2B5EF4-FFF2-40B4-BE49-F238E27FC236}">
                <a16:creationId xmlns:a16="http://schemas.microsoft.com/office/drawing/2014/main" id="{1FD31423-0346-4853-8D3F-FD35BBC1C107}"/>
              </a:ext>
            </a:extLst>
          </p:cNvPr>
          <p:cNvSpPr/>
          <p:nvPr/>
        </p:nvSpPr>
        <p:spPr>
          <a:xfrm>
            <a:off x="5600553" y="2989654"/>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had $10,000 saved up to buy a car for </a:t>
            </a:r>
            <a:b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me and the family. I don’t make any money. Then VLA told me that I could not get a lawyer because of my savings. I had to represent myself, now I can’t see my kids.  </a:t>
            </a:r>
            <a:endParaRPr lang="en-AU" sz="1400" i="1" dirty="0">
              <a:solidFill>
                <a:schemeClr val="bg1">
                  <a:lumMod val="50000"/>
                </a:schemeClr>
              </a:solidFill>
            </a:endParaRPr>
          </a:p>
        </p:txBody>
      </p:sp>
      <p:grpSp>
        <p:nvGrpSpPr>
          <p:cNvPr id="26" name="Group 25">
            <a:extLst>
              <a:ext uri="{FF2B5EF4-FFF2-40B4-BE49-F238E27FC236}">
                <a16:creationId xmlns:a16="http://schemas.microsoft.com/office/drawing/2014/main" id="{4FCED82C-BE72-45EE-A913-AADFE411CD52}"/>
              </a:ext>
            </a:extLst>
          </p:cNvPr>
          <p:cNvGrpSpPr/>
          <p:nvPr/>
        </p:nvGrpSpPr>
        <p:grpSpPr>
          <a:xfrm>
            <a:off x="5293134" y="2656466"/>
            <a:ext cx="590117" cy="589472"/>
            <a:chOff x="1446825" y="333331"/>
            <a:chExt cx="1162050" cy="1161415"/>
          </a:xfrm>
        </p:grpSpPr>
        <p:sp>
          <p:nvSpPr>
            <p:cNvPr id="30" name="Oval 29">
              <a:extLst>
                <a:ext uri="{FF2B5EF4-FFF2-40B4-BE49-F238E27FC236}">
                  <a16:creationId xmlns:a16="http://schemas.microsoft.com/office/drawing/2014/main" id="{715A133F-5C9C-47CD-A61B-9AE1AD4A661C}"/>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7" name="Picture 36" descr="C:\Users\MonsterTheMoocher\AppData\Local\Microsoft\Windows\INetCache\Content.Word\Interview white only.png">
              <a:extLst>
                <a:ext uri="{FF2B5EF4-FFF2-40B4-BE49-F238E27FC236}">
                  <a16:creationId xmlns:a16="http://schemas.microsoft.com/office/drawing/2014/main" id="{B3E7DBCB-FF4A-48CE-85F6-3DF18D581B8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38" name="Rectangle: Rounded Corners 37">
            <a:extLst>
              <a:ext uri="{FF2B5EF4-FFF2-40B4-BE49-F238E27FC236}">
                <a16:creationId xmlns:a16="http://schemas.microsoft.com/office/drawing/2014/main" id="{C4CFAB6D-69D2-4C03-BFBA-7A46ACB76762}"/>
              </a:ext>
            </a:extLst>
          </p:cNvPr>
          <p:cNvSpPr/>
          <p:nvPr/>
        </p:nvSpPr>
        <p:spPr>
          <a:xfrm>
            <a:off x="5600553" y="4387324"/>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So, they just told me I couldn’t have a </a:t>
            </a:r>
            <a:b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Duty Lawyer because my ex is already using one. That was it. I had to go out and find my own lawyer which cost me.</a:t>
            </a:r>
            <a:endParaRPr lang="en-AU" sz="1400" i="1" dirty="0">
              <a:solidFill>
                <a:schemeClr val="bg1">
                  <a:lumMod val="50000"/>
                </a:schemeClr>
              </a:solidFill>
            </a:endParaRPr>
          </a:p>
        </p:txBody>
      </p:sp>
      <p:grpSp>
        <p:nvGrpSpPr>
          <p:cNvPr id="39" name="Group 38">
            <a:extLst>
              <a:ext uri="{FF2B5EF4-FFF2-40B4-BE49-F238E27FC236}">
                <a16:creationId xmlns:a16="http://schemas.microsoft.com/office/drawing/2014/main" id="{79174DCB-CBE5-45CB-A90E-6C34A773B735}"/>
              </a:ext>
            </a:extLst>
          </p:cNvPr>
          <p:cNvGrpSpPr/>
          <p:nvPr/>
        </p:nvGrpSpPr>
        <p:grpSpPr>
          <a:xfrm>
            <a:off x="5293134" y="4054136"/>
            <a:ext cx="590117" cy="589472"/>
            <a:chOff x="1446825" y="333331"/>
            <a:chExt cx="1162050" cy="1161415"/>
          </a:xfrm>
        </p:grpSpPr>
        <p:sp>
          <p:nvSpPr>
            <p:cNvPr id="48" name="Oval 47">
              <a:extLst>
                <a:ext uri="{FF2B5EF4-FFF2-40B4-BE49-F238E27FC236}">
                  <a16:creationId xmlns:a16="http://schemas.microsoft.com/office/drawing/2014/main" id="{270EB9B5-6320-4B8F-A44F-2CFC20AB691D}"/>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9" name="Picture 48" descr="C:\Users\MonsterTheMoocher\AppData\Local\Microsoft\Windows\INetCache\Content.Word\Interview white only.png">
              <a:extLst>
                <a:ext uri="{FF2B5EF4-FFF2-40B4-BE49-F238E27FC236}">
                  <a16:creationId xmlns:a16="http://schemas.microsoft.com/office/drawing/2014/main" id="{72EE6DE8-E830-4EBC-BCA9-BC44955D1005}"/>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50" name="Rectangle: Rounded Corners 49">
            <a:extLst>
              <a:ext uri="{FF2B5EF4-FFF2-40B4-BE49-F238E27FC236}">
                <a16:creationId xmlns:a16="http://schemas.microsoft.com/office/drawing/2014/main" id="{C46CB127-9A9E-45AF-9018-47F4ADDCC4A5}"/>
              </a:ext>
            </a:extLst>
          </p:cNvPr>
          <p:cNvSpPr/>
          <p:nvPr/>
        </p:nvSpPr>
        <p:spPr>
          <a:xfrm>
            <a:off x="5600553" y="5768551"/>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 didn’t end up getting any help. She lives </a:t>
            </a:r>
            <a:b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in &lt;STATE&gt; so VLA could not help because it was not happening in Victoria. They were very nice and polite about it all. </a:t>
            </a:r>
            <a:endParaRPr lang="en-AU" sz="1400" i="1" dirty="0">
              <a:solidFill>
                <a:schemeClr val="bg1">
                  <a:lumMod val="50000"/>
                </a:schemeClr>
              </a:solidFill>
            </a:endParaRPr>
          </a:p>
        </p:txBody>
      </p:sp>
      <p:grpSp>
        <p:nvGrpSpPr>
          <p:cNvPr id="51" name="Group 50">
            <a:extLst>
              <a:ext uri="{FF2B5EF4-FFF2-40B4-BE49-F238E27FC236}">
                <a16:creationId xmlns:a16="http://schemas.microsoft.com/office/drawing/2014/main" id="{85E2C587-3127-4804-915E-56367E91D7FE}"/>
              </a:ext>
            </a:extLst>
          </p:cNvPr>
          <p:cNvGrpSpPr/>
          <p:nvPr/>
        </p:nvGrpSpPr>
        <p:grpSpPr>
          <a:xfrm>
            <a:off x="5293134" y="5435363"/>
            <a:ext cx="590117" cy="589472"/>
            <a:chOff x="1446825" y="333331"/>
            <a:chExt cx="1162050" cy="1161415"/>
          </a:xfrm>
        </p:grpSpPr>
        <p:sp>
          <p:nvSpPr>
            <p:cNvPr id="52" name="Oval 51">
              <a:extLst>
                <a:ext uri="{FF2B5EF4-FFF2-40B4-BE49-F238E27FC236}">
                  <a16:creationId xmlns:a16="http://schemas.microsoft.com/office/drawing/2014/main" id="{372CBCA9-CB5A-45F2-840D-B672DB6FE00D}"/>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53" name="Picture 52" descr="C:\Users\MonsterTheMoocher\AppData\Local\Microsoft\Windows\INetCache\Content.Word\Interview white only.png">
              <a:extLst>
                <a:ext uri="{FF2B5EF4-FFF2-40B4-BE49-F238E27FC236}">
                  <a16:creationId xmlns:a16="http://schemas.microsoft.com/office/drawing/2014/main" id="{3619D660-C098-4996-928F-E8C387A9103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pic>
        <p:nvPicPr>
          <p:cNvPr id="54" name="Picture 53">
            <a:extLst>
              <a:ext uri="{FF2B5EF4-FFF2-40B4-BE49-F238E27FC236}">
                <a16:creationId xmlns:a16="http://schemas.microsoft.com/office/drawing/2014/main" id="{4C977764-6D3B-4DA8-B364-AD653676B4A1}"/>
              </a:ext>
            </a:extLst>
          </p:cNvPr>
          <p:cNvPicPr/>
          <p:nvPr/>
        </p:nvPicPr>
        <p:blipFill>
          <a:blip r:embed="rId3">
            <a:duotone>
              <a:schemeClr val="accent1">
                <a:shade val="45000"/>
                <a:satMod val="135000"/>
              </a:schemeClr>
              <a:prstClr val="white"/>
            </a:duotone>
          </a:blip>
          <a:stretch>
            <a:fillRect/>
          </a:stretch>
        </p:blipFill>
        <p:spPr>
          <a:xfrm rot="8100000">
            <a:off x="9155869" y="1316469"/>
            <a:ext cx="410915" cy="404495"/>
          </a:xfrm>
          <a:prstGeom prst="rect">
            <a:avLst/>
          </a:prstGeom>
        </p:spPr>
      </p:pic>
      <p:sp>
        <p:nvSpPr>
          <p:cNvPr id="55" name="Title 3">
            <a:extLst>
              <a:ext uri="{FF2B5EF4-FFF2-40B4-BE49-F238E27FC236}">
                <a16:creationId xmlns:a16="http://schemas.microsoft.com/office/drawing/2014/main" id="{244775E9-D5F7-419D-928F-763059EC576D}"/>
              </a:ext>
            </a:extLst>
          </p:cNvPr>
          <p:cNvSpPr>
            <a:spLocks noGrp="1"/>
          </p:cNvSpPr>
          <p:nvPr>
            <p:ph type="title"/>
          </p:nvPr>
        </p:nvSpPr>
        <p:spPr>
          <a:xfrm>
            <a:off x="1774460" y="427703"/>
            <a:ext cx="6533292" cy="1260475"/>
          </a:xfrm>
        </p:spPr>
        <p:txBody>
          <a:bodyPr/>
          <a:lstStyle/>
          <a:p>
            <a:pPr algn="ctr"/>
            <a:r>
              <a:rPr lang="en-AU" dirty="0"/>
              <a:t>Meeting expectations</a:t>
            </a:r>
          </a:p>
        </p:txBody>
      </p:sp>
    </p:spTree>
    <p:extLst>
      <p:ext uri="{BB962C8B-B14F-4D97-AF65-F5344CB8AC3E}">
        <p14:creationId xmlns:p14="http://schemas.microsoft.com/office/powerpoint/2010/main" val="225871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Title 12"/>
          <p:cNvSpPr txBox="1">
            <a:spLocks/>
          </p:cNvSpPr>
          <p:nvPr/>
        </p:nvSpPr>
        <p:spPr bwMode="auto">
          <a:xfrm>
            <a:off x="466323" y="1209761"/>
            <a:ext cx="9032125" cy="72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9" tIns="43906" rIns="87809" bIns="43906" anchor="ct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eaLnBrk="1" fontAlgn="base" hangingPunct="1">
              <a:lnSpc>
                <a:spcPct val="85000"/>
              </a:lnSpc>
              <a:spcBef>
                <a:spcPct val="0"/>
              </a:spcBef>
              <a:spcAft>
                <a:spcPct val="0"/>
              </a:spcAft>
            </a:pPr>
            <a:r>
              <a:rPr lang="en-US" sz="3500" dirty="0">
                <a:solidFill>
                  <a:srgbClr val="616365"/>
                </a:solidFill>
                <a:ea typeface="Verdana" pitchFamily="34" charset="0"/>
                <a:cs typeface="Arial" pitchFamily="34" charset="0"/>
              </a:rPr>
              <a:t>Methodology </a:t>
            </a:r>
          </a:p>
        </p:txBody>
      </p:sp>
      <p:grpSp>
        <p:nvGrpSpPr>
          <p:cNvPr id="16" name="Group 15">
            <a:extLst>
              <a:ext uri="{FF2B5EF4-FFF2-40B4-BE49-F238E27FC236}">
                <a16:creationId xmlns:a16="http://schemas.microsoft.com/office/drawing/2014/main" id="{94CA0995-A418-40EF-A3FF-3DE1ABCE6B9E}"/>
              </a:ext>
            </a:extLst>
          </p:cNvPr>
          <p:cNvGrpSpPr/>
          <p:nvPr/>
        </p:nvGrpSpPr>
        <p:grpSpPr>
          <a:xfrm>
            <a:off x="963052" y="4798925"/>
            <a:ext cx="1013916" cy="1012808"/>
            <a:chOff x="1446825" y="333331"/>
            <a:chExt cx="1162050" cy="1161415"/>
          </a:xfrm>
        </p:grpSpPr>
        <p:sp>
          <p:nvSpPr>
            <p:cNvPr id="22" name="Oval 21">
              <a:extLst>
                <a:ext uri="{FF2B5EF4-FFF2-40B4-BE49-F238E27FC236}">
                  <a16:creationId xmlns:a16="http://schemas.microsoft.com/office/drawing/2014/main" id="{9D9254F9-35C3-4C11-AF45-99FA6A32028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3" name="Picture 22" descr="C:\Users\MonsterTheMoocher\AppData\Local\Microsoft\Windows\INetCache\Content.Word\Interview white only.png">
              <a:extLst>
                <a:ext uri="{FF2B5EF4-FFF2-40B4-BE49-F238E27FC236}">
                  <a16:creationId xmlns:a16="http://schemas.microsoft.com/office/drawing/2014/main" id="{23517D4B-E83F-4DB7-A4D5-8E15DE68C44D}"/>
                </a:ext>
              </a:extLst>
            </p:cNvPr>
            <p:cNvPicPr/>
            <p:nvPr/>
          </p:nvPicPr>
          <p:blipFill rotWithShape="1">
            <a:blip r:embed="rId3"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grpSp>
        <p:nvGrpSpPr>
          <p:cNvPr id="27" name="Group 26">
            <a:extLst>
              <a:ext uri="{FF2B5EF4-FFF2-40B4-BE49-F238E27FC236}">
                <a16:creationId xmlns:a16="http://schemas.microsoft.com/office/drawing/2014/main" id="{620EC479-03A4-4FB3-B4B2-3C06AF0B5B18}"/>
              </a:ext>
            </a:extLst>
          </p:cNvPr>
          <p:cNvGrpSpPr/>
          <p:nvPr/>
        </p:nvGrpSpPr>
        <p:grpSpPr>
          <a:xfrm>
            <a:off x="576626" y="2601434"/>
            <a:ext cx="1013916" cy="1012254"/>
            <a:chOff x="266699" y="2876210"/>
            <a:chExt cx="1162050" cy="1160780"/>
          </a:xfrm>
        </p:grpSpPr>
        <p:sp>
          <p:nvSpPr>
            <p:cNvPr id="28" name="Oval 27">
              <a:extLst>
                <a:ext uri="{FF2B5EF4-FFF2-40B4-BE49-F238E27FC236}">
                  <a16:creationId xmlns:a16="http://schemas.microsoft.com/office/drawing/2014/main" id="{D3772BE4-2DD4-4408-A886-BA4965EF0D7D}"/>
                </a:ext>
              </a:extLst>
            </p:cNvPr>
            <p:cNvSpPr/>
            <p:nvPr/>
          </p:nvSpPr>
          <p:spPr>
            <a:xfrm>
              <a:off x="266699" y="2876210"/>
              <a:ext cx="1162050" cy="1160780"/>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9" name="Picture 28" descr="C:\Users\MonsterTheMoocher\AppData\Local\Microsoft\Windows\INetCache\Content.Word\Phone.png">
              <a:extLst>
                <a:ext uri="{FF2B5EF4-FFF2-40B4-BE49-F238E27FC236}">
                  <a16:creationId xmlns:a16="http://schemas.microsoft.com/office/drawing/2014/main" id="{4677413B-4D81-49FC-9DDF-668CFD8A36E0}"/>
                </a:ext>
              </a:extLst>
            </p:cNvPr>
            <p:cNvPicPr/>
            <p:nvPr/>
          </p:nvPicPr>
          <p:blipFill rotWithShape="1">
            <a:blip r:embed="rId4">
              <a:extLst>
                <a:ext uri="{28A0092B-C50C-407E-A947-70E740481C1C}">
                  <a14:useLocalDpi xmlns:a14="http://schemas.microsoft.com/office/drawing/2010/main" val="0"/>
                </a:ext>
              </a:extLst>
            </a:blip>
            <a:srcRect l="34210" t="18115" r="42325" b="19800"/>
            <a:stretch/>
          </p:blipFill>
          <p:spPr bwMode="auto">
            <a:xfrm>
              <a:off x="647154" y="2971800"/>
              <a:ext cx="366518" cy="969596"/>
            </a:xfrm>
            <a:prstGeom prst="rect">
              <a:avLst/>
            </a:prstGeom>
            <a:noFill/>
            <a:ln>
              <a:noFill/>
            </a:ln>
          </p:spPr>
        </p:pic>
      </p:grpSp>
      <p:sp>
        <p:nvSpPr>
          <p:cNvPr id="2" name="TextBox 1">
            <a:extLst>
              <a:ext uri="{FF2B5EF4-FFF2-40B4-BE49-F238E27FC236}">
                <a16:creationId xmlns:a16="http://schemas.microsoft.com/office/drawing/2014/main" id="{2AE83672-A023-4567-B29D-28E66137C3E3}"/>
              </a:ext>
            </a:extLst>
          </p:cNvPr>
          <p:cNvSpPr txBox="1"/>
          <p:nvPr/>
        </p:nvSpPr>
        <p:spPr>
          <a:xfrm>
            <a:off x="2397897" y="2297306"/>
            <a:ext cx="7300425" cy="1620071"/>
          </a:xfrm>
          <a:prstGeom prst="rect">
            <a:avLst/>
          </a:prstGeom>
        </p:spPr>
        <p:txBody>
          <a:bodyPr vert="horz" wrap="square" lIns="88901" tIns="44451" rIns="88901" bIns="44451" rtlCol="0">
            <a:noAutofit/>
          </a:bodyPr>
          <a:lstStyle/>
          <a:p>
            <a:pPr marL="342900" marR="0" indent="-342900" algn="l" defTabSz="889008" rtl="0" eaLnBrk="1" fontAlgn="auto" latinLnBrk="0" hangingPunct="1">
              <a:lnSpc>
                <a:spcPct val="90000"/>
              </a:lnSpc>
              <a:spcBef>
                <a:spcPts val="300"/>
              </a:spcBef>
              <a:spcAft>
                <a:spcPts val="0"/>
              </a:spcAft>
              <a:buClr>
                <a:srgbClr val="FFC000"/>
              </a:buClr>
              <a:buSzTx/>
              <a:buFont typeface="Arial" panose="020B0604020202020204" pitchFamily="34" charset="0"/>
              <a:buChar char="•"/>
              <a:tabLst/>
            </a:pPr>
            <a:r>
              <a:rPr lang="en-AU" sz="1800" dirty="0">
                <a:latin typeface="Arial" pitchFamily="34" charset="0"/>
                <a:ea typeface="Verdana" pitchFamily="34" charset="0"/>
                <a:cs typeface="Arial" pitchFamily="34" charset="0"/>
              </a:rPr>
              <a:t>5</a:t>
            </a: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01 telephone interviews plus 500 online interviews – total 1,001</a:t>
            </a:r>
          </a:p>
          <a:p>
            <a:pPr marL="342900" indent="-342900">
              <a:lnSpc>
                <a:spcPct val="90000"/>
              </a:lnSpc>
              <a:spcBef>
                <a:spcPts val="300"/>
              </a:spcBef>
              <a:buClr>
                <a:srgbClr val="FFC000"/>
              </a:buClr>
              <a:buFont typeface="Arial" panose="020B0604020202020204" pitchFamily="34" charset="0"/>
              <a:buChar char="•"/>
            </a:pPr>
            <a:r>
              <a:rPr lang="en-AU" sz="1800" dirty="0">
                <a:latin typeface="Arial" pitchFamily="34" charset="0"/>
                <a:ea typeface="Verdana" pitchFamily="34" charset="0"/>
                <a:cs typeface="Arial" pitchFamily="34" charset="0"/>
              </a:rPr>
              <a:t>Equal representation of:</a:t>
            </a:r>
          </a:p>
          <a:p>
            <a:pPr marL="714375" marR="0" indent="-342900" algn="l" defTabSz="889008" rtl="0" eaLnBrk="1" fontAlgn="auto" latinLnBrk="0" hangingPunct="1">
              <a:lnSpc>
                <a:spcPct val="90000"/>
              </a:lnSpc>
              <a:spcBef>
                <a:spcPts val="0"/>
              </a:spcBef>
              <a:spcAft>
                <a:spcPts val="0"/>
              </a:spcAft>
              <a:buClrTx/>
              <a:buSzTx/>
              <a:buFont typeface="Courier New" panose="02070309020205020404" pitchFamily="49" charset="0"/>
              <a:buChar char="o"/>
              <a:tabLst/>
            </a:pPr>
            <a:r>
              <a:rPr lang="en-AU" sz="1800" dirty="0">
                <a:latin typeface="Arial" pitchFamily="34" charset="0"/>
                <a:ea typeface="Verdana" pitchFamily="34" charset="0"/>
                <a:cs typeface="Arial" pitchFamily="34" charset="0"/>
              </a:rPr>
              <a:t>Legal Advice, Casework, Duty Lawyer and Legal Help</a:t>
            </a:r>
          </a:p>
          <a:p>
            <a:pPr marL="714375" indent="-342900">
              <a:lnSpc>
                <a:spcPct val="90000"/>
              </a:lnSpc>
              <a:buFont typeface="Courier New" panose="02070309020205020404" pitchFamily="49" charset="0"/>
              <a:buChar char="o"/>
            </a:pPr>
            <a:r>
              <a:rPr lang="en-AU" sz="1800" dirty="0">
                <a:latin typeface="Arial" pitchFamily="34" charset="0"/>
                <a:ea typeface="Verdana" pitchFamily="34" charset="0"/>
                <a:cs typeface="Arial" pitchFamily="34" charset="0"/>
              </a:rPr>
              <a:t>Criminal, Civil and Family Law</a:t>
            </a:r>
          </a:p>
          <a:p>
            <a:pPr marL="342900" indent="-342900">
              <a:lnSpc>
                <a:spcPct val="90000"/>
              </a:lnSpc>
              <a:spcBef>
                <a:spcPts val="300"/>
              </a:spcBef>
              <a:buClr>
                <a:srgbClr val="FFC000"/>
              </a:buClr>
              <a:buFont typeface="Arial" panose="020B0604020202020204" pitchFamily="34" charset="0"/>
              <a:buChar char="•"/>
            </a:pPr>
            <a:r>
              <a:rPr lang="en-AU" sz="1800" dirty="0">
                <a:latin typeface="Arial" pitchFamily="34" charset="0"/>
                <a:ea typeface="Verdana" pitchFamily="34" charset="0"/>
                <a:cs typeface="Arial" pitchFamily="34" charset="0"/>
              </a:rPr>
              <a:t>Weighted to VLA’s client population</a:t>
            </a:r>
          </a:p>
          <a:p>
            <a:pPr marL="342900" indent="-342900">
              <a:lnSpc>
                <a:spcPct val="90000"/>
              </a:lnSpc>
              <a:spcBef>
                <a:spcPts val="300"/>
              </a:spcBef>
              <a:buClr>
                <a:srgbClr val="FFC000"/>
              </a:buClr>
              <a:buFont typeface="Arial" panose="020B0604020202020204" pitchFamily="34" charset="0"/>
              <a:buChar char="•"/>
            </a:pPr>
            <a:r>
              <a:rPr lang="en-AU" sz="1800" dirty="0">
                <a:latin typeface="Arial" pitchFamily="34" charset="0"/>
                <a:ea typeface="Verdana" pitchFamily="34" charset="0"/>
                <a:cs typeface="Arial" pitchFamily="34" charset="0"/>
              </a:rPr>
              <a:t>Fieldwork conducted February-March 2017</a:t>
            </a:r>
          </a:p>
        </p:txBody>
      </p:sp>
      <p:sp>
        <p:nvSpPr>
          <p:cNvPr id="31" name="TextBox 30">
            <a:extLst>
              <a:ext uri="{FF2B5EF4-FFF2-40B4-BE49-F238E27FC236}">
                <a16:creationId xmlns:a16="http://schemas.microsoft.com/office/drawing/2014/main" id="{145B1B3D-6E30-46F7-A34D-D053090D2212}"/>
              </a:ext>
            </a:extLst>
          </p:cNvPr>
          <p:cNvSpPr txBox="1"/>
          <p:nvPr/>
        </p:nvSpPr>
        <p:spPr>
          <a:xfrm>
            <a:off x="2397897" y="4790045"/>
            <a:ext cx="6981242" cy="1620071"/>
          </a:xfrm>
          <a:prstGeom prst="rect">
            <a:avLst/>
          </a:prstGeom>
        </p:spPr>
        <p:txBody>
          <a:bodyPr vert="horz" wrap="square" lIns="88901" tIns="44451" rIns="88901" bIns="44451" rtlCol="0">
            <a:noAutofit/>
          </a:bodyPr>
          <a:lstStyle/>
          <a:p>
            <a:pPr marL="342900" marR="0" indent="-342900" algn="l" defTabSz="889008" rtl="0" eaLnBrk="1" fontAlgn="auto" latinLnBrk="0" hangingPunct="1">
              <a:lnSpc>
                <a:spcPct val="90000"/>
              </a:lnSpc>
              <a:spcBef>
                <a:spcPts val="300"/>
              </a:spcBef>
              <a:spcAft>
                <a:spcPts val="0"/>
              </a:spcAft>
              <a:buClr>
                <a:srgbClr val="FFC000"/>
              </a:buClr>
              <a:buSzTx/>
              <a:buFont typeface="Arial" panose="020B0604020202020204" pitchFamily="34" charset="0"/>
              <a:buChar char="•"/>
              <a:tabLst/>
            </a:pP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Follow-up qualitative interviews with n=20 clients</a:t>
            </a:r>
          </a:p>
          <a:p>
            <a:pPr marL="342900" marR="0" indent="-342900" algn="l" defTabSz="889008" rtl="0" eaLnBrk="1" fontAlgn="auto" latinLnBrk="0" hangingPunct="1">
              <a:lnSpc>
                <a:spcPct val="90000"/>
              </a:lnSpc>
              <a:spcBef>
                <a:spcPts val="300"/>
              </a:spcBef>
              <a:spcAft>
                <a:spcPts val="0"/>
              </a:spcAft>
              <a:buClr>
                <a:srgbClr val="FFC000"/>
              </a:buClr>
              <a:buSzTx/>
              <a:buFont typeface="Arial" panose="020B0604020202020204" pitchFamily="34" charset="0"/>
              <a:buChar char="•"/>
              <a:tabLst/>
            </a:pPr>
            <a:r>
              <a:rPr lang="en-AU" sz="1800" dirty="0">
                <a:latin typeface="Arial" pitchFamily="34" charset="0"/>
                <a:ea typeface="Verdana" pitchFamily="34" charset="0"/>
                <a:cs typeface="Arial" pitchFamily="34" charset="0"/>
              </a:rPr>
              <a:t>Selected to represent:</a:t>
            </a:r>
          </a:p>
          <a:p>
            <a:pPr marL="714375" lvl="1" indent="-342900">
              <a:lnSpc>
                <a:spcPct val="90000"/>
              </a:lnSpc>
              <a:buClr>
                <a:srgbClr val="FFC000"/>
              </a:buClr>
              <a:buFont typeface="Courier New" panose="02070309020205020404" pitchFamily="49" charset="0"/>
              <a:buChar char="o"/>
            </a:pPr>
            <a:r>
              <a:rPr lang="en-AU" sz="1800" dirty="0">
                <a:latin typeface="Arial" pitchFamily="34" charset="0"/>
                <a:ea typeface="Verdana" pitchFamily="34" charset="0"/>
                <a:cs typeface="Arial" pitchFamily="34" charset="0"/>
              </a:rPr>
              <a:t>Service types and client types</a:t>
            </a:r>
          </a:p>
          <a:p>
            <a:pPr marL="714375" lvl="1" indent="-342900">
              <a:lnSpc>
                <a:spcPct val="90000"/>
              </a:lnSpc>
              <a:buClr>
                <a:srgbClr val="FFC000"/>
              </a:buClr>
              <a:buFont typeface="Courier New" panose="02070309020205020404" pitchFamily="49" charset="0"/>
              <a:buChar char="o"/>
            </a:pPr>
            <a:r>
              <a:rPr lang="en-AU" sz="1800" dirty="0">
                <a:latin typeface="Arial" pitchFamily="34" charset="0"/>
                <a:ea typeface="Verdana" pitchFamily="34" charset="0"/>
                <a:cs typeface="Arial" pitchFamily="34" charset="0"/>
              </a:rPr>
              <a:t>Levels of satisfaction</a:t>
            </a:r>
          </a:p>
          <a:p>
            <a:pPr marL="714375" lvl="1" indent="-342900">
              <a:lnSpc>
                <a:spcPct val="90000"/>
              </a:lnSpc>
              <a:buClr>
                <a:srgbClr val="FFC000"/>
              </a:buClr>
              <a:buFont typeface="Courier New" panose="02070309020205020404" pitchFamily="49" charset="0"/>
              <a:buChar char="o"/>
            </a:pPr>
            <a:r>
              <a:rPr lang="en-AU" sz="1800" dirty="0">
                <a:latin typeface="Arial" pitchFamily="34" charset="0"/>
                <a:ea typeface="Verdana" pitchFamily="34" charset="0"/>
                <a:cs typeface="Arial" pitchFamily="34" charset="0"/>
              </a:rPr>
              <a:t>Culturally and linguistically diverse clients, clients with disabilities and Indigenous clients</a:t>
            </a:r>
          </a:p>
          <a:p>
            <a:pPr marL="342900" indent="-342900">
              <a:lnSpc>
                <a:spcPct val="90000"/>
              </a:lnSpc>
              <a:spcBef>
                <a:spcPts val="300"/>
              </a:spcBef>
              <a:buClr>
                <a:srgbClr val="FFC000"/>
              </a:buClr>
              <a:buFont typeface="Arial" panose="020B0604020202020204" pitchFamily="34" charset="0"/>
              <a:buChar char="•"/>
            </a:pPr>
            <a:r>
              <a:rPr lang="en-AU" sz="1800" dirty="0">
                <a:latin typeface="Arial" pitchFamily="34" charset="0"/>
                <a:ea typeface="Verdana" pitchFamily="34" charset="0"/>
                <a:cs typeface="Arial" pitchFamily="34" charset="0"/>
              </a:rPr>
              <a:t>An extension of survey responses – telling their story</a:t>
            </a:r>
          </a:p>
        </p:txBody>
      </p:sp>
      <p:sp>
        <p:nvSpPr>
          <p:cNvPr id="3" name="TextBox 2">
            <a:extLst>
              <a:ext uri="{FF2B5EF4-FFF2-40B4-BE49-F238E27FC236}">
                <a16:creationId xmlns:a16="http://schemas.microsoft.com/office/drawing/2014/main" id="{79A9FE0D-90E4-4064-8378-93D2B87915F6}"/>
              </a:ext>
            </a:extLst>
          </p:cNvPr>
          <p:cNvSpPr txBox="1"/>
          <p:nvPr/>
        </p:nvSpPr>
        <p:spPr>
          <a:xfrm>
            <a:off x="636114" y="3621083"/>
            <a:ext cx="1728192" cy="640913"/>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6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Multi-Method Survey</a:t>
            </a:r>
          </a:p>
        </p:txBody>
      </p:sp>
      <p:sp>
        <p:nvSpPr>
          <p:cNvPr id="32" name="TextBox 31">
            <a:extLst>
              <a:ext uri="{FF2B5EF4-FFF2-40B4-BE49-F238E27FC236}">
                <a16:creationId xmlns:a16="http://schemas.microsoft.com/office/drawing/2014/main" id="{22CCE4CA-26FE-4F86-B484-C431230FA08D}"/>
              </a:ext>
            </a:extLst>
          </p:cNvPr>
          <p:cNvSpPr txBox="1"/>
          <p:nvPr/>
        </p:nvSpPr>
        <p:spPr>
          <a:xfrm>
            <a:off x="576626" y="5832160"/>
            <a:ext cx="1728192" cy="569567"/>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6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Qualitative Follow-up</a:t>
            </a:r>
          </a:p>
        </p:txBody>
      </p:sp>
      <p:grpSp>
        <p:nvGrpSpPr>
          <p:cNvPr id="24" name="Group 23">
            <a:extLst>
              <a:ext uri="{FF2B5EF4-FFF2-40B4-BE49-F238E27FC236}">
                <a16:creationId xmlns:a16="http://schemas.microsoft.com/office/drawing/2014/main" id="{01831449-BDAC-40F1-8749-62C63DF9F3C9}"/>
              </a:ext>
            </a:extLst>
          </p:cNvPr>
          <p:cNvGrpSpPr/>
          <p:nvPr/>
        </p:nvGrpSpPr>
        <p:grpSpPr>
          <a:xfrm>
            <a:off x="1355552" y="2613741"/>
            <a:ext cx="1013916" cy="1012808"/>
            <a:chOff x="3970950" y="333303"/>
            <a:chExt cx="1162050" cy="1161415"/>
          </a:xfrm>
        </p:grpSpPr>
        <p:sp>
          <p:nvSpPr>
            <p:cNvPr id="25" name="Oval 24">
              <a:extLst>
                <a:ext uri="{FF2B5EF4-FFF2-40B4-BE49-F238E27FC236}">
                  <a16:creationId xmlns:a16="http://schemas.microsoft.com/office/drawing/2014/main" id="{BC8B337B-F92D-4B8C-89D5-FA7BE9D8B8B0}"/>
                </a:ext>
              </a:extLst>
            </p:cNvPr>
            <p:cNvSpPr/>
            <p:nvPr/>
          </p:nvSpPr>
          <p:spPr>
            <a:xfrm>
              <a:off x="3970950" y="333303"/>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6" name="Picture 25" descr="C:\Users\MonsterTheMoocher\AppData\Local\Microsoft\Windows\INetCache\Content.Word\Laptop Desktop.png">
              <a:extLst>
                <a:ext uri="{FF2B5EF4-FFF2-40B4-BE49-F238E27FC236}">
                  <a16:creationId xmlns:a16="http://schemas.microsoft.com/office/drawing/2014/main" id="{5B60F2FD-8C29-423C-BCD7-3B03136A373E}"/>
                </a:ext>
              </a:extLst>
            </p:cNvPr>
            <p:cNvPicPr/>
            <p:nvPr/>
          </p:nvPicPr>
          <p:blipFill rotWithShape="1">
            <a:blip r:embed="rId5" cstate="print">
              <a:extLst>
                <a:ext uri="{28A0092B-C50C-407E-A947-70E740481C1C}">
                  <a14:useLocalDpi xmlns:a14="http://schemas.microsoft.com/office/drawing/2010/main" val="0"/>
                </a:ext>
              </a:extLst>
            </a:blip>
            <a:srcRect l="10214" t="11530" r="3632" b="13502"/>
            <a:stretch/>
          </p:blipFill>
          <p:spPr bwMode="auto">
            <a:xfrm>
              <a:off x="4067176" y="646135"/>
              <a:ext cx="987626" cy="506389"/>
            </a:xfrm>
            <a:prstGeom prst="rect">
              <a:avLst/>
            </a:prstGeom>
            <a:noFill/>
            <a:ln>
              <a:noFill/>
            </a:ln>
          </p:spPr>
        </p:pic>
      </p:grpSp>
    </p:spTree>
    <p:extLst>
      <p:ext uri="{BB962C8B-B14F-4D97-AF65-F5344CB8AC3E}">
        <p14:creationId xmlns:p14="http://schemas.microsoft.com/office/powerpoint/2010/main" val="732308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660330" y="2160451"/>
            <a:ext cx="2761552" cy="2117732"/>
          </a:xfrm>
        </p:spPr>
        <p:txBody>
          <a:bodyPr/>
          <a:lstStyle/>
          <a:p>
            <a:pPr algn="ctr"/>
            <a:r>
              <a:rPr lang="en-AU" dirty="0">
                <a:latin typeface="+mj-lt"/>
              </a:rPr>
              <a:t>Referrals After service</a:t>
            </a:r>
          </a:p>
        </p:txBody>
      </p:sp>
      <p:grpSp>
        <p:nvGrpSpPr>
          <p:cNvPr id="9" name="Group 8">
            <a:extLst>
              <a:ext uri="{FF2B5EF4-FFF2-40B4-BE49-F238E27FC236}">
                <a16:creationId xmlns:a16="http://schemas.microsoft.com/office/drawing/2014/main" id="{EDF214F0-4373-48C0-ACA5-F4B37412E7E4}"/>
              </a:ext>
            </a:extLst>
          </p:cNvPr>
          <p:cNvGrpSpPr/>
          <p:nvPr/>
        </p:nvGrpSpPr>
        <p:grpSpPr>
          <a:xfrm>
            <a:off x="4177010" y="4032659"/>
            <a:ext cx="1594800" cy="1594800"/>
            <a:chOff x="6395431" y="254522"/>
            <a:chExt cx="1980220" cy="1980220"/>
          </a:xfrm>
        </p:grpSpPr>
        <p:sp>
          <p:nvSpPr>
            <p:cNvPr id="10" name="Oval 9">
              <a:extLst>
                <a:ext uri="{FF2B5EF4-FFF2-40B4-BE49-F238E27FC236}">
                  <a16:creationId xmlns:a16="http://schemas.microsoft.com/office/drawing/2014/main" id="{C500E3EA-B665-424C-A592-B68EBA17ADD7}"/>
                </a:ext>
              </a:extLst>
            </p:cNvPr>
            <p:cNvSpPr/>
            <p:nvPr/>
          </p:nvSpPr>
          <p:spPr>
            <a:xfrm>
              <a:off x="6395431" y="254522"/>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9E500B7A-A17B-474B-9D26-5754D3D5C038}"/>
                </a:ext>
              </a:extLst>
            </p:cNvPr>
            <p:cNvPicPr>
              <a:picLocks noChangeAspect="1"/>
            </p:cNvPicPr>
            <p:nvPr/>
          </p:nvPicPr>
          <p:blipFill>
            <a:blip r:embed="rId2"/>
            <a:stretch>
              <a:fillRect/>
            </a:stretch>
          </p:blipFill>
          <p:spPr>
            <a:xfrm>
              <a:off x="6738045" y="475909"/>
              <a:ext cx="1294992" cy="1521302"/>
            </a:xfrm>
            <a:prstGeom prst="rect">
              <a:avLst/>
            </a:prstGeom>
          </p:spPr>
        </p:pic>
      </p:grpSp>
    </p:spTree>
    <p:extLst>
      <p:ext uri="{BB962C8B-B14F-4D97-AF65-F5344CB8AC3E}">
        <p14:creationId xmlns:p14="http://schemas.microsoft.com/office/powerpoint/2010/main" val="1767677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5EB74309-CB83-4C3F-96BD-ABA2F8613127}"/>
              </a:ext>
            </a:extLst>
          </p:cNvPr>
          <p:cNvSpPr/>
          <p:nvPr/>
        </p:nvSpPr>
        <p:spPr>
          <a:xfrm>
            <a:off x="1882705" y="4852327"/>
            <a:ext cx="330069" cy="381346"/>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bg1">
                  <a:lumMod val="50000"/>
                </a:schemeClr>
              </a:solidFill>
            </a:endParaRPr>
          </a:p>
        </p:txBody>
      </p:sp>
      <p:sp>
        <p:nvSpPr>
          <p:cNvPr id="4" name="Title 3"/>
          <p:cNvSpPr>
            <a:spLocks noGrp="1"/>
          </p:cNvSpPr>
          <p:nvPr>
            <p:ph type="title"/>
          </p:nvPr>
        </p:nvSpPr>
        <p:spPr/>
        <p:txBody>
          <a:bodyPr/>
          <a:lstStyle/>
          <a:p>
            <a:r>
              <a:rPr lang="en-AU" dirty="0">
                <a:solidFill>
                  <a:schemeClr val="bg1">
                    <a:lumMod val="50000"/>
                  </a:schemeClr>
                </a:solidFill>
              </a:rPr>
              <a:t>Referrals</a:t>
            </a:r>
          </a:p>
        </p:txBody>
      </p:sp>
      <p:grpSp>
        <p:nvGrpSpPr>
          <p:cNvPr id="7" name="Group 6">
            <a:extLst>
              <a:ext uri="{FF2B5EF4-FFF2-40B4-BE49-F238E27FC236}">
                <a16:creationId xmlns:a16="http://schemas.microsoft.com/office/drawing/2014/main" id="{A2600366-168C-4388-A253-5754871C9677}"/>
              </a:ext>
            </a:extLst>
          </p:cNvPr>
          <p:cNvGrpSpPr/>
          <p:nvPr/>
        </p:nvGrpSpPr>
        <p:grpSpPr>
          <a:xfrm>
            <a:off x="9492202" y="140917"/>
            <a:ext cx="439200" cy="439200"/>
            <a:chOff x="6395431" y="254522"/>
            <a:chExt cx="1980220" cy="1980220"/>
          </a:xfrm>
        </p:grpSpPr>
        <p:sp>
          <p:nvSpPr>
            <p:cNvPr id="8" name="Oval 7">
              <a:extLst>
                <a:ext uri="{FF2B5EF4-FFF2-40B4-BE49-F238E27FC236}">
                  <a16:creationId xmlns:a16="http://schemas.microsoft.com/office/drawing/2014/main" id="{BD32F256-A996-4EDD-B23E-D75DFC214AC9}"/>
                </a:ext>
              </a:extLst>
            </p:cNvPr>
            <p:cNvSpPr/>
            <p:nvPr/>
          </p:nvSpPr>
          <p:spPr>
            <a:xfrm>
              <a:off x="6395431" y="254522"/>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pic>
          <p:nvPicPr>
            <p:cNvPr id="9" name="Picture 8">
              <a:extLst>
                <a:ext uri="{FF2B5EF4-FFF2-40B4-BE49-F238E27FC236}">
                  <a16:creationId xmlns:a16="http://schemas.microsoft.com/office/drawing/2014/main" id="{42496D2A-786F-450D-ACB4-F4500F45E193}"/>
                </a:ext>
              </a:extLst>
            </p:cNvPr>
            <p:cNvPicPr>
              <a:picLocks noChangeAspect="1"/>
            </p:cNvPicPr>
            <p:nvPr/>
          </p:nvPicPr>
          <p:blipFill>
            <a:blip r:embed="rId2"/>
            <a:stretch>
              <a:fillRect/>
            </a:stretch>
          </p:blipFill>
          <p:spPr>
            <a:xfrm>
              <a:off x="6738045" y="475909"/>
              <a:ext cx="1294992" cy="1521302"/>
            </a:xfrm>
            <a:prstGeom prst="rect">
              <a:avLst/>
            </a:prstGeom>
          </p:spPr>
        </p:pic>
      </p:grpSp>
      <p:graphicFrame>
        <p:nvGraphicFramePr>
          <p:cNvPr id="10" name="Chart 9">
            <a:extLst>
              <a:ext uri="{FF2B5EF4-FFF2-40B4-BE49-F238E27FC236}">
                <a16:creationId xmlns:a16="http://schemas.microsoft.com/office/drawing/2014/main" id="{AE183F97-1CF5-4937-B8EC-CFA353BB3DC5}"/>
              </a:ext>
            </a:extLst>
          </p:cNvPr>
          <p:cNvGraphicFramePr/>
          <p:nvPr>
            <p:extLst>
              <p:ext uri="{D42A27DB-BD31-4B8C-83A1-F6EECF244321}">
                <p14:modId xmlns:p14="http://schemas.microsoft.com/office/powerpoint/2010/main" val="4116404205"/>
              </p:ext>
            </p:extLst>
          </p:nvPr>
        </p:nvGraphicFramePr>
        <p:xfrm>
          <a:off x="-85513" y="4111274"/>
          <a:ext cx="2124236" cy="1863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2A307BA-4E89-43B7-B81A-DC6D7E2A1FA0}"/>
              </a:ext>
            </a:extLst>
          </p:cNvPr>
          <p:cNvGraphicFramePr/>
          <p:nvPr>
            <p:extLst>
              <p:ext uri="{D42A27DB-BD31-4B8C-83A1-F6EECF244321}">
                <p14:modId xmlns:p14="http://schemas.microsoft.com/office/powerpoint/2010/main" val="3077569882"/>
              </p:ext>
            </p:extLst>
          </p:nvPr>
        </p:nvGraphicFramePr>
        <p:xfrm>
          <a:off x="5834213" y="4164469"/>
          <a:ext cx="4248000"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18B1D60-4099-4CF6-A82E-92256CA7C67F}"/>
              </a:ext>
            </a:extLst>
          </p:cNvPr>
          <p:cNvGraphicFramePr/>
          <p:nvPr>
            <p:extLst>
              <p:ext uri="{D42A27DB-BD31-4B8C-83A1-F6EECF244321}">
                <p14:modId xmlns:p14="http://schemas.microsoft.com/office/powerpoint/2010/main" val="3008177292"/>
              </p:ext>
            </p:extLst>
          </p:nvPr>
        </p:nvGraphicFramePr>
        <p:xfrm>
          <a:off x="2198536" y="4164469"/>
          <a:ext cx="4248472" cy="237626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4EE9BE00-C7F6-43FF-95EA-E64F621027A0}"/>
              </a:ext>
            </a:extLst>
          </p:cNvPr>
          <p:cNvSpPr txBox="1"/>
          <p:nvPr/>
        </p:nvSpPr>
        <p:spPr>
          <a:xfrm>
            <a:off x="252574" y="3816635"/>
            <a:ext cx="1944216"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How many?</a:t>
            </a:r>
          </a:p>
        </p:txBody>
      </p:sp>
      <p:sp>
        <p:nvSpPr>
          <p:cNvPr id="14" name="TextBox 13">
            <a:extLst>
              <a:ext uri="{FF2B5EF4-FFF2-40B4-BE49-F238E27FC236}">
                <a16:creationId xmlns:a16="http://schemas.microsoft.com/office/drawing/2014/main" id="{78CEA3DA-3BA5-4BF5-A8F4-0015C83EB014}"/>
              </a:ext>
            </a:extLst>
          </p:cNvPr>
          <p:cNvSpPr txBox="1"/>
          <p:nvPr/>
        </p:nvSpPr>
        <p:spPr>
          <a:xfrm>
            <a:off x="3350664" y="3816635"/>
            <a:ext cx="2194498"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How?</a:t>
            </a:r>
          </a:p>
        </p:txBody>
      </p:sp>
      <p:sp>
        <p:nvSpPr>
          <p:cNvPr id="15" name="TextBox 14">
            <a:extLst>
              <a:ext uri="{FF2B5EF4-FFF2-40B4-BE49-F238E27FC236}">
                <a16:creationId xmlns:a16="http://schemas.microsoft.com/office/drawing/2014/main" id="{76D1A0DA-4799-4D4F-A383-83AB57046E95}"/>
              </a:ext>
            </a:extLst>
          </p:cNvPr>
          <p:cNvSpPr txBox="1"/>
          <p:nvPr/>
        </p:nvSpPr>
        <p:spPr>
          <a:xfrm>
            <a:off x="7309358" y="3816635"/>
            <a:ext cx="2194498"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Who to?</a:t>
            </a:r>
          </a:p>
        </p:txBody>
      </p:sp>
      <p:sp>
        <p:nvSpPr>
          <p:cNvPr id="16" name="Rectangle: Rounded Corners 15">
            <a:extLst>
              <a:ext uri="{FF2B5EF4-FFF2-40B4-BE49-F238E27FC236}">
                <a16:creationId xmlns:a16="http://schemas.microsoft.com/office/drawing/2014/main" id="{AADCFE49-8A7D-4934-AF10-A6FE3E6ADBB8}"/>
              </a:ext>
            </a:extLst>
          </p:cNvPr>
          <p:cNvSpPr/>
          <p:nvPr/>
        </p:nvSpPr>
        <p:spPr>
          <a:xfrm>
            <a:off x="577185" y="2194775"/>
            <a:ext cx="8945625" cy="1117803"/>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Four in ten clients received a referral at the completion of service</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Most were provided a phone number and referred to a private lawyer</a:t>
            </a:r>
          </a:p>
        </p:txBody>
      </p:sp>
      <p:pic>
        <p:nvPicPr>
          <p:cNvPr id="17" name="Picture 16">
            <a:extLst>
              <a:ext uri="{FF2B5EF4-FFF2-40B4-BE49-F238E27FC236}">
                <a16:creationId xmlns:a16="http://schemas.microsoft.com/office/drawing/2014/main" id="{E6733011-407F-4933-9E40-4FD2A4841749}"/>
              </a:ext>
            </a:extLst>
          </p:cNvPr>
          <p:cNvPicPr/>
          <p:nvPr/>
        </p:nvPicPr>
        <p:blipFill>
          <a:blip r:embed="rId6">
            <a:duotone>
              <a:schemeClr val="accent1">
                <a:shade val="45000"/>
                <a:satMod val="135000"/>
              </a:schemeClr>
              <a:prstClr val="white"/>
            </a:duotone>
          </a:blip>
          <a:stretch>
            <a:fillRect/>
          </a:stretch>
        </p:blipFill>
        <p:spPr>
          <a:xfrm rot="8344161">
            <a:off x="9071421" y="1952430"/>
            <a:ext cx="629969" cy="620126"/>
          </a:xfrm>
          <a:prstGeom prst="rect">
            <a:avLst/>
          </a:prstGeom>
        </p:spPr>
      </p:pic>
    </p:spTree>
    <p:extLst>
      <p:ext uri="{BB962C8B-B14F-4D97-AF65-F5344CB8AC3E}">
        <p14:creationId xmlns:p14="http://schemas.microsoft.com/office/powerpoint/2010/main" val="1366977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5EB74309-CB83-4C3F-96BD-ABA2F8613127}"/>
              </a:ext>
            </a:extLst>
          </p:cNvPr>
          <p:cNvSpPr/>
          <p:nvPr/>
        </p:nvSpPr>
        <p:spPr>
          <a:xfrm>
            <a:off x="3408924" y="4874593"/>
            <a:ext cx="330069" cy="381346"/>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bg1">
                  <a:lumMod val="50000"/>
                </a:schemeClr>
              </a:solidFill>
            </a:endParaRPr>
          </a:p>
        </p:txBody>
      </p:sp>
      <p:sp>
        <p:nvSpPr>
          <p:cNvPr id="4" name="Title 3"/>
          <p:cNvSpPr>
            <a:spLocks noGrp="1"/>
          </p:cNvSpPr>
          <p:nvPr>
            <p:ph type="title"/>
          </p:nvPr>
        </p:nvSpPr>
        <p:spPr/>
        <p:txBody>
          <a:bodyPr/>
          <a:lstStyle/>
          <a:p>
            <a:r>
              <a:rPr lang="en-AU" dirty="0">
                <a:solidFill>
                  <a:schemeClr val="bg1">
                    <a:lumMod val="50000"/>
                  </a:schemeClr>
                </a:solidFill>
              </a:rPr>
              <a:t>Referrals</a:t>
            </a:r>
          </a:p>
        </p:txBody>
      </p:sp>
      <p:grpSp>
        <p:nvGrpSpPr>
          <p:cNvPr id="7" name="Group 6">
            <a:extLst>
              <a:ext uri="{FF2B5EF4-FFF2-40B4-BE49-F238E27FC236}">
                <a16:creationId xmlns:a16="http://schemas.microsoft.com/office/drawing/2014/main" id="{A2600366-168C-4388-A253-5754871C9677}"/>
              </a:ext>
            </a:extLst>
          </p:cNvPr>
          <p:cNvGrpSpPr/>
          <p:nvPr/>
        </p:nvGrpSpPr>
        <p:grpSpPr>
          <a:xfrm>
            <a:off x="9469598" y="180231"/>
            <a:ext cx="439200" cy="439200"/>
            <a:chOff x="6395431" y="254522"/>
            <a:chExt cx="1980220" cy="1980220"/>
          </a:xfrm>
        </p:grpSpPr>
        <p:sp>
          <p:nvSpPr>
            <p:cNvPr id="8" name="Oval 7">
              <a:extLst>
                <a:ext uri="{FF2B5EF4-FFF2-40B4-BE49-F238E27FC236}">
                  <a16:creationId xmlns:a16="http://schemas.microsoft.com/office/drawing/2014/main" id="{BD32F256-A996-4EDD-B23E-D75DFC214AC9}"/>
                </a:ext>
              </a:extLst>
            </p:cNvPr>
            <p:cNvSpPr/>
            <p:nvPr/>
          </p:nvSpPr>
          <p:spPr>
            <a:xfrm>
              <a:off x="6395431" y="254522"/>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pic>
          <p:nvPicPr>
            <p:cNvPr id="9" name="Picture 8">
              <a:extLst>
                <a:ext uri="{FF2B5EF4-FFF2-40B4-BE49-F238E27FC236}">
                  <a16:creationId xmlns:a16="http://schemas.microsoft.com/office/drawing/2014/main" id="{42496D2A-786F-450D-ACB4-F4500F45E193}"/>
                </a:ext>
              </a:extLst>
            </p:cNvPr>
            <p:cNvPicPr>
              <a:picLocks noChangeAspect="1"/>
            </p:cNvPicPr>
            <p:nvPr/>
          </p:nvPicPr>
          <p:blipFill>
            <a:blip r:embed="rId2"/>
            <a:stretch>
              <a:fillRect/>
            </a:stretch>
          </p:blipFill>
          <p:spPr>
            <a:xfrm>
              <a:off x="6738045" y="475909"/>
              <a:ext cx="1294992" cy="1521302"/>
            </a:xfrm>
            <a:prstGeom prst="rect">
              <a:avLst/>
            </a:prstGeom>
          </p:spPr>
        </p:pic>
      </p:grpSp>
      <p:graphicFrame>
        <p:nvGraphicFramePr>
          <p:cNvPr id="10" name="Chart 9">
            <a:extLst>
              <a:ext uri="{FF2B5EF4-FFF2-40B4-BE49-F238E27FC236}">
                <a16:creationId xmlns:a16="http://schemas.microsoft.com/office/drawing/2014/main" id="{AE183F97-1CF5-4937-B8EC-CFA353BB3DC5}"/>
              </a:ext>
            </a:extLst>
          </p:cNvPr>
          <p:cNvGraphicFramePr/>
          <p:nvPr>
            <p:extLst>
              <p:ext uri="{D42A27DB-BD31-4B8C-83A1-F6EECF244321}">
                <p14:modId xmlns:p14="http://schemas.microsoft.com/office/powerpoint/2010/main" val="3018368197"/>
              </p:ext>
            </p:extLst>
          </p:nvPr>
        </p:nvGraphicFramePr>
        <p:xfrm>
          <a:off x="1440706" y="4133540"/>
          <a:ext cx="2124236" cy="18634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EE9BE00-C7F6-43FF-95EA-E64F621027A0}"/>
              </a:ext>
            </a:extLst>
          </p:cNvPr>
          <p:cNvSpPr txBox="1"/>
          <p:nvPr/>
        </p:nvSpPr>
        <p:spPr>
          <a:xfrm>
            <a:off x="1332694" y="3838901"/>
            <a:ext cx="2556284"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lang="en-AU" sz="1800" dirty="0">
                <a:solidFill>
                  <a:schemeClr val="bg1">
                    <a:lumMod val="50000"/>
                  </a:schemeClr>
                </a:solidFill>
                <a:latin typeface="Arial" pitchFamily="34" charset="0"/>
                <a:ea typeface="Verdana" pitchFamily="34" charset="0"/>
                <a:cs typeface="Arial" pitchFamily="34" charset="0"/>
              </a:rPr>
              <a:t>Followed up referral?</a:t>
            </a:r>
            <a:endPar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endParaRPr>
          </a:p>
        </p:txBody>
      </p:sp>
      <p:sp>
        <p:nvSpPr>
          <p:cNvPr id="16" name="Rectangle: Rounded Corners 15">
            <a:extLst>
              <a:ext uri="{FF2B5EF4-FFF2-40B4-BE49-F238E27FC236}">
                <a16:creationId xmlns:a16="http://schemas.microsoft.com/office/drawing/2014/main" id="{AADCFE49-8A7D-4934-AF10-A6FE3E6ADBB8}"/>
              </a:ext>
            </a:extLst>
          </p:cNvPr>
          <p:cNvSpPr/>
          <p:nvPr/>
        </p:nvSpPr>
        <p:spPr>
          <a:xfrm>
            <a:off x="577185" y="2194775"/>
            <a:ext cx="8945625" cy="1117803"/>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Eight in ten clients received a referral followed-up</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Of these, seven in ten perceived the referral to be useful</a:t>
            </a:r>
          </a:p>
        </p:txBody>
      </p:sp>
      <p:pic>
        <p:nvPicPr>
          <p:cNvPr id="17" name="Picture 16">
            <a:extLst>
              <a:ext uri="{FF2B5EF4-FFF2-40B4-BE49-F238E27FC236}">
                <a16:creationId xmlns:a16="http://schemas.microsoft.com/office/drawing/2014/main" id="{E6733011-407F-4933-9E40-4FD2A4841749}"/>
              </a:ext>
            </a:extLst>
          </p:cNvPr>
          <p:cNvPicPr/>
          <p:nvPr/>
        </p:nvPicPr>
        <p:blipFill>
          <a:blip r:embed="rId4">
            <a:duotone>
              <a:schemeClr val="accent1">
                <a:shade val="45000"/>
                <a:satMod val="135000"/>
              </a:schemeClr>
              <a:prstClr val="white"/>
            </a:duotone>
          </a:blip>
          <a:stretch>
            <a:fillRect/>
          </a:stretch>
        </p:blipFill>
        <p:spPr>
          <a:xfrm rot="8344161">
            <a:off x="9071421" y="1952430"/>
            <a:ext cx="629969" cy="620126"/>
          </a:xfrm>
          <a:prstGeom prst="rect">
            <a:avLst/>
          </a:prstGeom>
        </p:spPr>
      </p:pic>
      <p:graphicFrame>
        <p:nvGraphicFramePr>
          <p:cNvPr id="18" name="Chart 17">
            <a:extLst>
              <a:ext uri="{FF2B5EF4-FFF2-40B4-BE49-F238E27FC236}">
                <a16:creationId xmlns:a16="http://schemas.microsoft.com/office/drawing/2014/main" id="{8D5FA1BB-ABF2-4A00-9768-422CF45D4C27}"/>
              </a:ext>
            </a:extLst>
          </p:cNvPr>
          <p:cNvGraphicFramePr/>
          <p:nvPr>
            <p:extLst>
              <p:ext uri="{D42A27DB-BD31-4B8C-83A1-F6EECF244321}">
                <p14:modId xmlns:p14="http://schemas.microsoft.com/office/powerpoint/2010/main" val="1463648951"/>
              </p:ext>
            </p:extLst>
          </p:nvPr>
        </p:nvGraphicFramePr>
        <p:xfrm>
          <a:off x="4068998" y="4325113"/>
          <a:ext cx="4835849" cy="1985315"/>
        </p:xfrm>
        <a:graphic>
          <a:graphicData uri="http://schemas.openxmlformats.org/drawingml/2006/chart">
            <c:chart xmlns:c="http://schemas.openxmlformats.org/drawingml/2006/chart" xmlns:r="http://schemas.openxmlformats.org/officeDocument/2006/relationships" r:id="rId5"/>
          </a:graphicData>
        </a:graphic>
      </p:graphicFrame>
      <p:sp>
        <p:nvSpPr>
          <p:cNvPr id="19" name="Oval 18">
            <a:extLst>
              <a:ext uri="{FF2B5EF4-FFF2-40B4-BE49-F238E27FC236}">
                <a16:creationId xmlns:a16="http://schemas.microsoft.com/office/drawing/2014/main" id="{79BFAEEE-504B-4515-A175-1E692EAF1BAD}"/>
              </a:ext>
            </a:extLst>
          </p:cNvPr>
          <p:cNvSpPr/>
          <p:nvPr/>
        </p:nvSpPr>
        <p:spPr>
          <a:xfrm>
            <a:off x="6598720" y="4682867"/>
            <a:ext cx="704998" cy="704998"/>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latin typeface="Arial" panose="020B0604020202020204" pitchFamily="34" charset="0"/>
                <a:ea typeface="Calibri" panose="020F0502020204030204" pitchFamily="34" charset="0"/>
                <a:cs typeface="Times New Roman" panose="02020603050405020304" pitchFamily="18" charset="0"/>
              </a:rPr>
              <a:t>73%</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Oval 19">
            <a:extLst>
              <a:ext uri="{FF2B5EF4-FFF2-40B4-BE49-F238E27FC236}">
                <a16:creationId xmlns:a16="http://schemas.microsoft.com/office/drawing/2014/main" id="{1E793DFD-F0B1-4E06-B5D5-C7D571987D9C}"/>
              </a:ext>
            </a:extLst>
          </p:cNvPr>
          <p:cNvSpPr/>
          <p:nvPr/>
        </p:nvSpPr>
        <p:spPr>
          <a:xfrm>
            <a:off x="5520472" y="6355960"/>
            <a:ext cx="413003" cy="413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XX</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3E0F236-C2D0-4324-B610-E138D4BF9C62}"/>
              </a:ext>
            </a:extLst>
          </p:cNvPr>
          <p:cNvSpPr txBox="1"/>
          <p:nvPr/>
        </p:nvSpPr>
        <p:spPr>
          <a:xfrm>
            <a:off x="5916516" y="6435399"/>
            <a:ext cx="2376060" cy="288032"/>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 % Sum of positive responses</a:t>
            </a:r>
          </a:p>
        </p:txBody>
      </p:sp>
      <p:sp>
        <p:nvSpPr>
          <p:cNvPr id="22" name="TextBox 21">
            <a:extLst>
              <a:ext uri="{FF2B5EF4-FFF2-40B4-BE49-F238E27FC236}">
                <a16:creationId xmlns:a16="http://schemas.microsoft.com/office/drawing/2014/main" id="{26B9D761-E2F5-4718-9E56-871B769206FE}"/>
              </a:ext>
            </a:extLst>
          </p:cNvPr>
          <p:cNvSpPr txBox="1"/>
          <p:nvPr/>
        </p:nvSpPr>
        <p:spPr>
          <a:xfrm>
            <a:off x="5556476" y="3809001"/>
            <a:ext cx="2592288"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lang="en-AU" sz="1800" dirty="0">
                <a:solidFill>
                  <a:schemeClr val="bg1">
                    <a:lumMod val="50000"/>
                  </a:schemeClr>
                </a:solidFill>
                <a:latin typeface="Arial" pitchFamily="34" charset="0"/>
                <a:ea typeface="Verdana" pitchFamily="34" charset="0"/>
                <a:cs typeface="Arial" pitchFamily="34" charset="0"/>
              </a:rPr>
              <a:t>Was referral useful?</a:t>
            </a:r>
            <a:endPar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2658996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240906" y="2196455"/>
            <a:ext cx="3180976" cy="2117732"/>
          </a:xfrm>
        </p:spPr>
        <p:txBody>
          <a:bodyPr/>
          <a:lstStyle/>
          <a:p>
            <a:pPr algn="ctr"/>
            <a:r>
              <a:rPr lang="en-AU" dirty="0">
                <a:latin typeface="+mj-lt"/>
              </a:rPr>
              <a:t>Qualitative findings</a:t>
            </a:r>
          </a:p>
        </p:txBody>
      </p:sp>
      <p:grpSp>
        <p:nvGrpSpPr>
          <p:cNvPr id="9" name="Group 8">
            <a:extLst>
              <a:ext uri="{FF2B5EF4-FFF2-40B4-BE49-F238E27FC236}">
                <a16:creationId xmlns:a16="http://schemas.microsoft.com/office/drawing/2014/main" id="{F70BA335-F459-4888-9568-99F94EF5A98F}"/>
              </a:ext>
            </a:extLst>
          </p:cNvPr>
          <p:cNvGrpSpPr/>
          <p:nvPr/>
        </p:nvGrpSpPr>
        <p:grpSpPr>
          <a:xfrm>
            <a:off x="4243706" y="3852639"/>
            <a:ext cx="1594800" cy="1594800"/>
            <a:chOff x="1446825" y="333331"/>
            <a:chExt cx="1162050" cy="1161415"/>
          </a:xfrm>
        </p:grpSpPr>
        <p:sp>
          <p:nvSpPr>
            <p:cNvPr id="10" name="Oval 9">
              <a:extLst>
                <a:ext uri="{FF2B5EF4-FFF2-40B4-BE49-F238E27FC236}">
                  <a16:creationId xmlns:a16="http://schemas.microsoft.com/office/drawing/2014/main" id="{565CA6CE-271B-4AA2-ADDF-337B13AD1924}"/>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1" name="Picture 10" descr="C:\Users\MonsterTheMoocher\AppData\Local\Microsoft\Windows\INetCache\Content.Word\Interview white only.png">
              <a:extLst>
                <a:ext uri="{FF2B5EF4-FFF2-40B4-BE49-F238E27FC236}">
                  <a16:creationId xmlns:a16="http://schemas.microsoft.com/office/drawing/2014/main" id="{68D91D2F-7EE1-489E-A580-587220B9C506}"/>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Tree>
    <p:extLst>
      <p:ext uri="{BB962C8B-B14F-4D97-AF65-F5344CB8AC3E}">
        <p14:creationId xmlns:p14="http://schemas.microsoft.com/office/powerpoint/2010/main" val="926204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1E42DE3-0620-44D1-BFFE-BECF2062BE9A}"/>
              </a:ext>
            </a:extLst>
          </p:cNvPr>
          <p:cNvGrpSpPr/>
          <p:nvPr/>
        </p:nvGrpSpPr>
        <p:grpSpPr>
          <a:xfrm>
            <a:off x="9361326" y="144037"/>
            <a:ext cx="439200" cy="439200"/>
            <a:chOff x="1446825" y="333331"/>
            <a:chExt cx="1162050" cy="1161415"/>
          </a:xfrm>
        </p:grpSpPr>
        <p:sp>
          <p:nvSpPr>
            <p:cNvPr id="23" name="Oval 22">
              <a:extLst>
                <a:ext uri="{FF2B5EF4-FFF2-40B4-BE49-F238E27FC236}">
                  <a16:creationId xmlns:a16="http://schemas.microsoft.com/office/drawing/2014/main" id="{1585DE3B-8715-4A8E-87AA-75AD6689E496}"/>
                </a:ext>
              </a:extLst>
            </p:cNvPr>
            <p:cNvSpPr/>
            <p:nvPr/>
          </p:nvSpPr>
          <p:spPr>
            <a:xfrm>
              <a:off x="1446825" y="333331"/>
              <a:ext cx="1162050" cy="1161415"/>
            </a:xfrm>
            <a:prstGeom prst="ellipse">
              <a:avLst/>
            </a:prstGeom>
            <a:solidFill>
              <a:srgbClr val="FFC931"/>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24" name="Picture 23" descr="C:\Users\MonsterTheMoocher\AppData\Local\Microsoft\Windows\INetCache\Content.Word\Interview white only.png">
              <a:extLst>
                <a:ext uri="{FF2B5EF4-FFF2-40B4-BE49-F238E27FC236}">
                  <a16:creationId xmlns:a16="http://schemas.microsoft.com/office/drawing/2014/main" id="{2DE2C330-7CE3-49D3-B078-12646C7E9C1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 name="Rectangle: Rounded Corners 3">
            <a:extLst>
              <a:ext uri="{FF2B5EF4-FFF2-40B4-BE49-F238E27FC236}">
                <a16:creationId xmlns:a16="http://schemas.microsoft.com/office/drawing/2014/main" id="{FC4C0D83-1FC7-4591-8164-98C99426E458}"/>
              </a:ext>
            </a:extLst>
          </p:cNvPr>
          <p:cNvSpPr/>
          <p:nvPr/>
        </p:nvSpPr>
        <p:spPr>
          <a:xfrm>
            <a:off x="884029" y="365477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So it was good advice. They could</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 not help me and they said so. But they did give me the number for financial counselling. Also the Law Institute.</a:t>
            </a:r>
          </a:p>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I’d just call them next time.</a:t>
            </a:r>
            <a:endParaRPr lang="en-AU" sz="1400" i="1" dirty="0">
              <a:solidFill>
                <a:schemeClr val="bg1">
                  <a:lumMod val="50000"/>
                </a:schemeClr>
              </a:solidFill>
            </a:endParaRPr>
          </a:p>
        </p:txBody>
      </p:sp>
      <p:grpSp>
        <p:nvGrpSpPr>
          <p:cNvPr id="31" name="Group 30">
            <a:extLst>
              <a:ext uri="{FF2B5EF4-FFF2-40B4-BE49-F238E27FC236}">
                <a16:creationId xmlns:a16="http://schemas.microsoft.com/office/drawing/2014/main" id="{EFBACD5C-4A14-475A-902A-93DA25F6FBEE}"/>
              </a:ext>
            </a:extLst>
          </p:cNvPr>
          <p:cNvGrpSpPr/>
          <p:nvPr/>
        </p:nvGrpSpPr>
        <p:grpSpPr>
          <a:xfrm>
            <a:off x="576610" y="3321582"/>
            <a:ext cx="590117" cy="589472"/>
            <a:chOff x="1446825" y="333331"/>
            <a:chExt cx="1162050" cy="1161415"/>
          </a:xfrm>
        </p:grpSpPr>
        <p:sp>
          <p:nvSpPr>
            <p:cNvPr id="32" name="Oval 31">
              <a:extLst>
                <a:ext uri="{FF2B5EF4-FFF2-40B4-BE49-F238E27FC236}">
                  <a16:creationId xmlns:a16="http://schemas.microsoft.com/office/drawing/2014/main" id="{148ADF91-2DA6-479B-9375-6B27B0A709C1}"/>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6" name="Picture 35" descr="C:\Users\MonsterTheMoocher\AppData\Local\Microsoft\Windows\INetCache\Content.Word\Interview white only.png">
              <a:extLst>
                <a:ext uri="{FF2B5EF4-FFF2-40B4-BE49-F238E27FC236}">
                  <a16:creationId xmlns:a16="http://schemas.microsoft.com/office/drawing/2014/main" id="{DF59B5C5-DFC3-4DF1-AA36-290994B9F629}"/>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40" name="Rectangle: Rounded Corners 39">
            <a:extLst>
              <a:ext uri="{FF2B5EF4-FFF2-40B4-BE49-F238E27FC236}">
                <a16:creationId xmlns:a16="http://schemas.microsoft.com/office/drawing/2014/main" id="{59FEC42B-0A5B-4BF8-85E6-0CDD4F5B5EC7}"/>
              </a:ext>
            </a:extLst>
          </p:cNvPr>
          <p:cNvSpPr/>
          <p:nvPr/>
        </p:nvSpPr>
        <p:spPr>
          <a:xfrm>
            <a:off x="884029" y="5052440"/>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 Duty Lawyer gave me the best </a:t>
            </a:r>
            <a:b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advice I ever got. He made a payment plan and explained what I had to pay when. He also told me that I should pay more than I need to… to get ahead. </a:t>
            </a:r>
            <a:endParaRPr lang="en-AU" sz="1400" i="1" dirty="0">
              <a:solidFill>
                <a:schemeClr val="bg1">
                  <a:lumMod val="50000"/>
                </a:schemeClr>
              </a:solidFill>
            </a:endParaRPr>
          </a:p>
        </p:txBody>
      </p:sp>
      <p:grpSp>
        <p:nvGrpSpPr>
          <p:cNvPr id="41" name="Group 40">
            <a:extLst>
              <a:ext uri="{FF2B5EF4-FFF2-40B4-BE49-F238E27FC236}">
                <a16:creationId xmlns:a16="http://schemas.microsoft.com/office/drawing/2014/main" id="{CBEE4FA8-B57D-4EC0-8986-07E2D6C8F768}"/>
              </a:ext>
            </a:extLst>
          </p:cNvPr>
          <p:cNvGrpSpPr/>
          <p:nvPr/>
        </p:nvGrpSpPr>
        <p:grpSpPr>
          <a:xfrm>
            <a:off x="576610" y="4719252"/>
            <a:ext cx="590117" cy="589472"/>
            <a:chOff x="1446825" y="333331"/>
            <a:chExt cx="1162050" cy="1161415"/>
          </a:xfrm>
        </p:grpSpPr>
        <p:sp>
          <p:nvSpPr>
            <p:cNvPr id="42" name="Oval 41">
              <a:extLst>
                <a:ext uri="{FF2B5EF4-FFF2-40B4-BE49-F238E27FC236}">
                  <a16:creationId xmlns:a16="http://schemas.microsoft.com/office/drawing/2014/main" id="{C7BB2894-CDDB-4263-A688-8AE65ED0E25F}"/>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3" name="Picture 42" descr="C:\Users\MonsterTheMoocher\AppData\Local\Microsoft\Windows\INetCache\Content.Word\Interview white only.png">
              <a:extLst>
                <a:ext uri="{FF2B5EF4-FFF2-40B4-BE49-F238E27FC236}">
                  <a16:creationId xmlns:a16="http://schemas.microsoft.com/office/drawing/2014/main" id="{FF110062-50EF-4AD7-8596-0F358A941E6B}"/>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sp>
        <p:nvSpPr>
          <p:cNvPr id="33" name="Title 3">
            <a:extLst>
              <a:ext uri="{FF2B5EF4-FFF2-40B4-BE49-F238E27FC236}">
                <a16:creationId xmlns:a16="http://schemas.microsoft.com/office/drawing/2014/main" id="{151774D3-D581-4A39-BB6B-2DEEC543A1BA}"/>
              </a:ext>
            </a:extLst>
          </p:cNvPr>
          <p:cNvSpPr txBox="1">
            <a:spLocks/>
          </p:cNvSpPr>
          <p:nvPr/>
        </p:nvSpPr>
        <p:spPr>
          <a:xfrm>
            <a:off x="8569498" y="540271"/>
            <a:ext cx="1512715" cy="515541"/>
          </a:xfrm>
          <a:prstGeom prst="rect">
            <a:avLst/>
          </a:prstGeom>
        </p:spPr>
        <p:txBody>
          <a:bodyPr vert="horz" lIns="91440" tIns="45720" rIns="91440" bIns="4572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pPr algn="ctr"/>
            <a:r>
              <a:rPr lang="en-AU" sz="1400" dirty="0">
                <a:solidFill>
                  <a:srgbClr val="FFC000"/>
                </a:solidFill>
                <a:latin typeface="Archer Medium" pitchFamily="50" charset="0"/>
              </a:rPr>
              <a:t>Qualitative</a:t>
            </a:r>
          </a:p>
        </p:txBody>
      </p:sp>
      <p:sp>
        <p:nvSpPr>
          <p:cNvPr id="34" name="Rectangle: Rounded Corners 33">
            <a:extLst>
              <a:ext uri="{FF2B5EF4-FFF2-40B4-BE49-F238E27FC236}">
                <a16:creationId xmlns:a16="http://schemas.microsoft.com/office/drawing/2014/main" id="{953CBE6D-EAF8-49E2-8C16-680834DF8242}"/>
              </a:ext>
            </a:extLst>
          </p:cNvPr>
          <p:cNvSpPr/>
          <p:nvPr/>
        </p:nvSpPr>
        <p:spPr>
          <a:xfrm>
            <a:off x="629089" y="2144269"/>
            <a:ext cx="4177345"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The primary outcome was a feeling of empowerment that clients would know what to do if they found themselves in a similar legal situation</a:t>
            </a:r>
            <a:endParaRPr lang="en-AU" sz="1600" dirty="0"/>
          </a:p>
        </p:txBody>
      </p:sp>
      <p:pic>
        <p:nvPicPr>
          <p:cNvPr id="35" name="Picture 34">
            <a:extLst>
              <a:ext uri="{FF2B5EF4-FFF2-40B4-BE49-F238E27FC236}">
                <a16:creationId xmlns:a16="http://schemas.microsoft.com/office/drawing/2014/main" id="{DFA82D1F-3828-4535-896C-92332F5C8972}"/>
              </a:ext>
            </a:extLst>
          </p:cNvPr>
          <p:cNvPicPr/>
          <p:nvPr/>
        </p:nvPicPr>
        <p:blipFill>
          <a:blip r:embed="rId3">
            <a:duotone>
              <a:schemeClr val="accent1">
                <a:shade val="45000"/>
                <a:satMod val="135000"/>
              </a:schemeClr>
              <a:prstClr val="white"/>
            </a:duotone>
          </a:blip>
          <a:stretch>
            <a:fillRect/>
          </a:stretch>
        </p:blipFill>
        <p:spPr>
          <a:xfrm rot="2700000">
            <a:off x="524953" y="1971330"/>
            <a:ext cx="410915" cy="404495"/>
          </a:xfrm>
          <a:prstGeom prst="rect">
            <a:avLst/>
          </a:prstGeom>
        </p:spPr>
      </p:pic>
      <p:sp>
        <p:nvSpPr>
          <p:cNvPr id="21" name="Rectangle: Rounded Corners 20">
            <a:extLst>
              <a:ext uri="{FF2B5EF4-FFF2-40B4-BE49-F238E27FC236}">
                <a16:creationId xmlns:a16="http://schemas.microsoft.com/office/drawing/2014/main" id="{62C94BA4-EB6F-4575-B6FD-A401E2D78F0D}"/>
              </a:ext>
            </a:extLst>
          </p:cNvPr>
          <p:cNvSpPr/>
          <p:nvPr/>
        </p:nvSpPr>
        <p:spPr>
          <a:xfrm>
            <a:off x="5435523" y="2173578"/>
            <a:ext cx="4017600" cy="1148004"/>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1200"/>
              </a:spcAft>
            </a:pPr>
            <a:r>
              <a:rPr lang="en-AU" sz="1600" dirty="0">
                <a:solidFill>
                  <a:srgbClr val="616365"/>
                </a:solidFill>
                <a:latin typeface="Arial" panose="020B0604020202020204" pitchFamily="34" charset="0"/>
                <a:cs typeface="Times New Roman" panose="02020603050405020304" pitchFamily="18" charset="0"/>
              </a:rPr>
              <a:t>A small number of clients did not feel empowered after their contact with VLA and expressed a sense of helplessness and being let-down </a:t>
            </a:r>
          </a:p>
        </p:txBody>
      </p:sp>
      <p:sp>
        <p:nvSpPr>
          <p:cNvPr id="25" name="Rectangle: Rounded Corners 24">
            <a:extLst>
              <a:ext uri="{FF2B5EF4-FFF2-40B4-BE49-F238E27FC236}">
                <a16:creationId xmlns:a16="http://schemas.microsoft.com/office/drawing/2014/main" id="{1FD31423-0346-4853-8D3F-FD35BBC1C107}"/>
              </a:ext>
            </a:extLst>
          </p:cNvPr>
          <p:cNvSpPr/>
          <p:nvPr/>
        </p:nvSpPr>
        <p:spPr>
          <a:xfrm>
            <a:off x="5600553" y="3650801"/>
            <a:ext cx="3744416" cy="1068451"/>
          </a:xfrm>
          <a:prstGeom prst="round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They ended up ruling in her favour. I lost and now she is taking my son away. Can I appeal this?  What can I do now?  It’s not fair – it’s just because she is a better lawyer and tricked everyone. </a:t>
            </a:r>
            <a:endParaRPr lang="en-AU" sz="1400" i="1" dirty="0">
              <a:solidFill>
                <a:schemeClr val="bg1">
                  <a:lumMod val="50000"/>
                </a:schemeClr>
              </a:solidFill>
            </a:endParaRPr>
          </a:p>
        </p:txBody>
      </p:sp>
      <p:grpSp>
        <p:nvGrpSpPr>
          <p:cNvPr id="26" name="Group 25">
            <a:extLst>
              <a:ext uri="{FF2B5EF4-FFF2-40B4-BE49-F238E27FC236}">
                <a16:creationId xmlns:a16="http://schemas.microsoft.com/office/drawing/2014/main" id="{4FCED82C-BE72-45EE-A913-AADFE411CD52}"/>
              </a:ext>
            </a:extLst>
          </p:cNvPr>
          <p:cNvGrpSpPr/>
          <p:nvPr/>
        </p:nvGrpSpPr>
        <p:grpSpPr>
          <a:xfrm>
            <a:off x="5293134" y="3317613"/>
            <a:ext cx="590117" cy="589472"/>
            <a:chOff x="1446825" y="333331"/>
            <a:chExt cx="1162050" cy="1161415"/>
          </a:xfrm>
        </p:grpSpPr>
        <p:sp>
          <p:nvSpPr>
            <p:cNvPr id="30" name="Oval 29">
              <a:extLst>
                <a:ext uri="{FF2B5EF4-FFF2-40B4-BE49-F238E27FC236}">
                  <a16:creationId xmlns:a16="http://schemas.microsoft.com/office/drawing/2014/main" id="{715A133F-5C9C-47CD-A61B-9AE1AD4A661C}"/>
                </a:ext>
              </a:extLst>
            </p:cNvPr>
            <p:cNvSpPr/>
            <p:nvPr/>
          </p:nvSpPr>
          <p:spPr>
            <a:xfrm>
              <a:off x="1446825" y="333331"/>
              <a:ext cx="1162050" cy="1161415"/>
            </a:xfrm>
            <a:prstGeom prst="ellipse">
              <a:avLst/>
            </a:prstGeom>
            <a:solidFill>
              <a:srgbClr val="3DB7E4"/>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7" name="Picture 36" descr="C:\Users\MonsterTheMoocher\AppData\Local\Microsoft\Windows\INetCache\Content.Word\Interview white only.png">
              <a:extLst>
                <a:ext uri="{FF2B5EF4-FFF2-40B4-BE49-F238E27FC236}">
                  <a16:creationId xmlns:a16="http://schemas.microsoft.com/office/drawing/2014/main" id="{B3E7DBCB-FF4A-48CE-85F6-3DF18D581B87}"/>
                </a:ext>
              </a:extLst>
            </p:cNvPr>
            <p:cNvPicPr/>
            <p:nvPr/>
          </p:nvPicPr>
          <p:blipFill rotWithShape="1">
            <a:blip r:embed="rId2" cstate="print">
              <a:extLst>
                <a:ext uri="{28A0092B-C50C-407E-A947-70E740481C1C}">
                  <a14:useLocalDpi xmlns:a14="http://schemas.microsoft.com/office/drawing/2010/main" val="0"/>
                </a:ext>
              </a:extLst>
            </a:blip>
            <a:srcRect l="25487" t="17296" r="21082" b="16019"/>
            <a:stretch/>
          </p:blipFill>
          <p:spPr bwMode="auto">
            <a:xfrm>
              <a:off x="1638300" y="533400"/>
              <a:ext cx="839395" cy="771526"/>
            </a:xfrm>
            <a:prstGeom prst="rect">
              <a:avLst/>
            </a:prstGeom>
            <a:noFill/>
            <a:ln>
              <a:noFill/>
            </a:ln>
          </p:spPr>
        </p:pic>
      </p:grpSp>
      <p:pic>
        <p:nvPicPr>
          <p:cNvPr id="54" name="Picture 53">
            <a:extLst>
              <a:ext uri="{FF2B5EF4-FFF2-40B4-BE49-F238E27FC236}">
                <a16:creationId xmlns:a16="http://schemas.microsoft.com/office/drawing/2014/main" id="{4C977764-6D3B-4DA8-B364-AD653676B4A1}"/>
              </a:ext>
            </a:extLst>
          </p:cNvPr>
          <p:cNvPicPr/>
          <p:nvPr/>
        </p:nvPicPr>
        <p:blipFill>
          <a:blip r:embed="rId3">
            <a:duotone>
              <a:schemeClr val="accent1">
                <a:shade val="45000"/>
                <a:satMod val="135000"/>
              </a:schemeClr>
              <a:prstClr val="white"/>
            </a:duotone>
          </a:blip>
          <a:stretch>
            <a:fillRect/>
          </a:stretch>
        </p:blipFill>
        <p:spPr>
          <a:xfrm rot="8100000">
            <a:off x="9155869" y="1977616"/>
            <a:ext cx="410915" cy="404495"/>
          </a:xfrm>
          <a:prstGeom prst="rect">
            <a:avLst/>
          </a:prstGeom>
        </p:spPr>
      </p:pic>
      <p:sp>
        <p:nvSpPr>
          <p:cNvPr id="55" name="Title 3">
            <a:extLst>
              <a:ext uri="{FF2B5EF4-FFF2-40B4-BE49-F238E27FC236}">
                <a16:creationId xmlns:a16="http://schemas.microsoft.com/office/drawing/2014/main" id="{244775E9-D5F7-419D-928F-763059EC576D}"/>
              </a:ext>
            </a:extLst>
          </p:cNvPr>
          <p:cNvSpPr>
            <a:spLocks noGrp="1"/>
          </p:cNvSpPr>
          <p:nvPr>
            <p:ph type="title"/>
          </p:nvPr>
        </p:nvSpPr>
        <p:spPr>
          <a:xfrm>
            <a:off x="1774460" y="971984"/>
            <a:ext cx="6533292" cy="1260475"/>
          </a:xfrm>
        </p:spPr>
        <p:txBody>
          <a:bodyPr/>
          <a:lstStyle/>
          <a:p>
            <a:pPr algn="ctr"/>
            <a:r>
              <a:rPr lang="en-AU" dirty="0"/>
              <a:t>Empowerment</a:t>
            </a:r>
          </a:p>
        </p:txBody>
      </p:sp>
    </p:spTree>
    <p:extLst>
      <p:ext uri="{BB962C8B-B14F-4D97-AF65-F5344CB8AC3E}">
        <p14:creationId xmlns:p14="http://schemas.microsoft.com/office/powerpoint/2010/main" val="3520775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420926" y="2160451"/>
            <a:ext cx="3276364" cy="2117732"/>
          </a:xfrm>
        </p:spPr>
        <p:txBody>
          <a:bodyPr/>
          <a:lstStyle/>
          <a:p>
            <a:pPr algn="ctr"/>
            <a:r>
              <a:rPr lang="en-AU" dirty="0">
                <a:latin typeface="+mj-lt"/>
              </a:rPr>
              <a:t>Conclusions</a:t>
            </a:r>
          </a:p>
        </p:txBody>
      </p:sp>
      <p:grpSp>
        <p:nvGrpSpPr>
          <p:cNvPr id="3" name="Group 2">
            <a:extLst>
              <a:ext uri="{FF2B5EF4-FFF2-40B4-BE49-F238E27FC236}">
                <a16:creationId xmlns:a16="http://schemas.microsoft.com/office/drawing/2014/main" id="{C5F67825-CC29-47C8-902A-14F3B2F05BAB}"/>
              </a:ext>
            </a:extLst>
          </p:cNvPr>
          <p:cNvGrpSpPr/>
          <p:nvPr/>
        </p:nvGrpSpPr>
        <p:grpSpPr>
          <a:xfrm>
            <a:off x="4243706" y="3816635"/>
            <a:ext cx="1594800" cy="1594800"/>
            <a:chOff x="3672954" y="5959337"/>
            <a:chExt cx="714766" cy="714766"/>
          </a:xfrm>
        </p:grpSpPr>
        <p:sp>
          <p:nvSpPr>
            <p:cNvPr id="7" name="Oval 6">
              <a:extLst>
                <a:ext uri="{FF2B5EF4-FFF2-40B4-BE49-F238E27FC236}">
                  <a16:creationId xmlns:a16="http://schemas.microsoft.com/office/drawing/2014/main" id="{F005ED2F-68E2-4DBD-A4DD-A94E2B570A0A}"/>
                </a:ext>
              </a:extLst>
            </p:cNvPr>
            <p:cNvSpPr/>
            <p:nvPr/>
          </p:nvSpPr>
          <p:spPr>
            <a:xfrm>
              <a:off x="3672954" y="5959337"/>
              <a:ext cx="714766" cy="714766"/>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204E2F3F-ED09-4F0A-BDC0-421E055E9354}"/>
                </a:ext>
              </a:extLst>
            </p:cNvPr>
            <p:cNvPicPr>
              <a:picLocks noChangeAspect="1"/>
            </p:cNvPicPr>
            <p:nvPr/>
          </p:nvPicPr>
          <p:blipFill>
            <a:blip r:embed="rId2"/>
            <a:stretch>
              <a:fillRect/>
            </a:stretch>
          </p:blipFill>
          <p:spPr>
            <a:xfrm>
              <a:off x="3797920" y="6014388"/>
              <a:ext cx="529148" cy="588397"/>
            </a:xfrm>
            <a:prstGeom prst="rect">
              <a:avLst/>
            </a:prstGeom>
          </p:spPr>
        </p:pic>
      </p:grpSp>
    </p:spTree>
    <p:extLst>
      <p:ext uri="{BB962C8B-B14F-4D97-AF65-F5344CB8AC3E}">
        <p14:creationId xmlns:p14="http://schemas.microsoft.com/office/powerpoint/2010/main" val="3527480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903924E-B9FF-4E39-91AF-91E179F378C6}"/>
              </a:ext>
            </a:extLst>
          </p:cNvPr>
          <p:cNvGrpSpPr/>
          <p:nvPr/>
        </p:nvGrpSpPr>
        <p:grpSpPr>
          <a:xfrm>
            <a:off x="9433594" y="180231"/>
            <a:ext cx="439200" cy="439200"/>
            <a:chOff x="3672954" y="5959337"/>
            <a:chExt cx="714766" cy="714766"/>
          </a:xfrm>
        </p:grpSpPr>
        <p:sp>
          <p:nvSpPr>
            <p:cNvPr id="28" name="Oval 27">
              <a:extLst>
                <a:ext uri="{FF2B5EF4-FFF2-40B4-BE49-F238E27FC236}">
                  <a16:creationId xmlns:a16="http://schemas.microsoft.com/office/drawing/2014/main" id="{E5E25257-9AA1-4B71-A662-61840B62C4D8}"/>
                </a:ext>
              </a:extLst>
            </p:cNvPr>
            <p:cNvSpPr/>
            <p:nvPr/>
          </p:nvSpPr>
          <p:spPr>
            <a:xfrm>
              <a:off x="3672954" y="5959337"/>
              <a:ext cx="714766" cy="714766"/>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7F4CCCEB-5ED2-4C6D-8A3A-345ADDF7790F}"/>
                </a:ext>
              </a:extLst>
            </p:cNvPr>
            <p:cNvPicPr>
              <a:picLocks noChangeAspect="1"/>
            </p:cNvPicPr>
            <p:nvPr/>
          </p:nvPicPr>
          <p:blipFill>
            <a:blip r:embed="rId2"/>
            <a:stretch>
              <a:fillRect/>
            </a:stretch>
          </p:blipFill>
          <p:spPr>
            <a:xfrm>
              <a:off x="3797920" y="6014388"/>
              <a:ext cx="529148" cy="588397"/>
            </a:xfrm>
            <a:prstGeom prst="rect">
              <a:avLst/>
            </a:prstGeom>
          </p:spPr>
        </p:pic>
      </p:grpSp>
      <p:sp>
        <p:nvSpPr>
          <p:cNvPr id="55" name="Title 3">
            <a:extLst>
              <a:ext uri="{FF2B5EF4-FFF2-40B4-BE49-F238E27FC236}">
                <a16:creationId xmlns:a16="http://schemas.microsoft.com/office/drawing/2014/main" id="{244775E9-D5F7-419D-928F-763059EC576D}"/>
              </a:ext>
            </a:extLst>
          </p:cNvPr>
          <p:cNvSpPr>
            <a:spLocks noGrp="1"/>
          </p:cNvSpPr>
          <p:nvPr>
            <p:ph type="title"/>
          </p:nvPr>
        </p:nvSpPr>
        <p:spPr>
          <a:xfrm>
            <a:off x="1774460" y="971984"/>
            <a:ext cx="6533292" cy="1260475"/>
          </a:xfrm>
        </p:spPr>
        <p:txBody>
          <a:bodyPr/>
          <a:lstStyle/>
          <a:p>
            <a:pPr algn="ctr"/>
            <a:r>
              <a:rPr lang="en-AU" dirty="0"/>
              <a:t>In conclusion</a:t>
            </a:r>
          </a:p>
        </p:txBody>
      </p:sp>
      <p:graphicFrame>
        <p:nvGraphicFramePr>
          <p:cNvPr id="2" name="Table 1">
            <a:extLst>
              <a:ext uri="{FF2B5EF4-FFF2-40B4-BE49-F238E27FC236}">
                <a16:creationId xmlns:a16="http://schemas.microsoft.com/office/drawing/2014/main" id="{D49F4809-8CED-4429-BAD5-D47A12E5243D}"/>
              </a:ext>
            </a:extLst>
          </p:cNvPr>
          <p:cNvGraphicFramePr>
            <a:graphicFrameLocks noGrp="1"/>
          </p:cNvGraphicFramePr>
          <p:nvPr>
            <p:extLst>
              <p:ext uri="{D42A27DB-BD31-4B8C-83A1-F6EECF244321}">
                <p14:modId xmlns:p14="http://schemas.microsoft.com/office/powerpoint/2010/main" val="1315776243"/>
              </p:ext>
            </p:extLst>
          </p:nvPr>
        </p:nvGraphicFramePr>
        <p:xfrm>
          <a:off x="1044662" y="2016435"/>
          <a:ext cx="8208914" cy="4241800"/>
        </p:xfrm>
        <a:graphic>
          <a:graphicData uri="http://schemas.openxmlformats.org/drawingml/2006/table">
            <a:tbl>
              <a:tblPr firstRow="1" bandRow="1">
                <a:tableStyleId>{5C22544A-7EE6-4342-B048-85BDC9FD1C3A}</a:tableStyleId>
              </a:tblPr>
              <a:tblGrid>
                <a:gridCol w="900101">
                  <a:extLst>
                    <a:ext uri="{9D8B030D-6E8A-4147-A177-3AD203B41FA5}">
                      <a16:colId xmlns:a16="http://schemas.microsoft.com/office/drawing/2014/main" val="3323838977"/>
                    </a:ext>
                  </a:extLst>
                </a:gridCol>
                <a:gridCol w="7308813">
                  <a:extLst>
                    <a:ext uri="{9D8B030D-6E8A-4147-A177-3AD203B41FA5}">
                      <a16:colId xmlns:a16="http://schemas.microsoft.com/office/drawing/2014/main" val="1265793936"/>
                    </a:ext>
                  </a:extLst>
                </a:gridCol>
              </a:tblGrid>
              <a:tr h="370840">
                <a:tc>
                  <a:txBody>
                    <a:bodyPr/>
                    <a:lstStyle/>
                    <a:p>
                      <a:endParaRPr lang="en-AU" dirty="0">
                        <a:solidFill>
                          <a:schemeClr val="bg1">
                            <a:lumMod val="85000"/>
                          </a:schemeClr>
                        </a:solidFill>
                      </a:endParaRPr>
                    </a:p>
                  </a:txBody>
                  <a:tcPr>
                    <a:lnB w="6350" cap="flat" cmpd="sng" algn="ctr">
                      <a:solidFill>
                        <a:schemeClr val="tx1"/>
                      </a:solidFill>
                      <a:prstDash val="solid"/>
                      <a:round/>
                      <a:headEnd type="none" w="med" len="med"/>
                      <a:tailEnd type="none" w="med" len="med"/>
                    </a:lnB>
                    <a:solidFill>
                      <a:srgbClr val="FFC931"/>
                    </a:solidFill>
                  </a:tcPr>
                </a:tc>
                <a:tc>
                  <a:txBody>
                    <a:bodyPr/>
                    <a:lstStyle/>
                    <a:p>
                      <a:endParaRPr lang="en-AU" dirty="0">
                        <a:solidFill>
                          <a:schemeClr val="bg1">
                            <a:lumMod val="85000"/>
                          </a:schemeClr>
                        </a:solidFill>
                      </a:endParaRPr>
                    </a:p>
                  </a:txBody>
                  <a:tcPr>
                    <a:lnB w="6350" cap="flat" cmpd="sng" algn="ctr">
                      <a:solidFill>
                        <a:schemeClr val="tx1"/>
                      </a:solidFill>
                      <a:prstDash val="solid"/>
                      <a:round/>
                      <a:headEnd type="none" w="med" len="med"/>
                      <a:tailEnd type="none" w="med" len="med"/>
                    </a:lnB>
                    <a:solidFill>
                      <a:srgbClr val="FFC931"/>
                    </a:solidFill>
                  </a:tcPr>
                </a:tc>
                <a:extLst>
                  <a:ext uri="{0D108BD9-81ED-4DB2-BD59-A6C34878D82A}">
                    <a16:rowId xmlns:a16="http://schemas.microsoft.com/office/drawing/2014/main" val="3378148742"/>
                  </a:ext>
                </a:extLst>
              </a:tr>
              <a:tr h="370840">
                <a:tc>
                  <a:txBody>
                    <a:bodyPr/>
                    <a:lstStyle/>
                    <a:p>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kern="1200" dirty="0">
                          <a:solidFill>
                            <a:srgbClr val="5B5B5B"/>
                          </a:solidFill>
                          <a:effectLst/>
                          <a:latin typeface="+mn-lt"/>
                          <a:ea typeface="+mn-ea"/>
                          <a:cs typeface="+mn-cs"/>
                        </a:rPr>
                        <a:t>VLA continues to provide high quality services – most of the organisation's clients, some of whom have complex issues, were satisfied overall.  </a:t>
                      </a:r>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559679"/>
                  </a:ext>
                </a:extLst>
              </a:tr>
              <a:tr h="370840">
                <a:tc>
                  <a:txBody>
                    <a:bodyPr/>
                    <a:lstStyle/>
                    <a:p>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kern="1200" dirty="0">
                          <a:solidFill>
                            <a:srgbClr val="5B5B5B"/>
                          </a:solidFill>
                          <a:effectLst/>
                          <a:latin typeface="+mn-lt"/>
                          <a:ea typeface="+mn-ea"/>
                          <a:cs typeface="+mn-cs"/>
                        </a:rPr>
                        <a:t>Service staffs’ professionalism, politeness, listening skills and ability to provide clear explanations were recognised and appreciated.  </a:t>
                      </a:r>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811573"/>
                  </a:ext>
                </a:extLst>
              </a:tr>
              <a:tr h="370840">
                <a:tc>
                  <a:txBody>
                    <a:bodyPr/>
                    <a:lstStyle/>
                    <a:p>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kern="1200" dirty="0">
                          <a:solidFill>
                            <a:srgbClr val="5B5B5B"/>
                          </a:solidFill>
                          <a:effectLst/>
                          <a:latin typeface="+mn-lt"/>
                          <a:ea typeface="+mn-ea"/>
                          <a:cs typeface="+mn-cs"/>
                        </a:rPr>
                        <a:t>Yet, clients’ overall satisfaction levels has continued a downward trend in 2017 that began around 2012. </a:t>
                      </a:r>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224370"/>
                  </a:ext>
                </a:extLst>
              </a:tr>
              <a:tr h="370840">
                <a:tc>
                  <a:txBody>
                    <a:bodyPr/>
                    <a:lstStyle/>
                    <a:p>
                      <a:pPr marL="714375" lvl="0" indent="-285750">
                        <a:buFont typeface="Arial" panose="020B0604020202020204" pitchFamily="34" charset="0"/>
                        <a:buChar char="•"/>
                      </a:pPr>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dirty="0">
                          <a:solidFill>
                            <a:srgbClr val="5B5B5B"/>
                          </a:solidFill>
                        </a:rPr>
                        <a:t>Drivers of this decline in satisfaction are possibly due to be a mix of:</a:t>
                      </a:r>
                    </a:p>
                    <a:p>
                      <a:pPr marL="180975" lvl="0" indent="0">
                        <a:buClr>
                          <a:srgbClr val="FFC931"/>
                        </a:buClr>
                        <a:buSzPct val="110000"/>
                        <a:buFont typeface="CBR Arrows" panose="02000500000000000000" pitchFamily="2" charset="0"/>
                        <a:buNone/>
                      </a:pPr>
                      <a:r>
                        <a:rPr lang="en-AU" sz="1600" b="1" kern="1200" dirty="0">
                          <a:solidFill>
                            <a:srgbClr val="FFC931"/>
                          </a:solidFill>
                          <a:effectLst/>
                          <a:latin typeface="+mn-lt"/>
                          <a:ea typeface="+mn-ea"/>
                          <a:cs typeface="+mn-cs"/>
                        </a:rPr>
                        <a:t>Expectations</a:t>
                      </a:r>
                      <a:r>
                        <a:rPr lang="en-AU" sz="1600" kern="1200" dirty="0">
                          <a:solidFill>
                            <a:srgbClr val="5B5B5B"/>
                          </a:solidFill>
                          <a:effectLst/>
                          <a:latin typeface="+mn-lt"/>
                          <a:ea typeface="+mn-ea"/>
                          <a:cs typeface="+mn-cs"/>
                        </a:rPr>
                        <a:t> based on previous experience, information accessed prior to service and advice from friends/family; </a:t>
                      </a:r>
                    </a:p>
                    <a:p>
                      <a:pPr marL="180975" lvl="0" indent="0">
                        <a:buClr>
                          <a:srgbClr val="FFC931"/>
                        </a:buClr>
                        <a:buSzPct val="110000"/>
                        <a:buFont typeface="CBR Arrows" panose="02000500000000000000" pitchFamily="2" charset="0"/>
                        <a:buNone/>
                      </a:pPr>
                      <a:r>
                        <a:rPr lang="en-AU" sz="1600" b="1" kern="1200" dirty="0">
                          <a:solidFill>
                            <a:srgbClr val="FFC931"/>
                          </a:solidFill>
                          <a:effectLst/>
                          <a:latin typeface="+mn-lt"/>
                          <a:ea typeface="+mn-ea"/>
                          <a:cs typeface="+mn-cs"/>
                        </a:rPr>
                        <a:t>Eligibility</a:t>
                      </a:r>
                      <a:r>
                        <a:rPr lang="en-AU" sz="1600" kern="1200" dirty="0">
                          <a:solidFill>
                            <a:srgbClr val="5B5B5B"/>
                          </a:solidFill>
                          <a:effectLst/>
                          <a:latin typeface="+mn-lt"/>
                          <a:ea typeface="+mn-ea"/>
                          <a:cs typeface="+mn-cs"/>
                        </a:rPr>
                        <a:t> for services in relation to expectations; </a:t>
                      </a:r>
                    </a:p>
                    <a:p>
                      <a:pPr marL="180975" lvl="0" indent="0">
                        <a:buClr>
                          <a:srgbClr val="FFC931"/>
                        </a:buClr>
                        <a:buSzPct val="110000"/>
                        <a:buFont typeface="CBR Arrows" panose="02000500000000000000" pitchFamily="2" charset="0"/>
                        <a:buNone/>
                      </a:pPr>
                      <a:r>
                        <a:rPr lang="en-AU" sz="1600" b="1" kern="1200" dirty="0">
                          <a:solidFill>
                            <a:srgbClr val="FFC931"/>
                          </a:solidFill>
                          <a:effectLst/>
                          <a:latin typeface="+mn-lt"/>
                          <a:ea typeface="+mn-ea"/>
                          <a:cs typeface="+mn-cs"/>
                        </a:rPr>
                        <a:t>Referral </a:t>
                      </a:r>
                      <a:r>
                        <a:rPr lang="en-AU" sz="1600" kern="1200" dirty="0">
                          <a:solidFill>
                            <a:srgbClr val="5B5B5B"/>
                          </a:solidFill>
                          <a:effectLst/>
                          <a:latin typeface="+mn-lt"/>
                          <a:ea typeface="+mn-ea"/>
                          <a:cs typeface="+mn-cs"/>
                        </a:rPr>
                        <a:t>to other sources of support in cases of non-eligibility or lower than expected quantities or types of service. </a:t>
                      </a:r>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8937207"/>
                  </a:ext>
                </a:extLst>
              </a:tr>
              <a:tr h="370840">
                <a:tc>
                  <a:txBody>
                    <a:bodyPr/>
                    <a:lstStyle/>
                    <a:p>
                      <a:endParaRPr lang="en-AU" sz="1600" dirty="0">
                        <a:solidFill>
                          <a:srgbClr val="5B5B5B"/>
                        </a:solidFill>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dirty="0">
                          <a:solidFill>
                            <a:srgbClr val="5B5B5B"/>
                          </a:solidFill>
                        </a:rPr>
                        <a:t>Service improvement efforts could emphasise expectation setting, explanation of eligibility criteria and enhanced referrals.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9359643"/>
                  </a:ext>
                </a:extLst>
              </a:tr>
            </a:tbl>
          </a:graphicData>
        </a:graphic>
      </p:graphicFrame>
      <p:sp>
        <p:nvSpPr>
          <p:cNvPr id="3" name="Oval 2">
            <a:extLst>
              <a:ext uri="{FF2B5EF4-FFF2-40B4-BE49-F238E27FC236}">
                <a16:creationId xmlns:a16="http://schemas.microsoft.com/office/drawing/2014/main" id="{975AA6B2-F3E2-42EA-B0F8-5C823C9F1411}"/>
              </a:ext>
            </a:extLst>
          </p:cNvPr>
          <p:cNvSpPr/>
          <p:nvPr/>
        </p:nvSpPr>
        <p:spPr>
          <a:xfrm>
            <a:off x="1272283" y="2412479"/>
            <a:ext cx="504056" cy="50405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38" name="Oval 37">
            <a:extLst>
              <a:ext uri="{FF2B5EF4-FFF2-40B4-BE49-F238E27FC236}">
                <a16:creationId xmlns:a16="http://schemas.microsoft.com/office/drawing/2014/main" id="{C264C5C2-903D-485E-BD55-8858B0CA9E39}"/>
              </a:ext>
            </a:extLst>
          </p:cNvPr>
          <p:cNvSpPr/>
          <p:nvPr/>
        </p:nvSpPr>
        <p:spPr>
          <a:xfrm>
            <a:off x="1272283" y="3005832"/>
            <a:ext cx="504056" cy="50405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39" name="Oval 38">
            <a:extLst>
              <a:ext uri="{FF2B5EF4-FFF2-40B4-BE49-F238E27FC236}">
                <a16:creationId xmlns:a16="http://schemas.microsoft.com/office/drawing/2014/main" id="{61911374-5B9B-4CDA-8A1B-B9E5BB3CA68F}"/>
              </a:ext>
            </a:extLst>
          </p:cNvPr>
          <p:cNvSpPr/>
          <p:nvPr/>
        </p:nvSpPr>
        <p:spPr>
          <a:xfrm>
            <a:off x="1272283" y="3599165"/>
            <a:ext cx="504056" cy="50405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44" name="Oval 43">
            <a:extLst>
              <a:ext uri="{FF2B5EF4-FFF2-40B4-BE49-F238E27FC236}">
                <a16:creationId xmlns:a16="http://schemas.microsoft.com/office/drawing/2014/main" id="{F776AABB-1961-44F6-A381-B040E4235A6A}"/>
              </a:ext>
            </a:extLst>
          </p:cNvPr>
          <p:cNvSpPr/>
          <p:nvPr/>
        </p:nvSpPr>
        <p:spPr>
          <a:xfrm>
            <a:off x="1272283" y="4189282"/>
            <a:ext cx="504056" cy="50405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45" name="Oval 44">
            <a:extLst>
              <a:ext uri="{FF2B5EF4-FFF2-40B4-BE49-F238E27FC236}">
                <a16:creationId xmlns:a16="http://schemas.microsoft.com/office/drawing/2014/main" id="{B1189D7D-B130-48AE-A1A4-C03ACDBD91B4}"/>
              </a:ext>
            </a:extLst>
          </p:cNvPr>
          <p:cNvSpPr/>
          <p:nvPr/>
        </p:nvSpPr>
        <p:spPr>
          <a:xfrm>
            <a:off x="1272283" y="5711652"/>
            <a:ext cx="504056" cy="50405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a:t>
            </a:r>
          </a:p>
        </p:txBody>
      </p:sp>
    </p:spTree>
    <p:extLst>
      <p:ext uri="{BB962C8B-B14F-4D97-AF65-F5344CB8AC3E}">
        <p14:creationId xmlns:p14="http://schemas.microsoft.com/office/powerpoint/2010/main" val="2230854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d-Dot.jpg"/>
          <p:cNvPicPr>
            <a:picLocks noChangeAspect="1"/>
          </p:cNvPicPr>
          <p:nvPr/>
        </p:nvPicPr>
        <p:blipFill>
          <a:blip r:embed="rId3" cstate="screen"/>
          <a:stretch>
            <a:fillRect/>
          </a:stretch>
        </p:blipFill>
        <p:spPr>
          <a:xfrm>
            <a:off x="-305594" y="2381"/>
            <a:ext cx="10693399" cy="7556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ACDE2541-1CDF-4BFC-99A5-A04DAE268B40}"/>
              </a:ext>
            </a:extLst>
          </p:cNvPr>
          <p:cNvSpPr/>
          <p:nvPr/>
        </p:nvSpPr>
        <p:spPr>
          <a:xfrm>
            <a:off x="5273908" y="2223829"/>
            <a:ext cx="2608291" cy="3348372"/>
          </a:xfrm>
          <a:prstGeom prst="roundRect">
            <a:avLst>
              <a:gd name="adj" fmla="val 42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8708" name="Title 12"/>
          <p:cNvSpPr txBox="1">
            <a:spLocks/>
          </p:cNvSpPr>
          <p:nvPr/>
        </p:nvSpPr>
        <p:spPr bwMode="auto">
          <a:xfrm>
            <a:off x="471147" y="1311897"/>
            <a:ext cx="5412244" cy="72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9" tIns="43906" rIns="87809" bIns="43906" anchor="ct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eaLnBrk="1" fontAlgn="base" hangingPunct="1">
              <a:lnSpc>
                <a:spcPct val="85000"/>
              </a:lnSpc>
              <a:spcBef>
                <a:spcPct val="0"/>
              </a:spcBef>
              <a:spcAft>
                <a:spcPct val="0"/>
              </a:spcAft>
            </a:pPr>
            <a:r>
              <a:rPr lang="en-US" sz="3500" dirty="0">
                <a:solidFill>
                  <a:srgbClr val="616365"/>
                </a:solidFill>
                <a:ea typeface="Verdana" pitchFamily="34" charset="0"/>
                <a:cs typeface="Arial" pitchFamily="34" charset="0"/>
              </a:rPr>
              <a:t>This report</a:t>
            </a:r>
          </a:p>
        </p:txBody>
      </p:sp>
      <p:grpSp>
        <p:nvGrpSpPr>
          <p:cNvPr id="19" name="Group 18">
            <a:extLst>
              <a:ext uri="{FF2B5EF4-FFF2-40B4-BE49-F238E27FC236}">
                <a16:creationId xmlns:a16="http://schemas.microsoft.com/office/drawing/2014/main" id="{35A84904-D9C6-45AF-B064-A7C8E01F6B75}"/>
              </a:ext>
            </a:extLst>
          </p:cNvPr>
          <p:cNvGrpSpPr/>
          <p:nvPr/>
        </p:nvGrpSpPr>
        <p:grpSpPr>
          <a:xfrm>
            <a:off x="1961552" y="3322321"/>
            <a:ext cx="1243350" cy="1243350"/>
            <a:chOff x="4243489" y="3852639"/>
            <a:chExt cx="1595234" cy="1595234"/>
          </a:xfrm>
        </p:grpSpPr>
        <p:sp>
          <p:nvSpPr>
            <p:cNvPr id="20" name="Oval 19">
              <a:extLst>
                <a:ext uri="{FF2B5EF4-FFF2-40B4-BE49-F238E27FC236}">
                  <a16:creationId xmlns:a16="http://schemas.microsoft.com/office/drawing/2014/main" id="{5F134AD5-9761-4155-BA93-7811F7A3E9CB}"/>
                </a:ext>
              </a:extLst>
            </p:cNvPr>
            <p:cNvSpPr/>
            <p:nvPr/>
          </p:nvSpPr>
          <p:spPr>
            <a:xfrm>
              <a:off x="4243489" y="3852639"/>
              <a:ext cx="1595234" cy="1595234"/>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7EEC6C09-FDCB-4341-A079-9D648C00124F}"/>
                </a:ext>
              </a:extLst>
            </p:cNvPr>
            <p:cNvPicPr>
              <a:picLocks noChangeAspect="1"/>
            </p:cNvPicPr>
            <p:nvPr/>
          </p:nvPicPr>
          <p:blipFill>
            <a:blip r:embed="rId3"/>
            <a:stretch>
              <a:fillRect/>
            </a:stretch>
          </p:blipFill>
          <p:spPr>
            <a:xfrm>
              <a:off x="4357037" y="4204522"/>
              <a:ext cx="1368138" cy="891467"/>
            </a:xfrm>
            <a:prstGeom prst="rect">
              <a:avLst/>
            </a:prstGeom>
          </p:spPr>
        </p:pic>
      </p:grpSp>
      <p:grpSp>
        <p:nvGrpSpPr>
          <p:cNvPr id="25" name="Group 24">
            <a:extLst>
              <a:ext uri="{FF2B5EF4-FFF2-40B4-BE49-F238E27FC236}">
                <a16:creationId xmlns:a16="http://schemas.microsoft.com/office/drawing/2014/main" id="{4BEF528D-CE85-480A-9677-B7EBABB1F8AA}"/>
              </a:ext>
            </a:extLst>
          </p:cNvPr>
          <p:cNvGrpSpPr/>
          <p:nvPr/>
        </p:nvGrpSpPr>
        <p:grpSpPr>
          <a:xfrm>
            <a:off x="3614479" y="3268338"/>
            <a:ext cx="1242000" cy="1242000"/>
            <a:chOff x="108558" y="756295"/>
            <a:chExt cx="1980220" cy="1980220"/>
          </a:xfrm>
        </p:grpSpPr>
        <p:sp>
          <p:nvSpPr>
            <p:cNvPr id="26" name="Oval 25">
              <a:extLst>
                <a:ext uri="{FF2B5EF4-FFF2-40B4-BE49-F238E27FC236}">
                  <a16:creationId xmlns:a16="http://schemas.microsoft.com/office/drawing/2014/main" id="{4764D366-7895-4AE1-9C30-EC16DAAF6CCE}"/>
                </a:ext>
              </a:extLst>
            </p:cNvPr>
            <p:cNvSpPr/>
            <p:nvPr/>
          </p:nvSpPr>
          <p:spPr>
            <a:xfrm>
              <a:off x="108558" y="756295"/>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Picture 26">
              <a:extLst>
                <a:ext uri="{FF2B5EF4-FFF2-40B4-BE49-F238E27FC236}">
                  <a16:creationId xmlns:a16="http://schemas.microsoft.com/office/drawing/2014/main" id="{326A699A-A936-4DAB-BCBE-15FFE1339A9D}"/>
                </a:ext>
              </a:extLst>
            </p:cNvPr>
            <p:cNvPicPr>
              <a:picLocks noChangeAspect="1"/>
            </p:cNvPicPr>
            <p:nvPr/>
          </p:nvPicPr>
          <p:blipFill>
            <a:blip r:embed="rId4"/>
            <a:stretch>
              <a:fillRect/>
            </a:stretch>
          </p:blipFill>
          <p:spPr>
            <a:xfrm>
              <a:off x="413245" y="1077088"/>
              <a:ext cx="1370847" cy="1338634"/>
            </a:xfrm>
            <a:prstGeom prst="rect">
              <a:avLst/>
            </a:prstGeom>
          </p:spPr>
        </p:pic>
      </p:grpSp>
      <p:grpSp>
        <p:nvGrpSpPr>
          <p:cNvPr id="28" name="Group 27">
            <a:extLst>
              <a:ext uri="{FF2B5EF4-FFF2-40B4-BE49-F238E27FC236}">
                <a16:creationId xmlns:a16="http://schemas.microsoft.com/office/drawing/2014/main" id="{6E25B2EA-BA9D-44F4-8789-1BD57150D894}"/>
              </a:ext>
            </a:extLst>
          </p:cNvPr>
          <p:cNvGrpSpPr/>
          <p:nvPr/>
        </p:nvGrpSpPr>
        <p:grpSpPr>
          <a:xfrm>
            <a:off x="5485146" y="2981049"/>
            <a:ext cx="894522" cy="894522"/>
            <a:chOff x="2232794" y="756295"/>
            <a:chExt cx="1980220" cy="1980220"/>
          </a:xfrm>
        </p:grpSpPr>
        <p:sp>
          <p:nvSpPr>
            <p:cNvPr id="29" name="Oval 28">
              <a:extLst>
                <a:ext uri="{FF2B5EF4-FFF2-40B4-BE49-F238E27FC236}">
                  <a16:creationId xmlns:a16="http://schemas.microsoft.com/office/drawing/2014/main" id="{9C666E73-1B77-4A84-A475-A2E58CCA7F35}"/>
                </a:ext>
              </a:extLst>
            </p:cNvPr>
            <p:cNvSpPr/>
            <p:nvPr/>
          </p:nvSpPr>
          <p:spPr>
            <a:xfrm>
              <a:off x="2232794" y="756295"/>
              <a:ext cx="1980220" cy="198022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 name="Picture 29">
              <a:extLst>
                <a:ext uri="{FF2B5EF4-FFF2-40B4-BE49-F238E27FC236}">
                  <a16:creationId xmlns:a16="http://schemas.microsoft.com/office/drawing/2014/main" id="{3D35ECDF-DC3A-41C2-ABE7-FB36F9E93939}"/>
                </a:ext>
              </a:extLst>
            </p:cNvPr>
            <p:cNvPicPr>
              <a:picLocks noChangeAspect="1"/>
            </p:cNvPicPr>
            <p:nvPr/>
          </p:nvPicPr>
          <p:blipFill>
            <a:blip r:embed="rId5"/>
            <a:stretch>
              <a:fillRect/>
            </a:stretch>
          </p:blipFill>
          <p:spPr>
            <a:xfrm>
              <a:off x="2531022" y="1115194"/>
              <a:ext cx="1383765" cy="1262423"/>
            </a:xfrm>
            <a:prstGeom prst="rect">
              <a:avLst/>
            </a:prstGeom>
          </p:spPr>
        </p:pic>
      </p:grpSp>
      <p:grpSp>
        <p:nvGrpSpPr>
          <p:cNvPr id="31" name="Group 30">
            <a:extLst>
              <a:ext uri="{FF2B5EF4-FFF2-40B4-BE49-F238E27FC236}">
                <a16:creationId xmlns:a16="http://schemas.microsoft.com/office/drawing/2014/main" id="{E8A003A7-7C40-45BA-B941-1385427DC04F}"/>
              </a:ext>
            </a:extLst>
          </p:cNvPr>
          <p:cNvGrpSpPr/>
          <p:nvPr/>
        </p:nvGrpSpPr>
        <p:grpSpPr>
          <a:xfrm>
            <a:off x="6739855" y="2999844"/>
            <a:ext cx="894522" cy="894522"/>
            <a:chOff x="6989578" y="4899401"/>
            <a:chExt cx="1980220" cy="1980220"/>
          </a:xfrm>
        </p:grpSpPr>
        <p:sp>
          <p:nvSpPr>
            <p:cNvPr id="32" name="Oval 31">
              <a:extLst>
                <a:ext uri="{FF2B5EF4-FFF2-40B4-BE49-F238E27FC236}">
                  <a16:creationId xmlns:a16="http://schemas.microsoft.com/office/drawing/2014/main" id="{39BF9ADE-01B8-48BB-BBA6-D6B668253B84}"/>
                </a:ext>
              </a:extLst>
            </p:cNvPr>
            <p:cNvSpPr/>
            <p:nvPr/>
          </p:nvSpPr>
          <p:spPr>
            <a:xfrm>
              <a:off x="6989578" y="4899401"/>
              <a:ext cx="1980220" cy="198022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3" name="Picture 32">
              <a:extLst>
                <a:ext uri="{FF2B5EF4-FFF2-40B4-BE49-F238E27FC236}">
                  <a16:creationId xmlns:a16="http://schemas.microsoft.com/office/drawing/2014/main" id="{B6FB7478-3218-4ADB-A1C4-35ADEB16EAE9}"/>
                </a:ext>
              </a:extLst>
            </p:cNvPr>
            <p:cNvPicPr>
              <a:picLocks noChangeAspect="1"/>
            </p:cNvPicPr>
            <p:nvPr/>
          </p:nvPicPr>
          <p:blipFill>
            <a:blip r:embed="rId6"/>
            <a:stretch>
              <a:fillRect/>
            </a:stretch>
          </p:blipFill>
          <p:spPr>
            <a:xfrm>
              <a:off x="7216451" y="5280948"/>
              <a:ext cx="1446091" cy="1217126"/>
            </a:xfrm>
            <a:prstGeom prst="rect">
              <a:avLst/>
            </a:prstGeom>
          </p:spPr>
        </p:pic>
      </p:grpSp>
      <p:grpSp>
        <p:nvGrpSpPr>
          <p:cNvPr id="34" name="Group 33">
            <a:extLst>
              <a:ext uri="{FF2B5EF4-FFF2-40B4-BE49-F238E27FC236}">
                <a16:creationId xmlns:a16="http://schemas.microsoft.com/office/drawing/2014/main" id="{A3B4BA1E-C805-4377-A78A-FB60F43F3E8E}"/>
              </a:ext>
            </a:extLst>
          </p:cNvPr>
          <p:cNvGrpSpPr/>
          <p:nvPr/>
        </p:nvGrpSpPr>
        <p:grpSpPr>
          <a:xfrm>
            <a:off x="5485146" y="4289827"/>
            <a:ext cx="894522" cy="894522"/>
            <a:chOff x="4357030" y="756295"/>
            <a:chExt cx="1980220" cy="1980220"/>
          </a:xfrm>
        </p:grpSpPr>
        <p:sp>
          <p:nvSpPr>
            <p:cNvPr id="35" name="Oval 34">
              <a:extLst>
                <a:ext uri="{FF2B5EF4-FFF2-40B4-BE49-F238E27FC236}">
                  <a16:creationId xmlns:a16="http://schemas.microsoft.com/office/drawing/2014/main" id="{2F780920-0686-4475-B3C9-05D65CEAD448}"/>
                </a:ext>
              </a:extLst>
            </p:cNvPr>
            <p:cNvSpPr/>
            <p:nvPr/>
          </p:nvSpPr>
          <p:spPr>
            <a:xfrm>
              <a:off x="4357030" y="756295"/>
              <a:ext cx="1980220" cy="198022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Picture 35">
              <a:extLst>
                <a:ext uri="{FF2B5EF4-FFF2-40B4-BE49-F238E27FC236}">
                  <a16:creationId xmlns:a16="http://schemas.microsoft.com/office/drawing/2014/main" id="{97F93F47-DF49-4A94-9641-2F95331CE676}"/>
                </a:ext>
              </a:extLst>
            </p:cNvPr>
            <p:cNvPicPr>
              <a:picLocks noChangeAspect="1"/>
            </p:cNvPicPr>
            <p:nvPr/>
          </p:nvPicPr>
          <p:blipFill>
            <a:blip r:embed="rId7"/>
            <a:stretch>
              <a:fillRect/>
            </a:stretch>
          </p:blipFill>
          <p:spPr>
            <a:xfrm>
              <a:off x="4678931" y="1075957"/>
              <a:ext cx="1336419" cy="1340896"/>
            </a:xfrm>
            <a:prstGeom prst="rect">
              <a:avLst/>
            </a:prstGeom>
          </p:spPr>
        </p:pic>
      </p:grpSp>
      <p:grpSp>
        <p:nvGrpSpPr>
          <p:cNvPr id="37" name="Group 36">
            <a:extLst>
              <a:ext uri="{FF2B5EF4-FFF2-40B4-BE49-F238E27FC236}">
                <a16:creationId xmlns:a16="http://schemas.microsoft.com/office/drawing/2014/main" id="{43FB8971-7681-4A3C-97F4-43CC81D6273C}"/>
              </a:ext>
            </a:extLst>
          </p:cNvPr>
          <p:cNvGrpSpPr/>
          <p:nvPr/>
        </p:nvGrpSpPr>
        <p:grpSpPr>
          <a:xfrm>
            <a:off x="6690784" y="4289827"/>
            <a:ext cx="894522" cy="894522"/>
            <a:chOff x="2376810" y="3060551"/>
            <a:chExt cx="1980220" cy="1980220"/>
          </a:xfrm>
        </p:grpSpPr>
        <p:sp>
          <p:nvSpPr>
            <p:cNvPr id="38" name="Oval 37">
              <a:extLst>
                <a:ext uri="{FF2B5EF4-FFF2-40B4-BE49-F238E27FC236}">
                  <a16:creationId xmlns:a16="http://schemas.microsoft.com/office/drawing/2014/main" id="{139000F1-E627-4DC2-9B69-28210BF57EDE}"/>
                </a:ext>
              </a:extLst>
            </p:cNvPr>
            <p:cNvSpPr/>
            <p:nvPr/>
          </p:nvSpPr>
          <p:spPr>
            <a:xfrm>
              <a:off x="2376810" y="3060551"/>
              <a:ext cx="1980220" cy="198022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Picture 38">
              <a:extLst>
                <a:ext uri="{FF2B5EF4-FFF2-40B4-BE49-F238E27FC236}">
                  <a16:creationId xmlns:a16="http://schemas.microsoft.com/office/drawing/2014/main" id="{2A709C67-3F09-4A71-8FA7-5D907BB2ED4F}"/>
                </a:ext>
              </a:extLst>
            </p:cNvPr>
            <p:cNvPicPr>
              <a:picLocks noChangeAspect="1"/>
            </p:cNvPicPr>
            <p:nvPr/>
          </p:nvPicPr>
          <p:blipFill>
            <a:blip r:embed="rId8"/>
            <a:stretch>
              <a:fillRect/>
            </a:stretch>
          </p:blipFill>
          <p:spPr>
            <a:xfrm>
              <a:off x="2649610" y="3348583"/>
              <a:ext cx="1434621" cy="1404156"/>
            </a:xfrm>
            <a:prstGeom prst="rect">
              <a:avLst/>
            </a:prstGeom>
          </p:spPr>
        </p:pic>
      </p:grpSp>
      <p:grpSp>
        <p:nvGrpSpPr>
          <p:cNvPr id="40" name="Group 39">
            <a:extLst>
              <a:ext uri="{FF2B5EF4-FFF2-40B4-BE49-F238E27FC236}">
                <a16:creationId xmlns:a16="http://schemas.microsoft.com/office/drawing/2014/main" id="{7F16659D-A607-4C2D-9FC3-75BB0BF4B66A}"/>
              </a:ext>
            </a:extLst>
          </p:cNvPr>
          <p:cNvGrpSpPr/>
          <p:nvPr/>
        </p:nvGrpSpPr>
        <p:grpSpPr>
          <a:xfrm>
            <a:off x="8299628" y="3268338"/>
            <a:ext cx="1242000" cy="1242000"/>
            <a:chOff x="6395431" y="254522"/>
            <a:chExt cx="1980220" cy="1980220"/>
          </a:xfrm>
        </p:grpSpPr>
        <p:sp>
          <p:nvSpPr>
            <p:cNvPr id="41" name="Oval 40">
              <a:extLst>
                <a:ext uri="{FF2B5EF4-FFF2-40B4-BE49-F238E27FC236}">
                  <a16:creationId xmlns:a16="http://schemas.microsoft.com/office/drawing/2014/main" id="{06ABAAB5-F4E3-4F3B-8C4C-15C27325498A}"/>
                </a:ext>
              </a:extLst>
            </p:cNvPr>
            <p:cNvSpPr/>
            <p:nvPr/>
          </p:nvSpPr>
          <p:spPr>
            <a:xfrm>
              <a:off x="6395431" y="254522"/>
              <a:ext cx="1980220" cy="198022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2" name="Picture 41">
              <a:extLst>
                <a:ext uri="{FF2B5EF4-FFF2-40B4-BE49-F238E27FC236}">
                  <a16:creationId xmlns:a16="http://schemas.microsoft.com/office/drawing/2014/main" id="{0738BB6B-3955-4FDE-BED9-7787177734B2}"/>
                </a:ext>
              </a:extLst>
            </p:cNvPr>
            <p:cNvPicPr>
              <a:picLocks noChangeAspect="1"/>
            </p:cNvPicPr>
            <p:nvPr/>
          </p:nvPicPr>
          <p:blipFill>
            <a:blip r:embed="rId9"/>
            <a:stretch>
              <a:fillRect/>
            </a:stretch>
          </p:blipFill>
          <p:spPr>
            <a:xfrm>
              <a:off x="6738045" y="475909"/>
              <a:ext cx="1294992" cy="1521302"/>
            </a:xfrm>
            <a:prstGeom prst="rect">
              <a:avLst/>
            </a:prstGeom>
          </p:spPr>
        </p:pic>
      </p:grpSp>
      <p:grpSp>
        <p:nvGrpSpPr>
          <p:cNvPr id="48" name="Group 47">
            <a:extLst>
              <a:ext uri="{FF2B5EF4-FFF2-40B4-BE49-F238E27FC236}">
                <a16:creationId xmlns:a16="http://schemas.microsoft.com/office/drawing/2014/main" id="{19D0B59C-FD80-43B4-B34D-EB34D1A750DB}"/>
              </a:ext>
            </a:extLst>
          </p:cNvPr>
          <p:cNvGrpSpPr/>
          <p:nvPr/>
        </p:nvGrpSpPr>
        <p:grpSpPr>
          <a:xfrm>
            <a:off x="6344027" y="2404903"/>
            <a:ext cx="452940" cy="452940"/>
            <a:chOff x="-25558" y="3168563"/>
            <a:chExt cx="1980220" cy="1980220"/>
          </a:xfrm>
        </p:grpSpPr>
        <p:sp>
          <p:nvSpPr>
            <p:cNvPr id="49" name="Oval 48">
              <a:extLst>
                <a:ext uri="{FF2B5EF4-FFF2-40B4-BE49-F238E27FC236}">
                  <a16:creationId xmlns:a16="http://schemas.microsoft.com/office/drawing/2014/main" id="{EF2DB859-8634-415D-8BB3-B030235A6EEB}"/>
                </a:ext>
              </a:extLst>
            </p:cNvPr>
            <p:cNvSpPr/>
            <p:nvPr/>
          </p:nvSpPr>
          <p:spPr>
            <a:xfrm>
              <a:off x="-25558" y="3168563"/>
              <a:ext cx="1980220" cy="19802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0" name="Picture 49">
              <a:extLst>
                <a:ext uri="{FF2B5EF4-FFF2-40B4-BE49-F238E27FC236}">
                  <a16:creationId xmlns:a16="http://schemas.microsoft.com/office/drawing/2014/main" id="{8383B6AF-C98B-4669-8900-CEA18FF5ED68}"/>
                </a:ext>
              </a:extLst>
            </p:cNvPr>
            <p:cNvPicPr>
              <a:picLocks noChangeAspect="1"/>
            </p:cNvPicPr>
            <p:nvPr/>
          </p:nvPicPr>
          <p:blipFill>
            <a:blip r:embed="rId10"/>
            <a:stretch>
              <a:fillRect/>
            </a:stretch>
          </p:blipFill>
          <p:spPr>
            <a:xfrm>
              <a:off x="340691" y="3505302"/>
              <a:ext cx="1298839" cy="1306742"/>
            </a:xfrm>
            <a:prstGeom prst="rect">
              <a:avLst/>
            </a:prstGeom>
          </p:spPr>
        </p:pic>
      </p:grpSp>
      <p:grpSp>
        <p:nvGrpSpPr>
          <p:cNvPr id="51" name="Group 50">
            <a:extLst>
              <a:ext uri="{FF2B5EF4-FFF2-40B4-BE49-F238E27FC236}">
                <a16:creationId xmlns:a16="http://schemas.microsoft.com/office/drawing/2014/main" id="{4A56DBCC-4675-4345-AC00-EE9CE2C8D67E}"/>
              </a:ext>
            </a:extLst>
          </p:cNvPr>
          <p:cNvGrpSpPr/>
          <p:nvPr/>
        </p:nvGrpSpPr>
        <p:grpSpPr>
          <a:xfrm>
            <a:off x="5656921" y="2404903"/>
            <a:ext cx="452940" cy="452940"/>
            <a:chOff x="4753620" y="2808523"/>
            <a:chExt cx="1980220" cy="1980220"/>
          </a:xfrm>
        </p:grpSpPr>
        <p:sp>
          <p:nvSpPr>
            <p:cNvPr id="52" name="Oval 51">
              <a:extLst>
                <a:ext uri="{FF2B5EF4-FFF2-40B4-BE49-F238E27FC236}">
                  <a16:creationId xmlns:a16="http://schemas.microsoft.com/office/drawing/2014/main" id="{B629F3E5-7268-473D-BE7C-D002C74E3CDA}"/>
                </a:ext>
              </a:extLst>
            </p:cNvPr>
            <p:cNvSpPr/>
            <p:nvPr/>
          </p:nvSpPr>
          <p:spPr>
            <a:xfrm>
              <a:off x="4753620" y="2808523"/>
              <a:ext cx="1980220" cy="19802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3" name="Picture 52">
              <a:extLst>
                <a:ext uri="{FF2B5EF4-FFF2-40B4-BE49-F238E27FC236}">
                  <a16:creationId xmlns:a16="http://schemas.microsoft.com/office/drawing/2014/main" id="{C293A3CA-9603-4B31-B0A1-E07C31C29AC9}"/>
                </a:ext>
              </a:extLst>
            </p:cNvPr>
            <p:cNvPicPr>
              <a:picLocks noChangeAspect="1"/>
            </p:cNvPicPr>
            <p:nvPr/>
          </p:nvPicPr>
          <p:blipFill>
            <a:blip r:embed="rId11"/>
            <a:stretch>
              <a:fillRect/>
            </a:stretch>
          </p:blipFill>
          <p:spPr>
            <a:xfrm>
              <a:off x="4954867" y="3027192"/>
              <a:ext cx="1577728" cy="1542881"/>
            </a:xfrm>
            <a:prstGeom prst="rect">
              <a:avLst/>
            </a:prstGeom>
          </p:spPr>
        </p:pic>
      </p:grpSp>
      <p:sp>
        <p:nvSpPr>
          <p:cNvPr id="44" name="TextBox 43">
            <a:extLst>
              <a:ext uri="{FF2B5EF4-FFF2-40B4-BE49-F238E27FC236}">
                <a16:creationId xmlns:a16="http://schemas.microsoft.com/office/drawing/2014/main" id="{386583CD-4812-45E8-A113-B805CB09F5FA}"/>
              </a:ext>
            </a:extLst>
          </p:cNvPr>
          <p:cNvSpPr txBox="1"/>
          <p:nvPr/>
        </p:nvSpPr>
        <p:spPr>
          <a:xfrm>
            <a:off x="154719" y="4526800"/>
            <a:ext cx="1572265" cy="756084"/>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Overall </a:t>
            </a:r>
            <a:b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b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satisfaction</a:t>
            </a:r>
          </a:p>
        </p:txBody>
      </p:sp>
      <p:sp>
        <p:nvSpPr>
          <p:cNvPr id="55" name="TextBox 54">
            <a:extLst>
              <a:ext uri="{FF2B5EF4-FFF2-40B4-BE49-F238E27FC236}">
                <a16:creationId xmlns:a16="http://schemas.microsoft.com/office/drawing/2014/main" id="{88B6CC5B-C635-4775-B4A8-256FCF5990B2}"/>
              </a:ext>
            </a:extLst>
          </p:cNvPr>
          <p:cNvSpPr txBox="1"/>
          <p:nvPr/>
        </p:nvSpPr>
        <p:spPr>
          <a:xfrm>
            <a:off x="1584722" y="4522131"/>
            <a:ext cx="1993205" cy="756084"/>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Impact on emotions</a:t>
            </a:r>
          </a:p>
        </p:txBody>
      </p:sp>
      <p:sp>
        <p:nvSpPr>
          <p:cNvPr id="56" name="TextBox 55">
            <a:extLst>
              <a:ext uri="{FF2B5EF4-FFF2-40B4-BE49-F238E27FC236}">
                <a16:creationId xmlns:a16="http://schemas.microsoft.com/office/drawing/2014/main" id="{4FDFDC84-7682-4D46-A78D-BDE9B8FE0C65}"/>
              </a:ext>
            </a:extLst>
          </p:cNvPr>
          <p:cNvSpPr txBox="1"/>
          <p:nvPr/>
        </p:nvSpPr>
        <p:spPr>
          <a:xfrm>
            <a:off x="3459326" y="4526799"/>
            <a:ext cx="1572265" cy="756084"/>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Client </a:t>
            </a:r>
            <a:b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b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Access</a:t>
            </a:r>
          </a:p>
        </p:txBody>
      </p:sp>
      <p:sp>
        <p:nvSpPr>
          <p:cNvPr id="57" name="TextBox 56">
            <a:extLst>
              <a:ext uri="{FF2B5EF4-FFF2-40B4-BE49-F238E27FC236}">
                <a16:creationId xmlns:a16="http://schemas.microsoft.com/office/drawing/2014/main" id="{BC0C7705-39C7-4060-B719-AE3F0C64011C}"/>
              </a:ext>
            </a:extLst>
          </p:cNvPr>
          <p:cNvSpPr txBox="1"/>
          <p:nvPr/>
        </p:nvSpPr>
        <p:spPr>
          <a:xfrm>
            <a:off x="5392853" y="3943362"/>
            <a:ext cx="1191933" cy="435421"/>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4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Legal Advice</a:t>
            </a:r>
          </a:p>
        </p:txBody>
      </p:sp>
      <p:sp>
        <p:nvSpPr>
          <p:cNvPr id="58" name="TextBox 57">
            <a:extLst>
              <a:ext uri="{FF2B5EF4-FFF2-40B4-BE49-F238E27FC236}">
                <a16:creationId xmlns:a16="http://schemas.microsoft.com/office/drawing/2014/main" id="{A1BF9587-E160-4044-B29A-AF229B56918E}"/>
              </a:ext>
            </a:extLst>
          </p:cNvPr>
          <p:cNvSpPr txBox="1"/>
          <p:nvPr/>
        </p:nvSpPr>
        <p:spPr>
          <a:xfrm>
            <a:off x="6620299" y="3943362"/>
            <a:ext cx="1148316" cy="435421"/>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4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Casework</a:t>
            </a:r>
          </a:p>
        </p:txBody>
      </p:sp>
      <p:sp>
        <p:nvSpPr>
          <p:cNvPr id="59" name="TextBox 58">
            <a:extLst>
              <a:ext uri="{FF2B5EF4-FFF2-40B4-BE49-F238E27FC236}">
                <a16:creationId xmlns:a16="http://schemas.microsoft.com/office/drawing/2014/main" id="{9014B313-9A20-4561-9D72-9FC4DFD682B8}"/>
              </a:ext>
            </a:extLst>
          </p:cNvPr>
          <p:cNvSpPr txBox="1"/>
          <p:nvPr/>
        </p:nvSpPr>
        <p:spPr>
          <a:xfrm>
            <a:off x="5387650" y="5236332"/>
            <a:ext cx="1202339" cy="435421"/>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4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Duty Lawyer</a:t>
            </a:r>
          </a:p>
        </p:txBody>
      </p:sp>
      <p:sp>
        <p:nvSpPr>
          <p:cNvPr id="60" name="TextBox 59">
            <a:extLst>
              <a:ext uri="{FF2B5EF4-FFF2-40B4-BE49-F238E27FC236}">
                <a16:creationId xmlns:a16="http://schemas.microsoft.com/office/drawing/2014/main" id="{5DAD2162-8067-4CF6-B9FA-925BCA96DF33}"/>
              </a:ext>
            </a:extLst>
          </p:cNvPr>
          <p:cNvSpPr txBox="1"/>
          <p:nvPr/>
        </p:nvSpPr>
        <p:spPr>
          <a:xfrm>
            <a:off x="6620299" y="5234374"/>
            <a:ext cx="1148316" cy="435421"/>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4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Legal Help</a:t>
            </a:r>
          </a:p>
        </p:txBody>
      </p:sp>
      <p:sp>
        <p:nvSpPr>
          <p:cNvPr id="61" name="TextBox 60">
            <a:extLst>
              <a:ext uri="{FF2B5EF4-FFF2-40B4-BE49-F238E27FC236}">
                <a16:creationId xmlns:a16="http://schemas.microsoft.com/office/drawing/2014/main" id="{C4FC7D08-A3D6-4E3D-AB7A-24EBE4282976}"/>
              </a:ext>
            </a:extLst>
          </p:cNvPr>
          <p:cNvSpPr txBox="1"/>
          <p:nvPr/>
        </p:nvSpPr>
        <p:spPr>
          <a:xfrm>
            <a:off x="8174399" y="4538503"/>
            <a:ext cx="1572265" cy="756084"/>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Referral after service</a:t>
            </a:r>
          </a:p>
        </p:txBody>
      </p:sp>
      <p:sp>
        <p:nvSpPr>
          <p:cNvPr id="62" name="TextBox 61">
            <a:extLst>
              <a:ext uri="{FF2B5EF4-FFF2-40B4-BE49-F238E27FC236}">
                <a16:creationId xmlns:a16="http://schemas.microsoft.com/office/drawing/2014/main" id="{95CD4C4F-4F28-40EB-8751-C67252829BF4}"/>
              </a:ext>
            </a:extLst>
          </p:cNvPr>
          <p:cNvSpPr txBox="1"/>
          <p:nvPr/>
        </p:nvSpPr>
        <p:spPr>
          <a:xfrm>
            <a:off x="5308839" y="2225248"/>
            <a:ext cx="1133862" cy="336139"/>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0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Process</a:t>
            </a:r>
          </a:p>
        </p:txBody>
      </p:sp>
      <p:pic>
        <p:nvPicPr>
          <p:cNvPr id="64" name="Picture 63" descr="D:\HUB work\New CBR brand\Powerpoint template\Arrow PNGs\Arrow-9.png">
            <a:extLst>
              <a:ext uri="{FF2B5EF4-FFF2-40B4-BE49-F238E27FC236}">
                <a16:creationId xmlns:a16="http://schemas.microsoft.com/office/drawing/2014/main" id="{0171C05D-AA3D-4AFF-AA35-7B8265B21F53}"/>
              </a:ext>
            </a:extLst>
          </p:cNvPr>
          <p:cNvPicPr/>
          <p:nvPr/>
        </p:nvPicPr>
        <p:blipFill>
          <a:blip r:embed="rId12">
            <a:duotone>
              <a:schemeClr val="bg2">
                <a:shade val="45000"/>
                <a:satMod val="135000"/>
              </a:schemeClr>
              <a:prstClr val="white"/>
            </a:duotone>
          </a:blip>
          <a:srcRect/>
          <a:stretch>
            <a:fillRect/>
          </a:stretch>
        </p:blipFill>
        <p:spPr bwMode="auto">
          <a:xfrm>
            <a:off x="1519011" y="3805824"/>
            <a:ext cx="448032" cy="250527"/>
          </a:xfrm>
          <a:prstGeom prst="rect">
            <a:avLst/>
          </a:prstGeom>
          <a:noFill/>
        </p:spPr>
      </p:pic>
      <p:pic>
        <p:nvPicPr>
          <p:cNvPr id="65" name="Picture 64" descr="D:\HUB work\New CBR brand\Powerpoint template\Arrow PNGs\Arrow-9.png">
            <a:extLst>
              <a:ext uri="{FF2B5EF4-FFF2-40B4-BE49-F238E27FC236}">
                <a16:creationId xmlns:a16="http://schemas.microsoft.com/office/drawing/2014/main" id="{1ED00128-5E94-4DD3-94F5-8803ED28121F}"/>
              </a:ext>
            </a:extLst>
          </p:cNvPr>
          <p:cNvPicPr/>
          <p:nvPr/>
        </p:nvPicPr>
        <p:blipFill>
          <a:blip r:embed="rId12">
            <a:duotone>
              <a:schemeClr val="bg2">
                <a:shade val="45000"/>
                <a:satMod val="135000"/>
              </a:schemeClr>
              <a:prstClr val="white"/>
            </a:duotone>
          </a:blip>
          <a:srcRect/>
          <a:stretch>
            <a:fillRect/>
          </a:stretch>
        </p:blipFill>
        <p:spPr bwMode="auto">
          <a:xfrm>
            <a:off x="3192401" y="3805824"/>
            <a:ext cx="448032" cy="250527"/>
          </a:xfrm>
          <a:prstGeom prst="rect">
            <a:avLst/>
          </a:prstGeom>
          <a:noFill/>
        </p:spPr>
      </p:pic>
      <p:pic>
        <p:nvPicPr>
          <p:cNvPr id="66" name="Picture 65" descr="D:\HUB work\New CBR brand\Powerpoint template\Arrow PNGs\Arrow-9.png">
            <a:extLst>
              <a:ext uri="{FF2B5EF4-FFF2-40B4-BE49-F238E27FC236}">
                <a16:creationId xmlns:a16="http://schemas.microsoft.com/office/drawing/2014/main" id="{B1C953D2-3F36-4E34-91D7-61F41BA6548B}"/>
              </a:ext>
            </a:extLst>
          </p:cNvPr>
          <p:cNvPicPr/>
          <p:nvPr/>
        </p:nvPicPr>
        <p:blipFill>
          <a:blip r:embed="rId12">
            <a:duotone>
              <a:schemeClr val="bg2">
                <a:shade val="45000"/>
                <a:satMod val="135000"/>
              </a:schemeClr>
              <a:prstClr val="white"/>
            </a:duotone>
          </a:blip>
          <a:srcRect/>
          <a:stretch>
            <a:fillRect/>
          </a:stretch>
        </p:blipFill>
        <p:spPr bwMode="auto">
          <a:xfrm>
            <a:off x="4841327" y="3805823"/>
            <a:ext cx="448032" cy="250527"/>
          </a:xfrm>
          <a:prstGeom prst="rect">
            <a:avLst/>
          </a:prstGeom>
          <a:noFill/>
        </p:spPr>
      </p:pic>
      <p:pic>
        <p:nvPicPr>
          <p:cNvPr id="67" name="Picture 66" descr="D:\HUB work\New CBR brand\Powerpoint template\Arrow PNGs\Arrow-9.png">
            <a:extLst>
              <a:ext uri="{FF2B5EF4-FFF2-40B4-BE49-F238E27FC236}">
                <a16:creationId xmlns:a16="http://schemas.microsoft.com/office/drawing/2014/main" id="{C81A5A5F-F3E1-45BA-B9D7-9BFAF05CA952}"/>
              </a:ext>
            </a:extLst>
          </p:cNvPr>
          <p:cNvPicPr/>
          <p:nvPr/>
        </p:nvPicPr>
        <p:blipFill>
          <a:blip r:embed="rId12">
            <a:duotone>
              <a:schemeClr val="bg2">
                <a:shade val="45000"/>
                <a:satMod val="135000"/>
              </a:schemeClr>
              <a:prstClr val="white"/>
            </a:duotone>
          </a:blip>
          <a:srcRect/>
          <a:stretch>
            <a:fillRect/>
          </a:stretch>
        </p:blipFill>
        <p:spPr bwMode="auto">
          <a:xfrm>
            <a:off x="7882828" y="3812266"/>
            <a:ext cx="448032" cy="250527"/>
          </a:xfrm>
          <a:prstGeom prst="rect">
            <a:avLst/>
          </a:prstGeom>
          <a:noFill/>
        </p:spPr>
      </p:pic>
      <p:sp>
        <p:nvSpPr>
          <p:cNvPr id="68" name="Rectangle: Rounded Corners 67">
            <a:extLst>
              <a:ext uri="{FF2B5EF4-FFF2-40B4-BE49-F238E27FC236}">
                <a16:creationId xmlns:a16="http://schemas.microsoft.com/office/drawing/2014/main" id="{B469DAD1-CEF5-4026-A244-A8D5964C55F0}"/>
              </a:ext>
            </a:extLst>
          </p:cNvPr>
          <p:cNvSpPr/>
          <p:nvPr/>
        </p:nvSpPr>
        <p:spPr>
          <a:xfrm>
            <a:off x="1076200" y="5925862"/>
            <a:ext cx="8038128" cy="776816"/>
          </a:xfrm>
          <a:prstGeom prst="roundRect">
            <a:avLst>
              <a:gd name="adj" fmla="val 42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lumMod val="75000"/>
                  </a:schemeClr>
                </a:solidFill>
              </a:rPr>
              <a:t>Conclusions</a:t>
            </a:r>
          </a:p>
        </p:txBody>
      </p:sp>
      <p:sp>
        <p:nvSpPr>
          <p:cNvPr id="54" name="Oval 53">
            <a:extLst>
              <a:ext uri="{FF2B5EF4-FFF2-40B4-BE49-F238E27FC236}">
                <a16:creationId xmlns:a16="http://schemas.microsoft.com/office/drawing/2014/main" id="{E273C0C2-71E8-4FD1-A9BA-38EB7C015E36}"/>
              </a:ext>
            </a:extLst>
          </p:cNvPr>
          <p:cNvSpPr/>
          <p:nvPr/>
        </p:nvSpPr>
        <p:spPr>
          <a:xfrm>
            <a:off x="3672954" y="5959337"/>
            <a:ext cx="714766" cy="714766"/>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Picture 68">
            <a:extLst>
              <a:ext uri="{FF2B5EF4-FFF2-40B4-BE49-F238E27FC236}">
                <a16:creationId xmlns:a16="http://schemas.microsoft.com/office/drawing/2014/main" id="{6EE2774B-79AE-4F33-92B4-47A3A6D8495D}"/>
              </a:ext>
            </a:extLst>
          </p:cNvPr>
          <p:cNvPicPr>
            <a:picLocks noChangeAspect="1"/>
          </p:cNvPicPr>
          <p:nvPr/>
        </p:nvPicPr>
        <p:blipFill>
          <a:blip r:embed="rId13"/>
          <a:stretch>
            <a:fillRect/>
          </a:stretch>
        </p:blipFill>
        <p:spPr>
          <a:xfrm>
            <a:off x="3797920" y="6014388"/>
            <a:ext cx="529148" cy="588397"/>
          </a:xfrm>
          <a:prstGeom prst="rect">
            <a:avLst/>
          </a:prstGeom>
        </p:spPr>
      </p:pic>
      <p:sp>
        <p:nvSpPr>
          <p:cNvPr id="72" name="TextBox 71">
            <a:extLst>
              <a:ext uri="{FF2B5EF4-FFF2-40B4-BE49-F238E27FC236}">
                <a16:creationId xmlns:a16="http://schemas.microsoft.com/office/drawing/2014/main" id="{1DF7ADBE-2040-451F-BB35-3A091479F2C1}"/>
              </a:ext>
            </a:extLst>
          </p:cNvPr>
          <p:cNvSpPr txBox="1"/>
          <p:nvPr/>
        </p:nvSpPr>
        <p:spPr>
          <a:xfrm>
            <a:off x="6003566" y="2220451"/>
            <a:ext cx="1133862" cy="336139"/>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0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Outcome</a:t>
            </a:r>
          </a:p>
        </p:txBody>
      </p:sp>
      <p:sp>
        <p:nvSpPr>
          <p:cNvPr id="82" name="TextBox 81">
            <a:extLst>
              <a:ext uri="{FF2B5EF4-FFF2-40B4-BE49-F238E27FC236}">
                <a16:creationId xmlns:a16="http://schemas.microsoft.com/office/drawing/2014/main" id="{344FD3DE-9B11-4355-B5C0-14F7DBEC4A06}"/>
              </a:ext>
            </a:extLst>
          </p:cNvPr>
          <p:cNvSpPr txBox="1"/>
          <p:nvPr/>
        </p:nvSpPr>
        <p:spPr>
          <a:xfrm>
            <a:off x="6410439" y="2223672"/>
            <a:ext cx="1642753" cy="336139"/>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000" b="0" i="0" u="none" strike="noStrike" kern="1200" cap="none" spc="0" normalizeH="0" baseline="0" noProof="0" dirty="0">
                <a:ln>
                  <a:noFill/>
                </a:ln>
                <a:solidFill>
                  <a:schemeClr val="tx1"/>
                </a:solidFill>
                <a:effectLst/>
                <a:uLnTx/>
                <a:uFillTx/>
                <a:latin typeface="Arial" pitchFamily="34" charset="0"/>
                <a:ea typeface="Verdana" pitchFamily="34" charset="0"/>
                <a:cs typeface="Arial" pitchFamily="34" charset="0"/>
              </a:rPr>
              <a:t>Comments</a:t>
            </a:r>
          </a:p>
        </p:txBody>
      </p:sp>
      <p:grpSp>
        <p:nvGrpSpPr>
          <p:cNvPr id="84" name="Group 83">
            <a:extLst>
              <a:ext uri="{FF2B5EF4-FFF2-40B4-BE49-F238E27FC236}">
                <a16:creationId xmlns:a16="http://schemas.microsoft.com/office/drawing/2014/main" id="{3676C10B-5634-44C6-9646-F8E70BCF4116}"/>
              </a:ext>
            </a:extLst>
          </p:cNvPr>
          <p:cNvGrpSpPr/>
          <p:nvPr/>
        </p:nvGrpSpPr>
        <p:grpSpPr>
          <a:xfrm>
            <a:off x="7005346" y="2404903"/>
            <a:ext cx="452940" cy="452940"/>
            <a:chOff x="7112375" y="2255164"/>
            <a:chExt cx="452940" cy="452940"/>
          </a:xfrm>
        </p:grpSpPr>
        <p:sp>
          <p:nvSpPr>
            <p:cNvPr id="75" name="Oval 74">
              <a:extLst>
                <a:ext uri="{FF2B5EF4-FFF2-40B4-BE49-F238E27FC236}">
                  <a16:creationId xmlns:a16="http://schemas.microsoft.com/office/drawing/2014/main" id="{2A61307F-A95D-404D-B051-E0F3D0A9D66D}"/>
                </a:ext>
              </a:extLst>
            </p:cNvPr>
            <p:cNvSpPr/>
            <p:nvPr/>
          </p:nvSpPr>
          <p:spPr>
            <a:xfrm>
              <a:off x="7112375" y="2255164"/>
              <a:ext cx="452940" cy="45294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3" name="Picture 72">
              <a:extLst>
                <a:ext uri="{FF2B5EF4-FFF2-40B4-BE49-F238E27FC236}">
                  <a16:creationId xmlns:a16="http://schemas.microsoft.com/office/drawing/2014/main" id="{9356F50A-A0CB-4130-9325-BE0BF6B0378B}"/>
                </a:ext>
              </a:extLst>
            </p:cNvPr>
            <p:cNvPicPr>
              <a:picLocks noChangeAspect="1"/>
            </p:cNvPicPr>
            <p:nvPr/>
          </p:nvPicPr>
          <p:blipFill rotWithShape="1">
            <a:blip r:embed="rId14"/>
            <a:srcRect l="21290" t="16502" r="22253" b="15808"/>
            <a:stretch/>
          </p:blipFill>
          <p:spPr>
            <a:xfrm>
              <a:off x="7161311" y="2332187"/>
              <a:ext cx="338613" cy="298894"/>
            </a:xfrm>
            <a:prstGeom prst="rect">
              <a:avLst/>
            </a:prstGeom>
          </p:spPr>
        </p:pic>
      </p:grpSp>
      <p:grpSp>
        <p:nvGrpSpPr>
          <p:cNvPr id="4" name="Group 3">
            <a:extLst>
              <a:ext uri="{FF2B5EF4-FFF2-40B4-BE49-F238E27FC236}">
                <a16:creationId xmlns:a16="http://schemas.microsoft.com/office/drawing/2014/main" id="{BB704CE8-4ED6-49F6-857E-911337FDFBBA}"/>
              </a:ext>
            </a:extLst>
          </p:cNvPr>
          <p:cNvGrpSpPr/>
          <p:nvPr/>
        </p:nvGrpSpPr>
        <p:grpSpPr>
          <a:xfrm>
            <a:off x="252574" y="3322321"/>
            <a:ext cx="1242000" cy="1242000"/>
            <a:chOff x="252574" y="3322321"/>
            <a:chExt cx="1242000" cy="1242000"/>
          </a:xfrm>
        </p:grpSpPr>
        <p:sp>
          <p:nvSpPr>
            <p:cNvPr id="23" name="Oval 22">
              <a:extLst>
                <a:ext uri="{FF2B5EF4-FFF2-40B4-BE49-F238E27FC236}">
                  <a16:creationId xmlns:a16="http://schemas.microsoft.com/office/drawing/2014/main" id="{53FBA10C-5F00-462B-A548-2950B23489C3}"/>
                </a:ext>
              </a:extLst>
            </p:cNvPr>
            <p:cNvSpPr/>
            <p:nvPr/>
          </p:nvSpPr>
          <p:spPr>
            <a:xfrm>
              <a:off x="252574" y="3322321"/>
              <a:ext cx="1242000" cy="124200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999A2F5D-4434-458D-834C-AE621345F439}"/>
                </a:ext>
              </a:extLst>
            </p:cNvPr>
            <p:cNvPicPr>
              <a:picLocks noChangeAspect="1"/>
            </p:cNvPicPr>
            <p:nvPr/>
          </p:nvPicPr>
          <p:blipFill>
            <a:blip r:embed="rId15"/>
            <a:stretch>
              <a:fillRect/>
            </a:stretch>
          </p:blipFill>
          <p:spPr>
            <a:xfrm>
              <a:off x="430473" y="3527324"/>
              <a:ext cx="945654" cy="829371"/>
            </a:xfrm>
            <a:prstGeom prst="rect">
              <a:avLst/>
            </a:prstGeom>
          </p:spPr>
        </p:pic>
      </p:grpSp>
    </p:spTree>
    <p:extLst>
      <p:ext uri="{BB962C8B-B14F-4D97-AF65-F5344CB8AC3E}">
        <p14:creationId xmlns:p14="http://schemas.microsoft.com/office/powerpoint/2010/main" val="51745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078888" y="2160451"/>
            <a:ext cx="3924436" cy="2117732"/>
          </a:xfrm>
        </p:spPr>
        <p:txBody>
          <a:bodyPr/>
          <a:lstStyle/>
          <a:p>
            <a:pPr algn="ctr"/>
            <a:r>
              <a:rPr lang="en-AU" dirty="0">
                <a:latin typeface="+mj-lt"/>
              </a:rPr>
              <a:t>Overall Client Satisfaction</a:t>
            </a:r>
          </a:p>
        </p:txBody>
      </p:sp>
      <p:grpSp>
        <p:nvGrpSpPr>
          <p:cNvPr id="6" name="Group 5">
            <a:extLst>
              <a:ext uri="{FF2B5EF4-FFF2-40B4-BE49-F238E27FC236}">
                <a16:creationId xmlns:a16="http://schemas.microsoft.com/office/drawing/2014/main" id="{FD83E2BD-555D-497E-831E-2D144867E127}"/>
              </a:ext>
            </a:extLst>
          </p:cNvPr>
          <p:cNvGrpSpPr/>
          <p:nvPr/>
        </p:nvGrpSpPr>
        <p:grpSpPr>
          <a:xfrm>
            <a:off x="4243706" y="4104667"/>
            <a:ext cx="1594800" cy="1594800"/>
            <a:chOff x="252574" y="3322321"/>
            <a:chExt cx="1242000" cy="1242000"/>
          </a:xfrm>
        </p:grpSpPr>
        <p:sp>
          <p:nvSpPr>
            <p:cNvPr id="9" name="Oval 8">
              <a:extLst>
                <a:ext uri="{FF2B5EF4-FFF2-40B4-BE49-F238E27FC236}">
                  <a16:creationId xmlns:a16="http://schemas.microsoft.com/office/drawing/2014/main" id="{E8802AD6-03B0-45B6-B9A2-46862C452500}"/>
                </a:ext>
              </a:extLst>
            </p:cNvPr>
            <p:cNvSpPr/>
            <p:nvPr/>
          </p:nvSpPr>
          <p:spPr>
            <a:xfrm>
              <a:off x="252574" y="3322321"/>
              <a:ext cx="1242000" cy="124200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5161B16C-E92A-4943-AA52-7568B9AC7D51}"/>
                </a:ext>
              </a:extLst>
            </p:cNvPr>
            <p:cNvPicPr>
              <a:picLocks noChangeAspect="1"/>
            </p:cNvPicPr>
            <p:nvPr/>
          </p:nvPicPr>
          <p:blipFill>
            <a:blip r:embed="rId2"/>
            <a:stretch>
              <a:fillRect/>
            </a:stretch>
          </p:blipFill>
          <p:spPr>
            <a:xfrm>
              <a:off x="430473" y="3527324"/>
              <a:ext cx="945654" cy="829371"/>
            </a:xfrm>
            <a:prstGeom prst="rect">
              <a:avLst/>
            </a:prstGeom>
          </p:spPr>
        </p:pic>
      </p:grpSp>
    </p:spTree>
    <p:extLst>
      <p:ext uri="{BB962C8B-B14F-4D97-AF65-F5344CB8AC3E}">
        <p14:creationId xmlns:p14="http://schemas.microsoft.com/office/powerpoint/2010/main" val="115719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1F3F4D8-091C-4BC8-BFDD-7AFF55A2AAC7}"/>
              </a:ext>
            </a:extLst>
          </p:cNvPr>
          <p:cNvGraphicFramePr/>
          <p:nvPr>
            <p:extLst>
              <p:ext uri="{D42A27DB-BD31-4B8C-83A1-F6EECF244321}">
                <p14:modId xmlns:p14="http://schemas.microsoft.com/office/powerpoint/2010/main" val="777959390"/>
              </p:ext>
            </p:extLst>
          </p:nvPr>
        </p:nvGraphicFramePr>
        <p:xfrm>
          <a:off x="618814" y="2259189"/>
          <a:ext cx="4422862" cy="16699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48973A7-16FD-4225-BCA2-BAE97FDB1C8C}"/>
              </a:ext>
            </a:extLst>
          </p:cNvPr>
          <p:cNvGraphicFramePr/>
          <p:nvPr>
            <p:extLst>
              <p:ext uri="{D42A27DB-BD31-4B8C-83A1-F6EECF244321}">
                <p14:modId xmlns:p14="http://schemas.microsoft.com/office/powerpoint/2010/main" val="2735086552"/>
              </p:ext>
            </p:extLst>
          </p:nvPr>
        </p:nvGraphicFramePr>
        <p:xfrm>
          <a:off x="5503970" y="2128915"/>
          <a:ext cx="4023237" cy="224321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D4150646-99BB-48A0-8162-4408FB2739EC}"/>
              </a:ext>
            </a:extLst>
          </p:cNvPr>
          <p:cNvSpPr/>
          <p:nvPr/>
        </p:nvSpPr>
        <p:spPr>
          <a:xfrm>
            <a:off x="2085941" y="2540040"/>
            <a:ext cx="540060" cy="54006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70%</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739F5FA-5949-4427-8E37-61AC45682E18}"/>
              </a:ext>
            </a:extLst>
          </p:cNvPr>
          <p:cNvPicPr/>
          <p:nvPr/>
        </p:nvPicPr>
        <p:blipFill>
          <a:blip r:embed="rId4"/>
          <a:stretch>
            <a:fillRect/>
          </a:stretch>
        </p:blipFill>
        <p:spPr>
          <a:xfrm rot="5400000">
            <a:off x="9230297" y="2422948"/>
            <a:ext cx="240035" cy="240035"/>
          </a:xfrm>
          <a:prstGeom prst="rect">
            <a:avLst/>
          </a:prstGeom>
        </p:spPr>
      </p:pic>
      <p:graphicFrame>
        <p:nvGraphicFramePr>
          <p:cNvPr id="2" name="Table 1">
            <a:extLst>
              <a:ext uri="{FF2B5EF4-FFF2-40B4-BE49-F238E27FC236}">
                <a16:creationId xmlns:a16="http://schemas.microsoft.com/office/drawing/2014/main" id="{D4CFF413-27C6-417C-A6EC-2AF22A7333EE}"/>
              </a:ext>
            </a:extLst>
          </p:cNvPr>
          <p:cNvGraphicFramePr>
            <a:graphicFrameLocks noGrp="1"/>
          </p:cNvGraphicFramePr>
          <p:nvPr>
            <p:extLst>
              <p:ext uri="{D42A27DB-BD31-4B8C-83A1-F6EECF244321}">
                <p14:modId xmlns:p14="http://schemas.microsoft.com/office/powerpoint/2010/main" val="2736289696"/>
              </p:ext>
            </p:extLst>
          </p:nvPr>
        </p:nvGraphicFramePr>
        <p:xfrm>
          <a:off x="618814" y="5642528"/>
          <a:ext cx="4226271" cy="741680"/>
        </p:xfrm>
        <a:graphic>
          <a:graphicData uri="http://schemas.openxmlformats.org/drawingml/2006/table">
            <a:tbl>
              <a:tblPr firstRow="1" bandRow="1">
                <a:tableStyleId>{5C22544A-7EE6-4342-B048-85BDC9FD1C3A}</a:tableStyleId>
              </a:tblPr>
              <a:tblGrid>
                <a:gridCol w="1408757">
                  <a:extLst>
                    <a:ext uri="{9D8B030D-6E8A-4147-A177-3AD203B41FA5}">
                      <a16:colId xmlns:a16="http://schemas.microsoft.com/office/drawing/2014/main" val="4252846653"/>
                    </a:ext>
                  </a:extLst>
                </a:gridCol>
                <a:gridCol w="1408757">
                  <a:extLst>
                    <a:ext uri="{9D8B030D-6E8A-4147-A177-3AD203B41FA5}">
                      <a16:colId xmlns:a16="http://schemas.microsoft.com/office/drawing/2014/main" val="919218106"/>
                    </a:ext>
                  </a:extLst>
                </a:gridCol>
                <a:gridCol w="1408757">
                  <a:extLst>
                    <a:ext uri="{9D8B030D-6E8A-4147-A177-3AD203B41FA5}">
                      <a16:colId xmlns:a16="http://schemas.microsoft.com/office/drawing/2014/main" val="3494066985"/>
                    </a:ext>
                  </a:extLst>
                </a:gridCol>
              </a:tblGrid>
              <a:tr h="370840">
                <a:tc>
                  <a:txBody>
                    <a:bodyPr/>
                    <a:lstStyle/>
                    <a:p>
                      <a:pPr algn="ctr"/>
                      <a:r>
                        <a:rPr lang="en-AU" sz="1400" b="0" dirty="0"/>
                        <a:t>Family</a:t>
                      </a:r>
                    </a:p>
                  </a:txBody>
                  <a:tcPr anchor="ctr"/>
                </a:tc>
                <a:tc>
                  <a:txBody>
                    <a:bodyPr/>
                    <a:lstStyle/>
                    <a:p>
                      <a:pPr algn="ctr"/>
                      <a:r>
                        <a:rPr lang="en-AU" sz="1400" b="0" dirty="0"/>
                        <a:t>Criminal</a:t>
                      </a:r>
                    </a:p>
                  </a:txBody>
                  <a:tcPr anchor="ctr"/>
                </a:tc>
                <a:tc>
                  <a:txBody>
                    <a:bodyPr/>
                    <a:lstStyle/>
                    <a:p>
                      <a:pPr algn="ctr"/>
                      <a:r>
                        <a:rPr lang="en-AU" sz="1400" b="0" dirty="0"/>
                        <a:t>Civil</a:t>
                      </a:r>
                    </a:p>
                  </a:txBody>
                  <a:tcPr anchor="ctr"/>
                </a:tc>
                <a:extLst>
                  <a:ext uri="{0D108BD9-81ED-4DB2-BD59-A6C34878D82A}">
                    <a16:rowId xmlns:a16="http://schemas.microsoft.com/office/drawing/2014/main" val="1012483299"/>
                  </a:ext>
                </a:extLst>
              </a:tr>
              <a:tr h="370840">
                <a:tc>
                  <a:txBody>
                    <a:bodyPr/>
                    <a:lstStyle/>
                    <a:p>
                      <a:pPr algn="ctr"/>
                      <a:r>
                        <a:rPr lang="en-AU" sz="1400" dirty="0"/>
                        <a:t>64%</a:t>
                      </a:r>
                    </a:p>
                  </a:txBody>
                  <a:tcPr anchor="ctr"/>
                </a:tc>
                <a:tc>
                  <a:txBody>
                    <a:bodyPr/>
                    <a:lstStyle/>
                    <a:p>
                      <a:pPr algn="ctr"/>
                      <a:r>
                        <a:rPr lang="en-AU" sz="1400" dirty="0"/>
                        <a:t>76%</a:t>
                      </a:r>
                    </a:p>
                  </a:txBody>
                  <a:tcPr anchor="ctr"/>
                </a:tc>
                <a:tc>
                  <a:txBody>
                    <a:bodyPr/>
                    <a:lstStyle/>
                    <a:p>
                      <a:pPr algn="ctr"/>
                      <a:r>
                        <a:rPr lang="en-AU" sz="1400" dirty="0"/>
                        <a:t>72%</a:t>
                      </a:r>
                    </a:p>
                  </a:txBody>
                  <a:tcPr anchor="ctr"/>
                </a:tc>
                <a:extLst>
                  <a:ext uri="{0D108BD9-81ED-4DB2-BD59-A6C34878D82A}">
                    <a16:rowId xmlns:a16="http://schemas.microsoft.com/office/drawing/2014/main" val="3270557754"/>
                  </a:ext>
                </a:extLst>
              </a:tr>
            </a:tbl>
          </a:graphicData>
        </a:graphic>
      </p:graphicFrame>
      <p:graphicFrame>
        <p:nvGraphicFramePr>
          <p:cNvPr id="12" name="Table 11">
            <a:extLst>
              <a:ext uri="{FF2B5EF4-FFF2-40B4-BE49-F238E27FC236}">
                <a16:creationId xmlns:a16="http://schemas.microsoft.com/office/drawing/2014/main" id="{D3414A7D-FD83-45D5-9440-A74D73888A1A}"/>
              </a:ext>
            </a:extLst>
          </p:cNvPr>
          <p:cNvGraphicFramePr>
            <a:graphicFrameLocks noGrp="1"/>
          </p:cNvGraphicFramePr>
          <p:nvPr>
            <p:extLst>
              <p:ext uri="{D42A27DB-BD31-4B8C-83A1-F6EECF244321}">
                <p14:modId xmlns:p14="http://schemas.microsoft.com/office/powerpoint/2010/main" val="4215300730"/>
              </p:ext>
            </p:extLst>
          </p:nvPr>
        </p:nvGraphicFramePr>
        <p:xfrm>
          <a:off x="618814" y="4539615"/>
          <a:ext cx="4226272" cy="741680"/>
        </p:xfrm>
        <a:graphic>
          <a:graphicData uri="http://schemas.openxmlformats.org/drawingml/2006/table">
            <a:tbl>
              <a:tblPr firstRow="1" bandRow="1">
                <a:tableStyleId>{5C22544A-7EE6-4342-B048-85BDC9FD1C3A}</a:tableStyleId>
              </a:tblPr>
              <a:tblGrid>
                <a:gridCol w="1056568">
                  <a:extLst>
                    <a:ext uri="{9D8B030D-6E8A-4147-A177-3AD203B41FA5}">
                      <a16:colId xmlns:a16="http://schemas.microsoft.com/office/drawing/2014/main" val="4252846653"/>
                    </a:ext>
                  </a:extLst>
                </a:gridCol>
                <a:gridCol w="1056568">
                  <a:extLst>
                    <a:ext uri="{9D8B030D-6E8A-4147-A177-3AD203B41FA5}">
                      <a16:colId xmlns:a16="http://schemas.microsoft.com/office/drawing/2014/main" val="919218106"/>
                    </a:ext>
                  </a:extLst>
                </a:gridCol>
                <a:gridCol w="1056568">
                  <a:extLst>
                    <a:ext uri="{9D8B030D-6E8A-4147-A177-3AD203B41FA5}">
                      <a16:colId xmlns:a16="http://schemas.microsoft.com/office/drawing/2014/main" val="3494066985"/>
                    </a:ext>
                  </a:extLst>
                </a:gridCol>
                <a:gridCol w="1056568">
                  <a:extLst>
                    <a:ext uri="{9D8B030D-6E8A-4147-A177-3AD203B41FA5}">
                      <a16:colId xmlns:a16="http://schemas.microsoft.com/office/drawing/2014/main" val="236176086"/>
                    </a:ext>
                  </a:extLst>
                </a:gridCol>
              </a:tblGrid>
              <a:tr h="370840">
                <a:tc>
                  <a:txBody>
                    <a:bodyPr/>
                    <a:lstStyle/>
                    <a:p>
                      <a:pPr marL="0" algn="ctr" defTabSz="889008" rtl="0" eaLnBrk="1" fontAlgn="b" latinLnBrk="0" hangingPunct="1"/>
                      <a:r>
                        <a:rPr lang="en-AU" sz="1400" b="0" kern="1200" dirty="0">
                          <a:solidFill>
                            <a:schemeClr val="lt1"/>
                          </a:solidFill>
                          <a:latin typeface="+mn-lt"/>
                          <a:ea typeface="+mn-ea"/>
                          <a:cs typeface="+mn-cs"/>
                        </a:rPr>
                        <a:t>Legal Advice</a:t>
                      </a:r>
                    </a:p>
                  </a:txBody>
                  <a:tcPr marL="9525" marR="9525" marT="9525" marB="0" anchor="ctr"/>
                </a:tc>
                <a:tc>
                  <a:txBody>
                    <a:bodyPr/>
                    <a:lstStyle/>
                    <a:p>
                      <a:pPr marL="0" algn="ctr" defTabSz="889008" rtl="0" eaLnBrk="1" fontAlgn="b" latinLnBrk="0" hangingPunct="1"/>
                      <a:r>
                        <a:rPr lang="en-AU" sz="1400" b="0" kern="1200" dirty="0">
                          <a:solidFill>
                            <a:schemeClr val="lt1"/>
                          </a:solidFill>
                          <a:latin typeface="+mn-lt"/>
                          <a:ea typeface="+mn-ea"/>
                          <a:cs typeface="+mn-cs"/>
                        </a:rPr>
                        <a:t>Casework</a:t>
                      </a:r>
                    </a:p>
                  </a:txBody>
                  <a:tcPr marL="9525" marR="9525" marT="9525" marB="0" anchor="ctr"/>
                </a:tc>
                <a:tc>
                  <a:txBody>
                    <a:bodyPr/>
                    <a:lstStyle/>
                    <a:p>
                      <a:pPr marL="0" algn="ctr" defTabSz="889008" rtl="0" eaLnBrk="1" fontAlgn="b" latinLnBrk="0" hangingPunct="1"/>
                      <a:r>
                        <a:rPr lang="en-AU" sz="1400" b="0" kern="1200">
                          <a:solidFill>
                            <a:schemeClr val="lt1"/>
                          </a:solidFill>
                          <a:latin typeface="+mn-lt"/>
                          <a:ea typeface="+mn-ea"/>
                          <a:cs typeface="+mn-cs"/>
                        </a:rPr>
                        <a:t>Duty Lawyer</a:t>
                      </a:r>
                    </a:p>
                  </a:txBody>
                  <a:tcPr marL="9525" marR="9525" marT="9525" marB="0" anchor="ctr"/>
                </a:tc>
                <a:tc>
                  <a:txBody>
                    <a:bodyPr/>
                    <a:lstStyle/>
                    <a:p>
                      <a:pPr marL="0" algn="ctr" defTabSz="889008" rtl="0" eaLnBrk="1" fontAlgn="b" latinLnBrk="0" hangingPunct="1"/>
                      <a:r>
                        <a:rPr lang="en-AU" sz="1400" b="0" kern="1200">
                          <a:solidFill>
                            <a:schemeClr val="lt1"/>
                          </a:solidFill>
                          <a:latin typeface="+mn-lt"/>
                          <a:ea typeface="+mn-ea"/>
                          <a:cs typeface="+mn-cs"/>
                        </a:rPr>
                        <a:t>Legal Help</a:t>
                      </a:r>
                    </a:p>
                  </a:txBody>
                  <a:tcPr marL="9525" marR="9525" marT="9525" marB="0" anchor="ctr"/>
                </a:tc>
                <a:extLst>
                  <a:ext uri="{0D108BD9-81ED-4DB2-BD59-A6C34878D82A}">
                    <a16:rowId xmlns:a16="http://schemas.microsoft.com/office/drawing/2014/main" val="1012483299"/>
                  </a:ext>
                </a:extLst>
              </a:tr>
              <a:tr h="370840">
                <a:tc>
                  <a:txBody>
                    <a:bodyPr/>
                    <a:lstStyle/>
                    <a:p>
                      <a:pPr marL="0" algn="ctr" defTabSz="889008" rtl="0" eaLnBrk="1" fontAlgn="b" latinLnBrk="0" hangingPunct="1"/>
                      <a:r>
                        <a:rPr lang="en-AU" sz="1400" kern="1200" dirty="0">
                          <a:solidFill>
                            <a:schemeClr val="dk1"/>
                          </a:solidFill>
                          <a:latin typeface="+mn-lt"/>
                          <a:ea typeface="+mn-ea"/>
                          <a:cs typeface="+mn-cs"/>
                        </a:rPr>
                        <a:t>66%</a:t>
                      </a:r>
                    </a:p>
                  </a:txBody>
                  <a:tcPr marL="9525" marR="9525" marT="9525" marB="0" anchor="ctr"/>
                </a:tc>
                <a:tc>
                  <a:txBody>
                    <a:bodyPr/>
                    <a:lstStyle/>
                    <a:p>
                      <a:pPr marL="0" algn="ctr" defTabSz="889008" rtl="0" eaLnBrk="1" fontAlgn="b" latinLnBrk="0" hangingPunct="1"/>
                      <a:r>
                        <a:rPr lang="en-AU" sz="1400" kern="1200" dirty="0">
                          <a:solidFill>
                            <a:schemeClr val="dk1"/>
                          </a:solidFill>
                          <a:latin typeface="+mn-lt"/>
                          <a:ea typeface="+mn-ea"/>
                          <a:cs typeface="+mn-cs"/>
                        </a:rPr>
                        <a:t>78%</a:t>
                      </a:r>
                    </a:p>
                  </a:txBody>
                  <a:tcPr marL="9525" marR="9525" marT="9525" marB="0" anchor="ctr"/>
                </a:tc>
                <a:tc>
                  <a:txBody>
                    <a:bodyPr/>
                    <a:lstStyle/>
                    <a:p>
                      <a:pPr marL="0" algn="ctr" defTabSz="889008" rtl="0" eaLnBrk="1" fontAlgn="b" latinLnBrk="0" hangingPunct="1"/>
                      <a:r>
                        <a:rPr lang="en-AU" sz="1400" kern="1200" dirty="0">
                          <a:solidFill>
                            <a:schemeClr val="dk1"/>
                          </a:solidFill>
                          <a:latin typeface="+mn-lt"/>
                          <a:ea typeface="+mn-ea"/>
                          <a:cs typeface="+mn-cs"/>
                        </a:rPr>
                        <a:t>72%</a:t>
                      </a:r>
                    </a:p>
                  </a:txBody>
                  <a:tcPr marL="9525" marR="9525" marT="9525" marB="0" anchor="ctr"/>
                </a:tc>
                <a:tc>
                  <a:txBody>
                    <a:bodyPr/>
                    <a:lstStyle/>
                    <a:p>
                      <a:pPr marL="0" algn="ctr" defTabSz="889008" rtl="0" eaLnBrk="1" fontAlgn="b" latinLnBrk="0" hangingPunct="1"/>
                      <a:r>
                        <a:rPr lang="en-AU" sz="1400" kern="1200" dirty="0">
                          <a:solidFill>
                            <a:schemeClr val="dk1"/>
                          </a:solidFill>
                          <a:latin typeface="+mn-lt"/>
                          <a:ea typeface="+mn-ea"/>
                          <a:cs typeface="+mn-cs"/>
                        </a:rPr>
                        <a:t>62%</a:t>
                      </a:r>
                    </a:p>
                  </a:txBody>
                  <a:tcPr marL="9525" marR="9525" marT="9525" marB="0" anchor="ctr"/>
                </a:tc>
                <a:extLst>
                  <a:ext uri="{0D108BD9-81ED-4DB2-BD59-A6C34878D82A}">
                    <a16:rowId xmlns:a16="http://schemas.microsoft.com/office/drawing/2014/main" val="3270557754"/>
                  </a:ext>
                </a:extLst>
              </a:tr>
            </a:tbl>
          </a:graphicData>
        </a:graphic>
      </p:graphicFrame>
      <p:pic>
        <p:nvPicPr>
          <p:cNvPr id="13" name="Picture 12">
            <a:extLst>
              <a:ext uri="{FF2B5EF4-FFF2-40B4-BE49-F238E27FC236}">
                <a16:creationId xmlns:a16="http://schemas.microsoft.com/office/drawing/2014/main" id="{39D4DA04-45AB-4AD1-B974-40394C44F593}"/>
              </a:ext>
            </a:extLst>
          </p:cNvPr>
          <p:cNvPicPr/>
          <p:nvPr/>
        </p:nvPicPr>
        <p:blipFill>
          <a:blip r:embed="rId5"/>
          <a:stretch>
            <a:fillRect/>
          </a:stretch>
        </p:blipFill>
        <p:spPr>
          <a:xfrm rot="16200000">
            <a:off x="2911682" y="6079202"/>
            <a:ext cx="241200" cy="241200"/>
          </a:xfrm>
          <a:prstGeom prst="rect">
            <a:avLst/>
          </a:prstGeom>
        </p:spPr>
      </p:pic>
      <p:pic>
        <p:nvPicPr>
          <p:cNvPr id="14" name="Picture 13">
            <a:extLst>
              <a:ext uri="{FF2B5EF4-FFF2-40B4-BE49-F238E27FC236}">
                <a16:creationId xmlns:a16="http://schemas.microsoft.com/office/drawing/2014/main" id="{230FF391-BB05-4CA8-8868-4778676D7137}"/>
              </a:ext>
            </a:extLst>
          </p:cNvPr>
          <p:cNvPicPr/>
          <p:nvPr/>
        </p:nvPicPr>
        <p:blipFill>
          <a:blip r:embed="rId5"/>
          <a:stretch>
            <a:fillRect/>
          </a:stretch>
        </p:blipFill>
        <p:spPr>
          <a:xfrm rot="16200000">
            <a:off x="2387638" y="4982945"/>
            <a:ext cx="241200" cy="241200"/>
          </a:xfrm>
          <a:prstGeom prst="rect">
            <a:avLst/>
          </a:prstGeom>
        </p:spPr>
      </p:pic>
      <p:sp>
        <p:nvSpPr>
          <p:cNvPr id="15" name="Rectangle: Rounded Corners 14">
            <a:extLst>
              <a:ext uri="{FF2B5EF4-FFF2-40B4-BE49-F238E27FC236}">
                <a16:creationId xmlns:a16="http://schemas.microsoft.com/office/drawing/2014/main" id="{ADAA68DE-EFB3-4536-98F1-D0C280DCDD2C}"/>
              </a:ext>
            </a:extLst>
          </p:cNvPr>
          <p:cNvSpPr/>
          <p:nvPr/>
        </p:nvSpPr>
        <p:spPr>
          <a:xfrm>
            <a:off x="5350197" y="4539615"/>
            <a:ext cx="4501046" cy="1844593"/>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lnSpc>
                <a:spcPts val="1800"/>
              </a:lnSpc>
              <a:spcAft>
                <a:spcPts val="1200"/>
              </a:spcAft>
            </a:pPr>
            <a:r>
              <a:rPr lang="en-GB"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Overall, seven in ten clients were</a:t>
            </a:r>
            <a:br>
              <a:rPr lang="en-GB"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br>
            <a:r>
              <a:rPr lang="en-GB"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satisfied with VLA’s services</a:t>
            </a:r>
          </a:p>
          <a:p>
            <a:pPr algn="ctr">
              <a:lnSpc>
                <a:spcPts val="1800"/>
              </a:lnSpc>
              <a:spcAft>
                <a:spcPts val="1200"/>
              </a:spcAft>
            </a:pPr>
            <a:r>
              <a:rPr lang="en-GB" sz="16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rPr>
              <a:t>This figure is a significant decline following a general downw</a:t>
            </a:r>
            <a:r>
              <a:rPr lang="en-GB"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ard trend</a:t>
            </a:r>
          </a:p>
          <a:p>
            <a:pPr algn="ctr">
              <a:lnSpc>
                <a:spcPts val="1800"/>
              </a:lnSpc>
              <a:spcAft>
                <a:spcPts val="1200"/>
              </a:spcAft>
            </a:pPr>
            <a:r>
              <a:rPr lang="en-GB" sz="16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rPr>
              <a:t>Satisfaction was higher for Casework services, and clients with Criminal matters</a:t>
            </a:r>
            <a:endParaRPr lang="en-AU" sz="16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5027ECA0-4C5D-492C-9562-292A781A6D4D}"/>
              </a:ext>
            </a:extLst>
          </p:cNvPr>
          <p:cNvPicPr/>
          <p:nvPr/>
        </p:nvPicPr>
        <p:blipFill>
          <a:blip r:embed="rId6">
            <a:duotone>
              <a:schemeClr val="accent1">
                <a:shade val="45000"/>
                <a:satMod val="135000"/>
              </a:schemeClr>
              <a:prstClr val="white"/>
            </a:duotone>
          </a:blip>
          <a:stretch>
            <a:fillRect/>
          </a:stretch>
        </p:blipFill>
        <p:spPr>
          <a:xfrm rot="2700000">
            <a:off x="5130240" y="4323094"/>
            <a:ext cx="439914" cy="433041"/>
          </a:xfrm>
          <a:prstGeom prst="rect">
            <a:avLst/>
          </a:prstGeom>
        </p:spPr>
      </p:pic>
      <p:sp>
        <p:nvSpPr>
          <p:cNvPr id="19" name="TextBox 18">
            <a:extLst>
              <a:ext uri="{FF2B5EF4-FFF2-40B4-BE49-F238E27FC236}">
                <a16:creationId xmlns:a16="http://schemas.microsoft.com/office/drawing/2014/main" id="{EEA0B770-E291-472F-AAE0-B0444653DB3A}"/>
              </a:ext>
            </a:extLst>
          </p:cNvPr>
          <p:cNvSpPr txBox="1"/>
          <p:nvPr/>
        </p:nvSpPr>
        <p:spPr>
          <a:xfrm>
            <a:off x="3032282" y="2300168"/>
            <a:ext cx="1888779" cy="252028"/>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rgbClr val="FFC000"/>
                </a:solidFill>
                <a:effectLst/>
                <a:uLnTx/>
                <a:uFillTx/>
                <a:latin typeface="Arial" pitchFamily="34" charset="0"/>
                <a:ea typeface="Verdana" pitchFamily="34" charset="0"/>
                <a:cs typeface="Arial" pitchFamily="34" charset="0"/>
              </a:rPr>
              <a:t>Overall satisfaction, 2017</a:t>
            </a:r>
          </a:p>
        </p:txBody>
      </p:sp>
      <p:sp>
        <p:nvSpPr>
          <p:cNvPr id="20" name="TextBox 19">
            <a:extLst>
              <a:ext uri="{FF2B5EF4-FFF2-40B4-BE49-F238E27FC236}">
                <a16:creationId xmlns:a16="http://schemas.microsoft.com/office/drawing/2014/main" id="{4996295C-CBB8-4F26-A3C6-F17E6CBF0A4E}"/>
              </a:ext>
            </a:extLst>
          </p:cNvPr>
          <p:cNvSpPr txBox="1"/>
          <p:nvPr/>
        </p:nvSpPr>
        <p:spPr>
          <a:xfrm>
            <a:off x="1552961" y="4224423"/>
            <a:ext cx="2357975" cy="25202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rgbClr val="FFC000"/>
                </a:solidFill>
                <a:effectLst/>
                <a:uLnTx/>
                <a:uFillTx/>
                <a:latin typeface="Arial" pitchFamily="34" charset="0"/>
                <a:ea typeface="Verdana" pitchFamily="34" charset="0"/>
                <a:cs typeface="Arial" pitchFamily="34" charset="0"/>
              </a:rPr>
              <a:t>Service and client type</a:t>
            </a:r>
          </a:p>
        </p:txBody>
      </p:sp>
      <p:sp>
        <p:nvSpPr>
          <p:cNvPr id="22" name="TextBox 21">
            <a:extLst>
              <a:ext uri="{FF2B5EF4-FFF2-40B4-BE49-F238E27FC236}">
                <a16:creationId xmlns:a16="http://schemas.microsoft.com/office/drawing/2014/main" id="{386D9E68-3C2D-426E-BD2C-93BDC7308A46}"/>
              </a:ext>
            </a:extLst>
          </p:cNvPr>
          <p:cNvSpPr txBox="1"/>
          <p:nvPr/>
        </p:nvSpPr>
        <p:spPr>
          <a:xfrm>
            <a:off x="8042864" y="1939630"/>
            <a:ext cx="900100" cy="252028"/>
          </a:xfrm>
          <a:prstGeom prst="rect">
            <a:avLst/>
          </a:prstGeom>
        </p:spPr>
        <p:txBody>
          <a:bodyPr vert="horz" wrap="square" lIns="88901" tIns="44451" rIns="88901" bIns="44451" rtlCol="0">
            <a:noAutofit/>
          </a:bodyPr>
          <a:lstStyle/>
          <a:p>
            <a:pPr marL="0" marR="0" indent="0" algn="l" defTabSz="889008" rtl="0" eaLnBrk="1" fontAlgn="auto" latinLnBrk="0" hangingPunct="1">
              <a:lnSpc>
                <a:spcPct val="90000"/>
              </a:lnSpc>
              <a:spcBef>
                <a:spcPts val="0"/>
              </a:spcBef>
              <a:spcAft>
                <a:spcPts val="0"/>
              </a:spcAft>
              <a:buClrTx/>
              <a:buSzTx/>
              <a:buFont typeface="Arial" pitchFamily="34" charset="0"/>
              <a:buNone/>
              <a:tabLst/>
            </a:pPr>
            <a:r>
              <a:rPr kumimoji="0" lang="en-AU" sz="1200" b="0" i="0" u="none" strike="noStrike" kern="1200" cap="none" spc="0" normalizeH="0" baseline="0" noProof="0" dirty="0">
                <a:ln>
                  <a:noFill/>
                </a:ln>
                <a:solidFill>
                  <a:srgbClr val="FFC000"/>
                </a:solidFill>
                <a:effectLst/>
                <a:uLnTx/>
                <a:uFillTx/>
                <a:latin typeface="Arial" pitchFamily="34" charset="0"/>
                <a:ea typeface="Verdana" pitchFamily="34" charset="0"/>
                <a:cs typeface="Arial" pitchFamily="34" charset="0"/>
              </a:rPr>
              <a:t>Over time</a:t>
            </a:r>
          </a:p>
        </p:txBody>
      </p:sp>
      <p:pic>
        <p:nvPicPr>
          <p:cNvPr id="23" name="Picture 22">
            <a:extLst>
              <a:ext uri="{FF2B5EF4-FFF2-40B4-BE49-F238E27FC236}">
                <a16:creationId xmlns:a16="http://schemas.microsoft.com/office/drawing/2014/main" id="{6A0F07EA-C22D-4530-BF87-A7D71F12EDFA}"/>
              </a:ext>
            </a:extLst>
          </p:cNvPr>
          <p:cNvPicPr/>
          <p:nvPr/>
        </p:nvPicPr>
        <p:blipFill>
          <a:blip r:embed="rId7">
            <a:lum bright="70000" contrast="-70000"/>
          </a:blip>
          <a:stretch>
            <a:fillRect/>
          </a:stretch>
        </p:blipFill>
        <p:spPr>
          <a:xfrm>
            <a:off x="8822946" y="1948107"/>
            <a:ext cx="228030" cy="228030"/>
          </a:xfrm>
          <a:prstGeom prst="rect">
            <a:avLst/>
          </a:prstGeom>
        </p:spPr>
      </p:pic>
      <p:sp>
        <p:nvSpPr>
          <p:cNvPr id="24" name="Title 3">
            <a:extLst>
              <a:ext uri="{FF2B5EF4-FFF2-40B4-BE49-F238E27FC236}">
                <a16:creationId xmlns:a16="http://schemas.microsoft.com/office/drawing/2014/main" id="{68776792-FA8C-4177-9A89-1566A27723C4}"/>
              </a:ext>
            </a:extLst>
          </p:cNvPr>
          <p:cNvSpPr>
            <a:spLocks noGrp="1"/>
          </p:cNvSpPr>
          <p:nvPr>
            <p:ph type="title"/>
          </p:nvPr>
        </p:nvSpPr>
        <p:spPr>
          <a:xfrm>
            <a:off x="577185" y="756295"/>
            <a:ext cx="4480895" cy="1260475"/>
          </a:xfrm>
        </p:spPr>
        <p:txBody>
          <a:bodyPr/>
          <a:lstStyle/>
          <a:p>
            <a:r>
              <a:rPr lang="en-AU" dirty="0"/>
              <a:t>Overall satisfaction</a:t>
            </a:r>
          </a:p>
        </p:txBody>
      </p:sp>
      <p:grpSp>
        <p:nvGrpSpPr>
          <p:cNvPr id="21" name="Group 20">
            <a:extLst>
              <a:ext uri="{FF2B5EF4-FFF2-40B4-BE49-F238E27FC236}">
                <a16:creationId xmlns:a16="http://schemas.microsoft.com/office/drawing/2014/main" id="{A62A25F1-239E-4979-9883-B1BCF03FB043}"/>
              </a:ext>
            </a:extLst>
          </p:cNvPr>
          <p:cNvGrpSpPr/>
          <p:nvPr/>
        </p:nvGrpSpPr>
        <p:grpSpPr>
          <a:xfrm>
            <a:off x="9470332" y="144227"/>
            <a:ext cx="439200" cy="439200"/>
            <a:chOff x="252574" y="3322321"/>
            <a:chExt cx="1242000" cy="1242000"/>
          </a:xfrm>
        </p:grpSpPr>
        <p:sp>
          <p:nvSpPr>
            <p:cNvPr id="25" name="Oval 24">
              <a:extLst>
                <a:ext uri="{FF2B5EF4-FFF2-40B4-BE49-F238E27FC236}">
                  <a16:creationId xmlns:a16="http://schemas.microsoft.com/office/drawing/2014/main" id="{835AF70A-1DA8-4D42-A56D-D870479A7BEE}"/>
                </a:ext>
              </a:extLst>
            </p:cNvPr>
            <p:cNvSpPr/>
            <p:nvPr/>
          </p:nvSpPr>
          <p:spPr>
            <a:xfrm>
              <a:off x="252574" y="3322321"/>
              <a:ext cx="1242000" cy="1242000"/>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a:extLst>
                <a:ext uri="{FF2B5EF4-FFF2-40B4-BE49-F238E27FC236}">
                  <a16:creationId xmlns:a16="http://schemas.microsoft.com/office/drawing/2014/main" id="{D563F75E-A9AB-47CD-8C58-E266826B5E3B}"/>
                </a:ext>
              </a:extLst>
            </p:cNvPr>
            <p:cNvPicPr>
              <a:picLocks noChangeAspect="1"/>
            </p:cNvPicPr>
            <p:nvPr/>
          </p:nvPicPr>
          <p:blipFill>
            <a:blip r:embed="rId8"/>
            <a:stretch>
              <a:fillRect/>
            </a:stretch>
          </p:blipFill>
          <p:spPr>
            <a:xfrm>
              <a:off x="430473" y="3527324"/>
              <a:ext cx="945654" cy="829371"/>
            </a:xfrm>
            <a:prstGeom prst="rect">
              <a:avLst/>
            </a:prstGeom>
          </p:spPr>
        </p:pic>
      </p:grpSp>
    </p:spTree>
    <p:extLst>
      <p:ext uri="{BB962C8B-B14F-4D97-AF65-F5344CB8AC3E}">
        <p14:creationId xmlns:p14="http://schemas.microsoft.com/office/powerpoint/2010/main" val="275469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4DE2-9D67-4EDC-9C20-0BFC9B1C54DC}"/>
              </a:ext>
            </a:extLst>
          </p:cNvPr>
          <p:cNvSpPr>
            <a:spLocks noGrp="1"/>
          </p:cNvSpPr>
          <p:nvPr>
            <p:ph type="title"/>
          </p:nvPr>
        </p:nvSpPr>
        <p:spPr>
          <a:xfrm>
            <a:off x="3078888" y="2160451"/>
            <a:ext cx="3924436" cy="2117732"/>
          </a:xfrm>
        </p:spPr>
        <p:txBody>
          <a:bodyPr/>
          <a:lstStyle/>
          <a:p>
            <a:pPr algn="ctr"/>
            <a:r>
              <a:rPr lang="en-AU" dirty="0">
                <a:latin typeface="+mj-lt"/>
              </a:rPr>
              <a:t>Impact on Emotions</a:t>
            </a:r>
          </a:p>
        </p:txBody>
      </p:sp>
      <p:grpSp>
        <p:nvGrpSpPr>
          <p:cNvPr id="8" name="Group 7">
            <a:extLst>
              <a:ext uri="{FF2B5EF4-FFF2-40B4-BE49-F238E27FC236}">
                <a16:creationId xmlns:a16="http://schemas.microsoft.com/office/drawing/2014/main" id="{903A60E2-8CB1-4A69-9D3D-6560D549C769}"/>
              </a:ext>
            </a:extLst>
          </p:cNvPr>
          <p:cNvGrpSpPr/>
          <p:nvPr/>
        </p:nvGrpSpPr>
        <p:grpSpPr>
          <a:xfrm>
            <a:off x="4243489" y="3841581"/>
            <a:ext cx="1595234" cy="1595234"/>
            <a:chOff x="4243489" y="3852639"/>
            <a:chExt cx="1595234" cy="1595234"/>
          </a:xfrm>
        </p:grpSpPr>
        <p:sp>
          <p:nvSpPr>
            <p:cNvPr id="14" name="Oval 13">
              <a:extLst>
                <a:ext uri="{FF2B5EF4-FFF2-40B4-BE49-F238E27FC236}">
                  <a16:creationId xmlns:a16="http://schemas.microsoft.com/office/drawing/2014/main" id="{97E4E98B-8A90-430B-92FF-670F28ADC508}"/>
                </a:ext>
              </a:extLst>
            </p:cNvPr>
            <p:cNvSpPr/>
            <p:nvPr/>
          </p:nvSpPr>
          <p:spPr>
            <a:xfrm>
              <a:off x="4243489" y="3852639"/>
              <a:ext cx="1595234" cy="1595234"/>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A808E226-6399-42C9-BD94-49928AB27B3C}"/>
                </a:ext>
              </a:extLst>
            </p:cNvPr>
            <p:cNvPicPr>
              <a:picLocks noChangeAspect="1"/>
            </p:cNvPicPr>
            <p:nvPr/>
          </p:nvPicPr>
          <p:blipFill>
            <a:blip r:embed="rId2"/>
            <a:stretch>
              <a:fillRect/>
            </a:stretch>
          </p:blipFill>
          <p:spPr>
            <a:xfrm>
              <a:off x="4357037" y="4204522"/>
              <a:ext cx="1368138" cy="891467"/>
            </a:xfrm>
            <a:prstGeom prst="rect">
              <a:avLst/>
            </a:prstGeom>
          </p:spPr>
        </p:pic>
      </p:grpSp>
    </p:spTree>
    <p:extLst>
      <p:ext uri="{BB962C8B-B14F-4D97-AF65-F5344CB8AC3E}">
        <p14:creationId xmlns:p14="http://schemas.microsoft.com/office/powerpoint/2010/main" val="153211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185" y="756295"/>
            <a:ext cx="4480895" cy="1260475"/>
          </a:xfrm>
        </p:spPr>
        <p:txBody>
          <a:bodyPr/>
          <a:lstStyle/>
          <a:p>
            <a:r>
              <a:rPr lang="en-AU" dirty="0"/>
              <a:t>Impact on emotions</a:t>
            </a:r>
          </a:p>
        </p:txBody>
      </p:sp>
      <p:sp>
        <p:nvSpPr>
          <p:cNvPr id="17" name="Rectangle: Rounded Corners 16">
            <a:extLst>
              <a:ext uri="{FF2B5EF4-FFF2-40B4-BE49-F238E27FC236}">
                <a16:creationId xmlns:a16="http://schemas.microsoft.com/office/drawing/2014/main" id="{4497D72D-E5B6-4BCD-9D66-3337719781C9}"/>
              </a:ext>
            </a:extLst>
          </p:cNvPr>
          <p:cNvSpPr/>
          <p:nvPr/>
        </p:nvSpPr>
        <p:spPr>
          <a:xfrm>
            <a:off x="695787" y="1867204"/>
            <a:ext cx="8945625" cy="1320773"/>
          </a:xfrm>
          <a:prstGeom prst="roundRect">
            <a:avLst>
              <a:gd name="adj" fmla="val 68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defTabSz="774700">
              <a:lnSpc>
                <a:spcPts val="1800"/>
              </a:lnSpc>
              <a:spcAft>
                <a:spcPts val="600"/>
              </a:spcAft>
              <a:tabLst>
                <a:tab pos="8429625" algn="l"/>
              </a:tabLs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Clients were asked about their emotional state before and after VLA’s services </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Differences in clients’ emotional ratings are shown</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VLA’s services had a very positive impact on clients’ wellbeing </a:t>
            </a:r>
          </a:p>
          <a:p>
            <a:pPr algn="ctr">
              <a:lnSpc>
                <a:spcPts val="1800"/>
              </a:lnSpc>
              <a:spcAft>
                <a:spcPts val="600"/>
              </a:spcAft>
            </a:pPr>
            <a:r>
              <a:rPr lang="en-AU" sz="1600" dirty="0">
                <a:solidFill>
                  <a:srgbClr val="616365"/>
                </a:solidFill>
                <a:latin typeface="Arial" panose="020B0604020202020204" pitchFamily="34" charset="0"/>
                <a:ea typeface="Calibri" panose="020F0502020204030204" pitchFamily="34" charset="0"/>
                <a:cs typeface="Times New Roman" panose="02020603050405020304" pitchFamily="18" charset="0"/>
              </a:rPr>
              <a:t>Receiving help from VLA boosted clients’ positive emotions and reduced their negative emotions </a:t>
            </a:r>
          </a:p>
        </p:txBody>
      </p:sp>
      <p:pic>
        <p:nvPicPr>
          <p:cNvPr id="18" name="Picture 17">
            <a:extLst>
              <a:ext uri="{FF2B5EF4-FFF2-40B4-BE49-F238E27FC236}">
                <a16:creationId xmlns:a16="http://schemas.microsoft.com/office/drawing/2014/main" id="{5B40AEF7-43AF-4FF7-861D-10A95F96E884}"/>
              </a:ext>
            </a:extLst>
          </p:cNvPr>
          <p:cNvPicPr/>
          <p:nvPr/>
        </p:nvPicPr>
        <p:blipFill>
          <a:blip r:embed="rId2">
            <a:duotone>
              <a:schemeClr val="accent1">
                <a:shade val="45000"/>
                <a:satMod val="135000"/>
              </a:schemeClr>
              <a:prstClr val="white"/>
            </a:duotone>
          </a:blip>
          <a:stretch>
            <a:fillRect/>
          </a:stretch>
        </p:blipFill>
        <p:spPr>
          <a:xfrm rot="8344161">
            <a:off x="9129840" y="1649641"/>
            <a:ext cx="629969" cy="620126"/>
          </a:xfrm>
          <a:prstGeom prst="rect">
            <a:avLst/>
          </a:prstGeom>
        </p:spPr>
      </p:pic>
      <p:grpSp>
        <p:nvGrpSpPr>
          <p:cNvPr id="2" name="Group 1">
            <a:extLst>
              <a:ext uri="{FF2B5EF4-FFF2-40B4-BE49-F238E27FC236}">
                <a16:creationId xmlns:a16="http://schemas.microsoft.com/office/drawing/2014/main" id="{30BDF80E-EC35-4967-B983-EE45F4433444}"/>
              </a:ext>
            </a:extLst>
          </p:cNvPr>
          <p:cNvGrpSpPr/>
          <p:nvPr/>
        </p:nvGrpSpPr>
        <p:grpSpPr>
          <a:xfrm>
            <a:off x="3782875" y="6009998"/>
            <a:ext cx="1750573" cy="830973"/>
            <a:chOff x="4779529" y="1225193"/>
            <a:chExt cx="1750573" cy="830973"/>
          </a:xfrm>
        </p:grpSpPr>
        <p:sp>
          <p:nvSpPr>
            <p:cNvPr id="33" name="Rectangle: Rounded Corners 32">
              <a:extLst>
                <a:ext uri="{FF2B5EF4-FFF2-40B4-BE49-F238E27FC236}">
                  <a16:creationId xmlns:a16="http://schemas.microsoft.com/office/drawing/2014/main" id="{1E9018CD-B239-42E6-B461-C9DBCF99B979}"/>
                </a:ext>
              </a:extLst>
            </p:cNvPr>
            <p:cNvSpPr/>
            <p:nvPr/>
          </p:nvSpPr>
          <p:spPr>
            <a:xfrm>
              <a:off x="4779529" y="1225193"/>
              <a:ext cx="1750573" cy="830973"/>
            </a:xfrm>
            <a:prstGeom prst="roundRect">
              <a:avLst/>
            </a:prstGeom>
            <a:solidFill>
              <a:sysClr val="window" lastClr="FFFFFF">
                <a:lumMod val="85000"/>
              </a:sysClr>
            </a:solidFill>
            <a:ln w="254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34" name="Group 33">
              <a:extLst>
                <a:ext uri="{FF2B5EF4-FFF2-40B4-BE49-F238E27FC236}">
                  <a16:creationId xmlns:a16="http://schemas.microsoft.com/office/drawing/2014/main" id="{7E40E7FD-A920-4954-B1A9-B29256FE1835}"/>
                </a:ext>
              </a:extLst>
            </p:cNvPr>
            <p:cNvGrpSpPr/>
            <p:nvPr/>
          </p:nvGrpSpPr>
          <p:grpSpPr>
            <a:xfrm>
              <a:off x="4818085" y="1335933"/>
              <a:ext cx="766178" cy="640575"/>
              <a:chOff x="0" y="0"/>
              <a:chExt cx="387350" cy="324000"/>
            </a:xfrm>
          </p:grpSpPr>
          <p:sp>
            <p:nvSpPr>
              <p:cNvPr id="38" name="Arrow: Right 37">
                <a:extLst>
                  <a:ext uri="{FF2B5EF4-FFF2-40B4-BE49-F238E27FC236}">
                    <a16:creationId xmlns:a16="http://schemas.microsoft.com/office/drawing/2014/main" id="{A5CF5C23-6EFE-4ABD-BB0A-CE52AFF4CDFB}"/>
                  </a:ext>
                </a:extLst>
              </p:cNvPr>
              <p:cNvSpPr/>
              <p:nvPr/>
            </p:nvSpPr>
            <p:spPr>
              <a:xfrm rot="10800000">
                <a:off x="0" y="101601"/>
                <a:ext cx="133350" cy="127000"/>
              </a:xfrm>
              <a:prstGeom prst="rightArrow">
                <a:avLst/>
              </a:prstGeom>
              <a:solidFill>
                <a:sysClr val="window" lastClr="FFFFFF"/>
              </a:solidFill>
              <a:ln w="25400" cap="flat" cmpd="sng" algn="ctr">
                <a:solidFill>
                  <a:sysClr val="window" lastClr="FFFFFF"/>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a:extLst>
                  <a:ext uri="{FF2B5EF4-FFF2-40B4-BE49-F238E27FC236}">
                    <a16:creationId xmlns:a16="http://schemas.microsoft.com/office/drawing/2014/main" id="{264B3918-2D91-477C-8804-0D1AE087C6F4}"/>
                  </a:ext>
                </a:extLst>
              </p:cNvPr>
              <p:cNvSpPr/>
              <p:nvPr/>
            </p:nvSpPr>
            <p:spPr>
              <a:xfrm>
                <a:off x="63350" y="0"/>
                <a:ext cx="324000" cy="324000"/>
              </a:xfrm>
              <a:prstGeom prst="ellipse">
                <a:avLst/>
              </a:prstGeom>
              <a:solidFill>
                <a:srgbClr val="FFC000"/>
              </a:solidFill>
              <a:ln w="25400" cap="flat" cmpd="sng" algn="ctr">
                <a:solidFill>
                  <a:sysClr val="window" lastClr="FFFFFF"/>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mn-cs"/>
                  </a:rPr>
                  <a:t>De-crease</a:t>
                </a:r>
                <a:endParaRPr kumimoji="0" lang="en-AU" sz="1000" b="0" i="0" u="none" strike="noStrike" kern="0" cap="none" spc="0" normalizeH="0" baseline="0" noProof="0" dirty="0">
                  <a:ln>
                    <a:noFill/>
                  </a:ln>
                  <a:solidFill>
                    <a:srgbClr val="7F7F7F"/>
                  </a:solidFill>
                  <a:effectLst/>
                  <a:uLnTx/>
                  <a:uFillTx/>
                  <a:latin typeface="Arial" panose="020B0604020202020204" pitchFamily="34" charset="0"/>
                  <a:ea typeface="Calibri" panose="020F0502020204030204" pitchFamily="34" charset="0"/>
                  <a:cs typeface="+mn-cs"/>
                </a:endParaRPr>
              </a:p>
            </p:txBody>
          </p:sp>
        </p:grpSp>
        <p:grpSp>
          <p:nvGrpSpPr>
            <p:cNvPr id="35" name="Group 34">
              <a:extLst>
                <a:ext uri="{FF2B5EF4-FFF2-40B4-BE49-F238E27FC236}">
                  <a16:creationId xmlns:a16="http://schemas.microsoft.com/office/drawing/2014/main" id="{D9386974-F2B7-42AF-BBAD-F00B5E5D0CCB}"/>
                </a:ext>
              </a:extLst>
            </p:cNvPr>
            <p:cNvGrpSpPr/>
            <p:nvPr/>
          </p:nvGrpSpPr>
          <p:grpSpPr>
            <a:xfrm>
              <a:off x="5653174" y="1333838"/>
              <a:ext cx="756084" cy="642670"/>
              <a:chOff x="0" y="0"/>
              <a:chExt cx="381000" cy="324000"/>
            </a:xfrm>
          </p:grpSpPr>
          <p:sp>
            <p:nvSpPr>
              <p:cNvPr id="36" name="Arrow: Right 35">
                <a:extLst>
                  <a:ext uri="{FF2B5EF4-FFF2-40B4-BE49-F238E27FC236}">
                    <a16:creationId xmlns:a16="http://schemas.microsoft.com/office/drawing/2014/main" id="{86969220-6543-485F-B582-B263A2E56D3A}"/>
                  </a:ext>
                </a:extLst>
              </p:cNvPr>
              <p:cNvSpPr/>
              <p:nvPr/>
            </p:nvSpPr>
            <p:spPr>
              <a:xfrm>
                <a:off x="247650" y="101600"/>
                <a:ext cx="133350" cy="127000"/>
              </a:xfrm>
              <a:prstGeom prst="rightArrow">
                <a:avLst/>
              </a:prstGeom>
              <a:solidFill>
                <a:sysClr val="window" lastClr="FFFFFF"/>
              </a:solidFill>
              <a:ln w="25400" cap="flat" cmpd="sng" algn="ctr">
                <a:solidFill>
                  <a:sysClr val="window" lastClr="FFFFFF"/>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Oval 36">
                <a:extLst>
                  <a:ext uri="{FF2B5EF4-FFF2-40B4-BE49-F238E27FC236}">
                    <a16:creationId xmlns:a16="http://schemas.microsoft.com/office/drawing/2014/main" id="{F24975FF-E810-4B2A-BDC4-D6E6FE75ACAD}"/>
                  </a:ext>
                </a:extLst>
              </p:cNvPr>
              <p:cNvSpPr/>
              <p:nvPr/>
            </p:nvSpPr>
            <p:spPr>
              <a:xfrm>
                <a:off x="0" y="0"/>
                <a:ext cx="324000" cy="324000"/>
              </a:xfrm>
              <a:prstGeom prst="ellipse">
                <a:avLst/>
              </a:prstGeom>
              <a:solidFill>
                <a:srgbClr val="B6BF00"/>
              </a:solidFill>
              <a:ln w="25400" cap="flat" cmpd="sng" algn="ctr">
                <a:solidFill>
                  <a:sysClr val="window" lastClr="FFFFFF"/>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mn-cs"/>
                  </a:rPr>
                  <a:t>In-crease</a:t>
                </a:r>
                <a:endParaRPr kumimoji="0" lang="en-AU" sz="1000" b="0" i="0" u="none" strike="noStrike" kern="0" cap="none" spc="0" normalizeH="0" baseline="0" noProof="0" dirty="0">
                  <a:ln>
                    <a:noFill/>
                  </a:ln>
                  <a:solidFill>
                    <a:srgbClr val="7F7F7F"/>
                  </a:solidFill>
                  <a:effectLst/>
                  <a:uLnTx/>
                  <a:uFillTx/>
                  <a:latin typeface="Arial" panose="020B0604020202020204" pitchFamily="34" charset="0"/>
                  <a:ea typeface="Calibri" panose="020F0502020204030204" pitchFamily="34" charset="0"/>
                  <a:cs typeface="+mn-cs"/>
                </a:endParaRPr>
              </a:p>
            </p:txBody>
          </p:sp>
        </p:grpSp>
      </p:grpSp>
      <p:graphicFrame>
        <p:nvGraphicFramePr>
          <p:cNvPr id="41" name="Chart 40">
            <a:extLst>
              <a:ext uri="{FF2B5EF4-FFF2-40B4-BE49-F238E27FC236}">
                <a16:creationId xmlns:a16="http://schemas.microsoft.com/office/drawing/2014/main" id="{4E59549B-C22B-4248-A629-670D944BB1ED}"/>
              </a:ext>
            </a:extLst>
          </p:cNvPr>
          <p:cNvGraphicFramePr/>
          <p:nvPr>
            <p:extLst>
              <p:ext uri="{D42A27DB-BD31-4B8C-83A1-F6EECF244321}">
                <p14:modId xmlns:p14="http://schemas.microsoft.com/office/powerpoint/2010/main" val="272579597"/>
              </p:ext>
            </p:extLst>
          </p:nvPr>
        </p:nvGraphicFramePr>
        <p:xfrm>
          <a:off x="282378" y="3402890"/>
          <a:ext cx="45136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153CE762-354C-4103-BEDF-0541F4EEFD2B}"/>
              </a:ext>
            </a:extLst>
          </p:cNvPr>
          <p:cNvGraphicFramePr/>
          <p:nvPr>
            <p:extLst>
              <p:ext uri="{D42A27DB-BD31-4B8C-83A1-F6EECF244321}">
                <p14:modId xmlns:p14="http://schemas.microsoft.com/office/powerpoint/2010/main" val="225178870"/>
              </p:ext>
            </p:extLst>
          </p:nvPr>
        </p:nvGraphicFramePr>
        <p:xfrm>
          <a:off x="5275760" y="3402890"/>
          <a:ext cx="4513600" cy="3200400"/>
        </p:xfrm>
        <a:graphic>
          <a:graphicData uri="http://schemas.openxmlformats.org/drawingml/2006/chart">
            <c:chart xmlns:c="http://schemas.openxmlformats.org/drawingml/2006/chart" xmlns:r="http://schemas.openxmlformats.org/officeDocument/2006/relationships" r:id="rId4"/>
          </a:graphicData>
        </a:graphic>
      </p:graphicFrame>
      <p:grpSp>
        <p:nvGrpSpPr>
          <p:cNvPr id="46" name="Group 45">
            <a:extLst>
              <a:ext uri="{FF2B5EF4-FFF2-40B4-BE49-F238E27FC236}">
                <a16:creationId xmlns:a16="http://schemas.microsoft.com/office/drawing/2014/main" id="{44C49611-55D2-4F9E-96AA-0F292CCFC11D}"/>
              </a:ext>
            </a:extLst>
          </p:cNvPr>
          <p:cNvGrpSpPr/>
          <p:nvPr/>
        </p:nvGrpSpPr>
        <p:grpSpPr>
          <a:xfrm>
            <a:off x="1936465" y="3780071"/>
            <a:ext cx="602669" cy="503869"/>
            <a:chOff x="-63350" y="0"/>
            <a:chExt cx="387350" cy="324000"/>
          </a:xfrm>
        </p:grpSpPr>
        <p:sp>
          <p:nvSpPr>
            <p:cNvPr id="47" name="Arrow: Right 46">
              <a:extLst>
                <a:ext uri="{FF2B5EF4-FFF2-40B4-BE49-F238E27FC236}">
                  <a16:creationId xmlns:a16="http://schemas.microsoft.com/office/drawing/2014/main" id="{160A3E12-AF97-47E0-A0C0-EF8C18F967F7}"/>
                </a:ext>
              </a:extLst>
            </p:cNvPr>
            <p:cNvSpPr/>
            <p:nvPr/>
          </p:nvSpPr>
          <p:spPr>
            <a:xfrm rot="10800000">
              <a:off x="-63350" y="101601"/>
              <a:ext cx="133350" cy="127000"/>
            </a:xfrm>
            <a:prstGeom prst="rightArrow">
              <a:avLst/>
            </a:prstGeom>
            <a:solidFill>
              <a:sysClr val="window" lastClr="FFFFFF"/>
            </a:solidFill>
            <a:ln w="25400" cap="flat" cmpd="sng" algn="ctr">
              <a:solidFill>
                <a:sysClr val="window" lastClr="FFFFFF"/>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8" name="Oval 47">
              <a:extLst>
                <a:ext uri="{FF2B5EF4-FFF2-40B4-BE49-F238E27FC236}">
                  <a16:creationId xmlns:a16="http://schemas.microsoft.com/office/drawing/2014/main" id="{0C1EF4DD-7504-4376-9214-80A1656956D1}"/>
                </a:ext>
              </a:extLst>
            </p:cNvPr>
            <p:cNvSpPr/>
            <p:nvPr/>
          </p:nvSpPr>
          <p:spPr>
            <a:xfrm>
              <a:off x="0" y="0"/>
              <a:ext cx="324000" cy="324000"/>
            </a:xfrm>
            <a:prstGeom prst="ellipse">
              <a:avLst/>
            </a:prstGeom>
            <a:solidFill>
              <a:srgbClr val="FFC000"/>
            </a:solidFill>
            <a:ln w="25400" cap="flat" cmpd="sng" algn="ctr">
              <a:solidFill>
                <a:sysClr val="window" lastClr="FFFFFF"/>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-2.6</a:t>
              </a:r>
              <a:endParaRPr kumimoji="0" lang="en-AU" sz="1200" b="0" i="0" u="none" strike="noStrike" kern="0" cap="none" spc="0" normalizeH="0" baseline="0" noProof="0" dirty="0">
                <a:ln>
                  <a:noFill/>
                </a:ln>
                <a:solidFill>
                  <a:srgbClr val="616365"/>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49" name="Group 48">
            <a:extLst>
              <a:ext uri="{FF2B5EF4-FFF2-40B4-BE49-F238E27FC236}">
                <a16:creationId xmlns:a16="http://schemas.microsoft.com/office/drawing/2014/main" id="{B94974C0-321D-4A98-A451-6BBB3B324808}"/>
              </a:ext>
            </a:extLst>
          </p:cNvPr>
          <p:cNvGrpSpPr/>
          <p:nvPr/>
        </p:nvGrpSpPr>
        <p:grpSpPr>
          <a:xfrm>
            <a:off x="1842606" y="4613631"/>
            <a:ext cx="602669" cy="503869"/>
            <a:chOff x="-63350" y="0"/>
            <a:chExt cx="387350" cy="324000"/>
          </a:xfrm>
        </p:grpSpPr>
        <p:sp>
          <p:nvSpPr>
            <p:cNvPr id="50" name="Arrow: Right 49">
              <a:extLst>
                <a:ext uri="{FF2B5EF4-FFF2-40B4-BE49-F238E27FC236}">
                  <a16:creationId xmlns:a16="http://schemas.microsoft.com/office/drawing/2014/main" id="{5F25B425-8CDD-429A-8C7E-3128F00CF6EB}"/>
                </a:ext>
              </a:extLst>
            </p:cNvPr>
            <p:cNvSpPr/>
            <p:nvPr/>
          </p:nvSpPr>
          <p:spPr>
            <a:xfrm rot="10800000">
              <a:off x="-63350" y="101601"/>
              <a:ext cx="133350" cy="127000"/>
            </a:xfrm>
            <a:prstGeom prst="rightArrow">
              <a:avLst/>
            </a:prstGeom>
            <a:solidFill>
              <a:sysClr val="window" lastClr="FFFFFF"/>
            </a:solidFill>
            <a:ln w="25400" cap="flat" cmpd="sng" algn="ctr">
              <a:solidFill>
                <a:sysClr val="window" lastClr="FFFFFF"/>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1" name="Oval 50">
              <a:extLst>
                <a:ext uri="{FF2B5EF4-FFF2-40B4-BE49-F238E27FC236}">
                  <a16:creationId xmlns:a16="http://schemas.microsoft.com/office/drawing/2014/main" id="{842E6D5E-1718-46A7-80B6-D1B39A611019}"/>
                </a:ext>
              </a:extLst>
            </p:cNvPr>
            <p:cNvSpPr/>
            <p:nvPr/>
          </p:nvSpPr>
          <p:spPr>
            <a:xfrm>
              <a:off x="0" y="0"/>
              <a:ext cx="324000" cy="324000"/>
            </a:xfrm>
            <a:prstGeom prst="ellipse">
              <a:avLst/>
            </a:prstGeom>
            <a:solidFill>
              <a:srgbClr val="FFC000"/>
            </a:solidFill>
            <a:ln w="25400" cap="flat" cmpd="sng" algn="ctr">
              <a:solidFill>
                <a:sysClr val="window" lastClr="FFFFFF"/>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-2.2</a:t>
              </a:r>
              <a:endParaRPr kumimoji="0" lang="en-AU" sz="1200" b="0" i="0" u="none" strike="noStrike" kern="0" cap="none" spc="0" normalizeH="0" baseline="0" noProof="0" dirty="0">
                <a:ln>
                  <a:noFill/>
                </a:ln>
                <a:solidFill>
                  <a:srgbClr val="616365"/>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52" name="Group 51">
            <a:extLst>
              <a:ext uri="{FF2B5EF4-FFF2-40B4-BE49-F238E27FC236}">
                <a16:creationId xmlns:a16="http://schemas.microsoft.com/office/drawing/2014/main" id="{AD1E79BC-BFE3-4A1C-AEA4-C0C3E743B8D9}"/>
              </a:ext>
            </a:extLst>
          </p:cNvPr>
          <p:cNvGrpSpPr/>
          <p:nvPr/>
        </p:nvGrpSpPr>
        <p:grpSpPr>
          <a:xfrm>
            <a:off x="1684413" y="5400751"/>
            <a:ext cx="602669" cy="503869"/>
            <a:chOff x="-63350" y="0"/>
            <a:chExt cx="387350" cy="324000"/>
          </a:xfrm>
        </p:grpSpPr>
        <p:sp>
          <p:nvSpPr>
            <p:cNvPr id="53" name="Arrow: Right 52">
              <a:extLst>
                <a:ext uri="{FF2B5EF4-FFF2-40B4-BE49-F238E27FC236}">
                  <a16:creationId xmlns:a16="http://schemas.microsoft.com/office/drawing/2014/main" id="{DA5B952C-7D83-4396-8917-DDF16852A6DA}"/>
                </a:ext>
              </a:extLst>
            </p:cNvPr>
            <p:cNvSpPr/>
            <p:nvPr/>
          </p:nvSpPr>
          <p:spPr>
            <a:xfrm rot="10800000">
              <a:off x="-63350" y="101601"/>
              <a:ext cx="133350" cy="127000"/>
            </a:xfrm>
            <a:prstGeom prst="rightArrow">
              <a:avLst/>
            </a:prstGeom>
            <a:solidFill>
              <a:sysClr val="window" lastClr="FFFFFF"/>
            </a:solidFill>
            <a:ln w="25400" cap="flat" cmpd="sng" algn="ctr">
              <a:solidFill>
                <a:sysClr val="window" lastClr="FFFFFF"/>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4" name="Oval 53">
              <a:extLst>
                <a:ext uri="{FF2B5EF4-FFF2-40B4-BE49-F238E27FC236}">
                  <a16:creationId xmlns:a16="http://schemas.microsoft.com/office/drawing/2014/main" id="{1BDC13D1-4128-49D9-BE1F-A400A97AE5E5}"/>
                </a:ext>
              </a:extLst>
            </p:cNvPr>
            <p:cNvSpPr/>
            <p:nvPr/>
          </p:nvSpPr>
          <p:spPr>
            <a:xfrm>
              <a:off x="0" y="0"/>
              <a:ext cx="324000" cy="324000"/>
            </a:xfrm>
            <a:prstGeom prst="ellipse">
              <a:avLst/>
            </a:prstGeom>
            <a:solidFill>
              <a:srgbClr val="FFC000"/>
            </a:solidFill>
            <a:ln w="25400" cap="flat" cmpd="sng" algn="ctr">
              <a:solidFill>
                <a:sysClr val="window" lastClr="FFFFFF"/>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-1.5</a:t>
              </a:r>
              <a:endParaRPr kumimoji="0" lang="en-AU" sz="1200" b="0" i="0" u="none" strike="noStrike" kern="0" cap="none" spc="0" normalizeH="0" baseline="0" noProof="0" dirty="0">
                <a:ln>
                  <a:noFill/>
                </a:ln>
                <a:solidFill>
                  <a:srgbClr val="616365"/>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B57E7A2D-9B48-4B82-8396-0D48114A3C2F}"/>
              </a:ext>
            </a:extLst>
          </p:cNvPr>
          <p:cNvGrpSpPr/>
          <p:nvPr/>
        </p:nvGrpSpPr>
        <p:grpSpPr>
          <a:xfrm>
            <a:off x="6799102" y="3780071"/>
            <a:ext cx="601200" cy="504000"/>
            <a:chOff x="0" y="0"/>
            <a:chExt cx="381000" cy="324000"/>
          </a:xfrm>
        </p:grpSpPr>
        <p:sp>
          <p:nvSpPr>
            <p:cNvPr id="59" name="Arrow: Right 58">
              <a:extLst>
                <a:ext uri="{FF2B5EF4-FFF2-40B4-BE49-F238E27FC236}">
                  <a16:creationId xmlns:a16="http://schemas.microsoft.com/office/drawing/2014/main" id="{B35FA9F8-326C-4C24-86E2-C93B21CD8383}"/>
                </a:ext>
              </a:extLst>
            </p:cNvPr>
            <p:cNvSpPr/>
            <p:nvPr/>
          </p:nvSpPr>
          <p:spPr>
            <a:xfrm>
              <a:off x="247650" y="101600"/>
              <a:ext cx="133350" cy="127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60" name="Oval 59">
              <a:extLst>
                <a:ext uri="{FF2B5EF4-FFF2-40B4-BE49-F238E27FC236}">
                  <a16:creationId xmlns:a16="http://schemas.microsoft.com/office/drawing/2014/main" id="{209DB300-6F7B-4CD9-A392-22F717A4FDC7}"/>
                </a:ext>
              </a:extLst>
            </p:cNvPr>
            <p:cNvSpPr/>
            <p:nvPr/>
          </p:nvSpPr>
          <p:spPr>
            <a:xfrm>
              <a:off x="0" y="0"/>
              <a:ext cx="324000" cy="324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+2.7</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1" name="Group 60">
            <a:extLst>
              <a:ext uri="{FF2B5EF4-FFF2-40B4-BE49-F238E27FC236}">
                <a16:creationId xmlns:a16="http://schemas.microsoft.com/office/drawing/2014/main" id="{FD389CA9-5AF8-4C4A-A31D-573C67A000E5}"/>
              </a:ext>
            </a:extLst>
          </p:cNvPr>
          <p:cNvGrpSpPr/>
          <p:nvPr/>
        </p:nvGrpSpPr>
        <p:grpSpPr>
          <a:xfrm>
            <a:off x="6607568" y="4613206"/>
            <a:ext cx="601200" cy="504000"/>
            <a:chOff x="0" y="0"/>
            <a:chExt cx="381000" cy="324000"/>
          </a:xfrm>
        </p:grpSpPr>
        <p:sp>
          <p:nvSpPr>
            <p:cNvPr id="62" name="Arrow: Right 61">
              <a:extLst>
                <a:ext uri="{FF2B5EF4-FFF2-40B4-BE49-F238E27FC236}">
                  <a16:creationId xmlns:a16="http://schemas.microsoft.com/office/drawing/2014/main" id="{4D787463-5F8F-4025-8019-6CB76E565114}"/>
                </a:ext>
              </a:extLst>
            </p:cNvPr>
            <p:cNvSpPr/>
            <p:nvPr/>
          </p:nvSpPr>
          <p:spPr>
            <a:xfrm>
              <a:off x="247650" y="101600"/>
              <a:ext cx="133350" cy="127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63" name="Oval 62">
              <a:extLst>
                <a:ext uri="{FF2B5EF4-FFF2-40B4-BE49-F238E27FC236}">
                  <a16:creationId xmlns:a16="http://schemas.microsoft.com/office/drawing/2014/main" id="{A077C45B-39F8-4183-B2A1-2580002F9B1D}"/>
                </a:ext>
              </a:extLst>
            </p:cNvPr>
            <p:cNvSpPr/>
            <p:nvPr/>
          </p:nvSpPr>
          <p:spPr>
            <a:xfrm>
              <a:off x="0" y="0"/>
              <a:ext cx="324000" cy="324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4" name="Group 63">
            <a:extLst>
              <a:ext uri="{FF2B5EF4-FFF2-40B4-BE49-F238E27FC236}">
                <a16:creationId xmlns:a16="http://schemas.microsoft.com/office/drawing/2014/main" id="{D4BE3A23-C8E1-4F6C-A067-5DDD6934782B}"/>
              </a:ext>
            </a:extLst>
          </p:cNvPr>
          <p:cNvGrpSpPr/>
          <p:nvPr/>
        </p:nvGrpSpPr>
        <p:grpSpPr>
          <a:xfrm>
            <a:off x="6562596" y="5385151"/>
            <a:ext cx="601200" cy="504000"/>
            <a:chOff x="0" y="0"/>
            <a:chExt cx="381000" cy="324000"/>
          </a:xfrm>
        </p:grpSpPr>
        <p:sp>
          <p:nvSpPr>
            <p:cNvPr id="65" name="Arrow: Right 64">
              <a:extLst>
                <a:ext uri="{FF2B5EF4-FFF2-40B4-BE49-F238E27FC236}">
                  <a16:creationId xmlns:a16="http://schemas.microsoft.com/office/drawing/2014/main" id="{1E3FBAA2-42F4-4D6C-BECB-668DEEFCBA3A}"/>
                </a:ext>
              </a:extLst>
            </p:cNvPr>
            <p:cNvSpPr/>
            <p:nvPr/>
          </p:nvSpPr>
          <p:spPr>
            <a:xfrm>
              <a:off x="247650" y="101600"/>
              <a:ext cx="133350" cy="127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66" name="Oval 65">
              <a:extLst>
                <a:ext uri="{FF2B5EF4-FFF2-40B4-BE49-F238E27FC236}">
                  <a16:creationId xmlns:a16="http://schemas.microsoft.com/office/drawing/2014/main" id="{6C0CAABB-5317-4960-A77B-2BB3F3CC9FB9}"/>
                </a:ext>
              </a:extLst>
            </p:cNvPr>
            <p:cNvSpPr/>
            <p:nvPr/>
          </p:nvSpPr>
          <p:spPr>
            <a:xfrm>
              <a:off x="0" y="0"/>
              <a:ext cx="324000" cy="324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AU"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+2.2</a:t>
              </a:r>
              <a:endParaRPr lang="en-AU" sz="1200" dirty="0">
                <a:solidFill>
                  <a:srgbClr val="616365"/>
                </a:solidFill>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67" name="TextBox 66">
            <a:extLst>
              <a:ext uri="{FF2B5EF4-FFF2-40B4-BE49-F238E27FC236}">
                <a16:creationId xmlns:a16="http://schemas.microsoft.com/office/drawing/2014/main" id="{02EE5D82-E800-49D3-B6EA-5B55AF01CB37}"/>
              </a:ext>
            </a:extLst>
          </p:cNvPr>
          <p:cNvSpPr txBox="1"/>
          <p:nvPr/>
        </p:nvSpPr>
        <p:spPr>
          <a:xfrm>
            <a:off x="1184137" y="3294760"/>
            <a:ext cx="2842657"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lang="en-AU" sz="1800" dirty="0">
                <a:solidFill>
                  <a:schemeClr val="bg1">
                    <a:lumMod val="50000"/>
                  </a:schemeClr>
                </a:solidFill>
                <a:latin typeface="Arial" pitchFamily="34" charset="0"/>
                <a:ea typeface="Verdana" pitchFamily="34" charset="0"/>
                <a:cs typeface="Arial" pitchFamily="34" charset="0"/>
              </a:rPr>
              <a:t>Decrease in negative</a:t>
            </a:r>
            <a:endPar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endParaRPr>
          </a:p>
        </p:txBody>
      </p:sp>
      <p:sp>
        <p:nvSpPr>
          <p:cNvPr id="68" name="TextBox 67">
            <a:extLst>
              <a:ext uri="{FF2B5EF4-FFF2-40B4-BE49-F238E27FC236}">
                <a16:creationId xmlns:a16="http://schemas.microsoft.com/office/drawing/2014/main" id="{0741E2F6-953D-4191-9E93-814453543FB2}"/>
              </a:ext>
            </a:extLst>
          </p:cNvPr>
          <p:cNvSpPr txBox="1"/>
          <p:nvPr/>
        </p:nvSpPr>
        <p:spPr>
          <a:xfrm>
            <a:off x="6548630" y="3294760"/>
            <a:ext cx="2194498" cy="612068"/>
          </a:xfrm>
          <a:prstGeom prst="rect">
            <a:avLst/>
          </a:prstGeom>
        </p:spPr>
        <p:txBody>
          <a:bodyPr vert="horz" wrap="square" lIns="88901" tIns="44451" rIns="88901" bIns="44451" rtlCol="0">
            <a:noAutofit/>
          </a:bodyPr>
          <a:lstStyle/>
          <a:p>
            <a:pPr marL="0" marR="0" indent="0" algn="ctr" defTabSz="889008" rtl="0" eaLnBrk="1" fontAlgn="auto" latinLnBrk="0" hangingPunct="1">
              <a:lnSpc>
                <a:spcPct val="90000"/>
              </a:lnSpc>
              <a:spcBef>
                <a:spcPts val="0"/>
              </a:spcBef>
              <a:spcAft>
                <a:spcPts val="0"/>
              </a:spcAft>
              <a:buClrTx/>
              <a:buSzTx/>
              <a:buFont typeface="Arial" pitchFamily="34" charset="0"/>
              <a:buNone/>
              <a:tabLst/>
            </a:pPr>
            <a:r>
              <a:rPr kumimoji="0" lang="en-AU" sz="1800" b="0" i="0" u="none" strike="noStrike" kern="1200" cap="none" spc="0" normalizeH="0" baseline="0" noProof="0" dirty="0">
                <a:ln>
                  <a:noFill/>
                </a:ln>
                <a:solidFill>
                  <a:schemeClr val="bg1">
                    <a:lumMod val="50000"/>
                  </a:schemeClr>
                </a:solidFill>
                <a:effectLst/>
                <a:uLnTx/>
                <a:uFillTx/>
                <a:latin typeface="Arial" pitchFamily="34" charset="0"/>
                <a:ea typeface="Verdana" pitchFamily="34" charset="0"/>
                <a:cs typeface="Arial" pitchFamily="34" charset="0"/>
              </a:rPr>
              <a:t>Increase in positive</a:t>
            </a:r>
          </a:p>
        </p:txBody>
      </p:sp>
      <p:grpSp>
        <p:nvGrpSpPr>
          <p:cNvPr id="40" name="Group 39">
            <a:extLst>
              <a:ext uri="{FF2B5EF4-FFF2-40B4-BE49-F238E27FC236}">
                <a16:creationId xmlns:a16="http://schemas.microsoft.com/office/drawing/2014/main" id="{51123CC7-18C3-43D5-9315-AD855A6A1824}"/>
              </a:ext>
            </a:extLst>
          </p:cNvPr>
          <p:cNvGrpSpPr/>
          <p:nvPr/>
        </p:nvGrpSpPr>
        <p:grpSpPr>
          <a:xfrm>
            <a:off x="9505602" y="180231"/>
            <a:ext cx="439200" cy="439200"/>
            <a:chOff x="4243489" y="3852639"/>
            <a:chExt cx="1595234" cy="1595234"/>
          </a:xfrm>
        </p:grpSpPr>
        <p:sp>
          <p:nvSpPr>
            <p:cNvPr id="43" name="Oval 42">
              <a:extLst>
                <a:ext uri="{FF2B5EF4-FFF2-40B4-BE49-F238E27FC236}">
                  <a16:creationId xmlns:a16="http://schemas.microsoft.com/office/drawing/2014/main" id="{EE3B6EAA-3248-487C-90D0-216F19E12E57}"/>
                </a:ext>
              </a:extLst>
            </p:cNvPr>
            <p:cNvSpPr/>
            <p:nvPr/>
          </p:nvSpPr>
          <p:spPr>
            <a:xfrm>
              <a:off x="4243489" y="3852639"/>
              <a:ext cx="1595234" cy="1595234"/>
            </a:xfrm>
            <a:prstGeom prst="ellipse">
              <a:avLst/>
            </a:prstGeom>
            <a:solidFill>
              <a:srgbClr val="FDC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a:extLst>
                <a:ext uri="{FF2B5EF4-FFF2-40B4-BE49-F238E27FC236}">
                  <a16:creationId xmlns:a16="http://schemas.microsoft.com/office/drawing/2014/main" id="{38005756-EB0A-4FFB-BB99-3ED1D790C573}"/>
                </a:ext>
              </a:extLst>
            </p:cNvPr>
            <p:cNvPicPr>
              <a:picLocks noChangeAspect="1"/>
            </p:cNvPicPr>
            <p:nvPr/>
          </p:nvPicPr>
          <p:blipFill>
            <a:blip r:embed="rId5"/>
            <a:stretch>
              <a:fillRect/>
            </a:stretch>
          </p:blipFill>
          <p:spPr>
            <a:xfrm>
              <a:off x="4357037" y="4204522"/>
              <a:ext cx="1368138" cy="891467"/>
            </a:xfrm>
            <a:prstGeom prst="rect">
              <a:avLst/>
            </a:prstGeom>
          </p:spPr>
        </p:pic>
      </p:grpSp>
    </p:spTree>
    <p:extLst>
      <p:ext uri="{BB962C8B-B14F-4D97-AF65-F5344CB8AC3E}">
        <p14:creationId xmlns:p14="http://schemas.microsoft.com/office/powerpoint/2010/main" val="3981390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CCFayY1wk6hJ2ZBS4fZsw"/>
</p:tagLst>
</file>

<file path=ppt/theme/theme1.xml><?xml version="1.0" encoding="utf-8"?>
<a:theme xmlns:a="http://schemas.openxmlformats.org/drawingml/2006/main" name="Office Theme">
  <a:themeElements>
    <a:clrScheme name="CBR Colours">
      <a:dk1>
        <a:srgbClr val="616365"/>
      </a:dk1>
      <a:lt1>
        <a:sysClr val="window" lastClr="FFFFFF"/>
      </a:lt1>
      <a:dk2>
        <a:srgbClr val="262626"/>
      </a:dk2>
      <a:lt2>
        <a:srgbClr val="EEECE1"/>
      </a:lt2>
      <a:accent1>
        <a:srgbClr val="616365"/>
      </a:accent1>
      <a:accent2>
        <a:srgbClr val="BD9271"/>
      </a:accent2>
      <a:accent3>
        <a:srgbClr val="3DB7E4"/>
      </a:accent3>
      <a:accent4>
        <a:srgbClr val="B6BF00"/>
      </a:accent4>
      <a:accent5>
        <a:srgbClr val="EC4371"/>
      </a:accent5>
      <a:accent6>
        <a:srgbClr val="50C9B5"/>
      </a:accent6>
      <a:hlink>
        <a:srgbClr val="FFC000"/>
      </a:hlink>
      <a:folHlink>
        <a:srgbClr val="7F7F7F"/>
      </a:folHlink>
    </a:clrScheme>
    <a:fontScheme name="CBR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prstDash val="dash"/>
        </a:ln>
      </a:spPr>
      <a:bodyPr/>
      <a:lstStyle/>
      <a:style>
        <a:lnRef idx="1">
          <a:schemeClr val="accent1"/>
        </a:lnRef>
        <a:fillRef idx="0">
          <a:schemeClr val="accent1"/>
        </a:fillRef>
        <a:effectRef idx="0">
          <a:schemeClr val="accent1"/>
        </a:effectRef>
        <a:fontRef idx="minor">
          <a:schemeClr val="tx1"/>
        </a:fontRef>
      </a:style>
    </a:lnDef>
    <a:txDef>
      <a:spPr/>
      <a:bodyPr vert="horz" lIns="88901" tIns="44451" rIns="88901" bIns="44451" rtlCol="0">
        <a:noAutofit/>
      </a:bodyPr>
      <a:lstStyle>
        <a:defPPr marL="0" marR="0" indent="0" algn="l" defTabSz="889008" rtl="0" eaLnBrk="1" fontAlgn="auto" latinLnBrk="0" hangingPunct="1">
          <a:lnSpc>
            <a:spcPct val="90000"/>
          </a:lnSpc>
          <a:spcBef>
            <a:spcPts val="0"/>
          </a:spcBef>
          <a:spcAft>
            <a:spcPts val="0"/>
          </a:spcAft>
          <a:buClrTx/>
          <a:buSzTx/>
          <a:buFont typeface="Arial" pitchFamily="34" charset="0"/>
          <a:buNone/>
          <a:tabLst/>
          <a:defRPr kumimoji="0" sz="2500" b="0" i="0" u="none" strike="noStrike" kern="1200" cap="none" spc="0" normalizeH="0" baseline="0" noProof="0" dirty="0" smtClean="0">
            <a:ln>
              <a:noFill/>
            </a:ln>
            <a:solidFill>
              <a:schemeClr val="tx1"/>
            </a:solidFill>
            <a:effectLst/>
            <a:uLnTx/>
            <a:uFillTx/>
            <a:latin typeface="Arial" pitchFamily="34" charset="0"/>
            <a:ea typeface="Verdana"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2799</Words>
  <Application>Microsoft Macintosh PowerPoint</Application>
  <PresentationFormat>Custom</PresentationFormat>
  <Paragraphs>344</Paragraphs>
  <Slides>47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Archer Medium</vt:lpstr>
      <vt:lpstr>Arial</vt:lpstr>
      <vt:lpstr>Calibri</vt:lpstr>
      <vt:lpstr>CBR Arrows</vt:lpstr>
      <vt:lpstr>Courier New</vt:lpstr>
      <vt:lpstr>Office Theme</vt:lpstr>
      <vt:lpstr>PowerPoint Presentation</vt:lpstr>
      <vt:lpstr>Background &amp; Methodology</vt:lpstr>
      <vt:lpstr>PowerPoint Presentation</vt:lpstr>
      <vt:lpstr>PowerPoint Presentation</vt:lpstr>
      <vt:lpstr>PowerPoint Presentation</vt:lpstr>
      <vt:lpstr>Overall Client Satisfaction</vt:lpstr>
      <vt:lpstr>Overall satisfaction</vt:lpstr>
      <vt:lpstr>Impact on Emotions</vt:lpstr>
      <vt:lpstr>Impact on emotions</vt:lpstr>
      <vt:lpstr>Access to Legal Aid</vt:lpstr>
      <vt:lpstr>First Contact</vt:lpstr>
      <vt:lpstr>Initial triage and assessment</vt:lpstr>
      <vt:lpstr>Qualitative findings</vt:lpstr>
      <vt:lpstr>VLA’s reputation pre-service</vt:lpstr>
      <vt:lpstr>Ease of access</vt:lpstr>
      <vt:lpstr>Process and outcome measures for each service</vt:lpstr>
      <vt:lpstr>Legal Advice </vt:lpstr>
      <vt:lpstr>Process</vt:lpstr>
      <vt:lpstr>Outcome</vt:lpstr>
      <vt:lpstr>Comments</vt:lpstr>
      <vt:lpstr>Comments</vt:lpstr>
      <vt:lpstr>Casework</vt:lpstr>
      <vt:lpstr>PowerPoint Presentation</vt:lpstr>
      <vt:lpstr>PowerPoint Presentation</vt:lpstr>
      <vt:lpstr>PowerPoint Presentation</vt:lpstr>
      <vt:lpstr>PowerPoint Presentation</vt:lpstr>
      <vt:lpstr>Duty Lawyer</vt:lpstr>
      <vt:lpstr>PowerPoint Presentation</vt:lpstr>
      <vt:lpstr>PowerPoint Presentation</vt:lpstr>
      <vt:lpstr>PowerPoint Presentation</vt:lpstr>
      <vt:lpstr>PowerPoint Presentation</vt:lpstr>
      <vt:lpstr>Legal Help </vt:lpstr>
      <vt:lpstr>PowerPoint Presentation</vt:lpstr>
      <vt:lpstr>PowerPoint Presentation</vt:lpstr>
      <vt:lpstr>PowerPoint Presentation</vt:lpstr>
      <vt:lpstr>PowerPoint Presentation</vt:lpstr>
      <vt:lpstr>Qualitative findings</vt:lpstr>
      <vt:lpstr>Conduct of lawyer/advisor</vt:lpstr>
      <vt:lpstr>Meeting expectations</vt:lpstr>
      <vt:lpstr>Referrals After service</vt:lpstr>
      <vt:lpstr>Referrals</vt:lpstr>
      <vt:lpstr>Referrals</vt:lpstr>
      <vt:lpstr>Qualitative findings</vt:lpstr>
      <vt:lpstr>Empowerment</vt:lpstr>
      <vt:lpstr>Conclusions</vt:lpstr>
      <vt:lpstr>In conclusion</vt:lpstr>
      <vt:lpstr>PowerPoint Presentation</vt:lpstr>
    </vt:vector>
  </TitlesOfParts>
  <Manager/>
  <Company>Colmar Brunton Research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Satisfaction Survey 2017: Summary report</dc:title>
  <dc:subject/>
  <dc:creator>Victoria Legal Aid</dc:creator>
  <cp:keywords/>
  <dc:description/>
  <cp:lastModifiedBy>Gabrielle Mundana</cp:lastModifiedBy>
  <cp:revision>1</cp:revision>
  <dcterms:created xsi:type="dcterms:W3CDTF">2021-04-29T23:23:00Z</dcterms:created>
  <dcterms:modified xsi:type="dcterms:W3CDTF">2022-04-28T23:57:02Z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