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45" r:id="rId2"/>
    <p:sldId id="878" r:id="rId3"/>
    <p:sldId id="879" r:id="rId4"/>
    <p:sldId id="880" r:id="rId5"/>
    <p:sldId id="881" r:id="rId6"/>
    <p:sldId id="882" r:id="rId7"/>
    <p:sldId id="883" r:id="rId8"/>
    <p:sldId id="884" r:id="rId9"/>
    <p:sldId id="885" r:id="rId10"/>
    <p:sldId id="887" r:id="rId11"/>
    <p:sldId id="886"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600"/>
    <a:srgbClr val="EB173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68697" autoAdjust="0"/>
  </p:normalViewPr>
  <p:slideViewPr>
    <p:cSldViewPr>
      <p:cViewPr varScale="1">
        <p:scale>
          <a:sx n="97" d="100"/>
          <a:sy n="97" d="100"/>
        </p:scale>
        <p:origin x="18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2448" y="-1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64D651-DC42-4524-9D80-BFE4211207FE}" type="datetimeFigureOut">
              <a:rPr lang="en-US"/>
              <a:pPr>
                <a:defRPr/>
              </a:pPr>
              <a:t>1/31/2019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4849BC-078E-455D-B316-4D7132666456}" type="slidenum">
              <a:rPr lang="en-US"/>
              <a:pPr>
                <a:defRPr/>
              </a:pPr>
              <a:t>‹#›</a:t>
            </a:fld>
            <a:endParaRPr lang="en-US"/>
          </a:p>
        </p:txBody>
      </p:sp>
    </p:spTree>
    <p:extLst>
      <p:ext uri="{BB962C8B-B14F-4D97-AF65-F5344CB8AC3E}">
        <p14:creationId xmlns:p14="http://schemas.microsoft.com/office/powerpoint/2010/main" val="60734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1F9D80-844C-4355-B81B-E4A56BCC2849}" type="datetimeFigureOut">
              <a:rPr lang="en-US"/>
              <a:pPr>
                <a:defRPr/>
              </a:pPr>
              <a:t>1/31/2019</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725F75-E207-4D5E-8D84-7E39D846DA27}" type="slidenum">
              <a:rPr lang="en-US"/>
              <a:pPr>
                <a:defRPr/>
              </a:pPr>
              <a:t>‹#›</a:t>
            </a:fld>
            <a:endParaRPr lang="en-US"/>
          </a:p>
        </p:txBody>
      </p:sp>
    </p:spTree>
    <p:extLst>
      <p:ext uri="{BB962C8B-B14F-4D97-AF65-F5344CB8AC3E}">
        <p14:creationId xmlns:p14="http://schemas.microsoft.com/office/powerpoint/2010/main" val="1158491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legalaid.vic.gov.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B852B1E-E6B8-47E4-9ED3-0C5E06CBC103}" type="slidenum">
              <a:rPr lang="en-US"/>
              <a:pPr>
                <a:defRPr/>
              </a:pPr>
              <a:t>1</a:t>
            </a:fld>
            <a:endParaRPr lang="en-US"/>
          </a:p>
        </p:txBody>
      </p:sp>
      <p:sp>
        <p:nvSpPr>
          <p:cNvPr id="18434"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sz="800" kern="1200" dirty="0">
                <a:solidFill>
                  <a:schemeClr val="tx1"/>
                </a:solidFill>
                <a:effectLst/>
                <a:latin typeface="+mn-lt"/>
                <a:ea typeface="+mn-ea"/>
                <a:cs typeface="+mn-cs"/>
              </a:rPr>
              <a:t>Produced by 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AU" sz="800" kern="1200" dirty="0">
                <a:solidFill>
                  <a:schemeClr val="tx1"/>
                </a:solidFill>
                <a:effectLst/>
                <a:latin typeface="+mn-lt"/>
                <a:ea typeface="+mn-ea"/>
                <a:cs typeface="+mn-cs"/>
              </a:rPr>
              <a:t>Level 9, 570 Bourke Street</a:t>
            </a:r>
            <a:br>
              <a:rPr lang="en-AU" sz="800" kern="1200" dirty="0">
                <a:solidFill>
                  <a:schemeClr val="tx1"/>
                </a:solidFill>
                <a:effectLst/>
                <a:latin typeface="+mn-lt"/>
                <a:ea typeface="+mn-ea"/>
                <a:cs typeface="+mn-cs"/>
              </a:rPr>
            </a:br>
            <a:r>
              <a:rPr lang="en-AU" sz="800" kern="1200" dirty="0">
                <a:solidFill>
                  <a:schemeClr val="tx1"/>
                </a:solidFill>
                <a:effectLst/>
                <a:latin typeface="+mn-lt"/>
                <a:ea typeface="+mn-ea"/>
                <a:cs typeface="+mn-cs"/>
              </a:rPr>
              <a:t>Melbourne VIC 3000</a:t>
            </a:r>
          </a:p>
          <a:p>
            <a:r>
              <a:rPr lang="en-AU" sz="800" kern="1200" dirty="0">
                <a:solidFill>
                  <a:schemeClr val="tx1"/>
                </a:solidFill>
                <a:effectLst/>
                <a:latin typeface="+mn-lt"/>
                <a:ea typeface="+mn-ea"/>
                <a:cs typeface="+mn-cs"/>
              </a:rPr>
              <a:t>For free information about the law and how we can help you, please visit our website www.legalaid.vic.gov.au or call 1300 792 387</a:t>
            </a:r>
          </a:p>
          <a:p>
            <a:r>
              <a:rPr lang="en-AU" sz="800" kern="1200" dirty="0">
                <a:solidFill>
                  <a:schemeClr val="tx1"/>
                </a:solidFill>
                <a:effectLst/>
                <a:latin typeface="+mn-lt"/>
                <a:ea typeface="+mn-ea"/>
                <a:cs typeface="+mn-cs"/>
              </a:rPr>
              <a:t>For business queries, call (03) 9269 0234</a:t>
            </a: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First edition January 2017, minor edits 2019</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Acknowledgments: We thank AMES for their input into the original version of this resource.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2019 Victoria Legal Aid. </a:t>
            </a:r>
          </a:p>
          <a:p>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work is licensed under a </a:t>
            </a:r>
            <a:r>
              <a:rPr lang="en-US" sz="800" u="sng" kern="1200" dirty="0">
                <a:solidFill>
                  <a:schemeClr val="tx1"/>
                </a:solidFill>
                <a:effectLst/>
                <a:latin typeface="+mn-lt"/>
                <a:ea typeface="+mn-ea"/>
                <a:cs typeface="+mn-cs"/>
                <a:hlinkClick r:id="rId3"/>
              </a:rPr>
              <a:t>Creative Commons Attribution 4.0 </a:t>
            </a:r>
            <a:r>
              <a:rPr lang="en-US" sz="800" u="sng" kern="1200" dirty="0" err="1">
                <a:solidFill>
                  <a:schemeClr val="tx1"/>
                </a:solidFill>
                <a:effectLst/>
                <a:latin typeface="+mn-lt"/>
                <a:ea typeface="+mn-ea"/>
                <a:cs typeface="+mn-cs"/>
                <a:hlinkClick r:id="rId3"/>
              </a:rPr>
              <a:t>licence</a:t>
            </a:r>
            <a:r>
              <a:rPr lang="en-US" sz="800" kern="1200" dirty="0">
                <a:solidFill>
                  <a:schemeClr val="tx1"/>
                </a:solidFill>
                <a:effectLst/>
                <a:latin typeface="+mn-lt"/>
                <a:ea typeface="+mn-ea"/>
                <a:cs typeface="+mn-cs"/>
              </a:rPr>
              <a:t>. You are free to re-use the work under that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on the condition that you credit Victoria Legal Aid as author, indicate if changes were made and comply with other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terms. The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does not apply to any images, photographs or branding including the Victoria Legal Aid logo.</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Disclaimer: The material in this publication is a general guide only. It is not legal advice. If you need to, please get legal advice about your own particular situation.</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 is a government-funded agency set up to ensure that people who cannot afford to pay for a private lawyer can get help with their legal problems. We provide free information for all Victorians, family dispute resolution for disadvantaged families, provide lawyers on duty in most courts and tribunals in Victoria, and fund legal representation for people who meet our eligibility criteria. We help Victorian people with legal problems about criminal matters, family breakdown, child protection, family violence, child support, immigration, social security, mental health, discrimination, guardianship and administration, tenancy and debt.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Changes to the law</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The law changes all the time. To check for changes you can:</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call Victoria Legal Aid’s Legal Help phone line on 1300 792 387</a:t>
            </a:r>
            <a:endParaRPr lang="en-AU"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800" kern="1200" dirty="0">
                <a:solidFill>
                  <a:schemeClr val="tx1"/>
                </a:solidFill>
                <a:effectLst/>
                <a:latin typeface="+mn-lt"/>
                <a:ea typeface="+mn-ea"/>
                <a:cs typeface="+mn-cs"/>
              </a:rPr>
              <a:t>visit the </a:t>
            </a:r>
            <a:r>
              <a:rPr lang="en-US" sz="800" u="sng" kern="1200" dirty="0">
                <a:solidFill>
                  <a:schemeClr val="tx1"/>
                </a:solidFill>
                <a:effectLst/>
                <a:latin typeface="+mn-lt"/>
                <a:ea typeface="+mn-ea"/>
                <a:cs typeface="+mn-cs"/>
                <a:hlinkClick r:id="rId4"/>
              </a:rPr>
              <a:t>Victoria Legal Aid website</a:t>
            </a:r>
            <a:r>
              <a:rPr lang="en-US" sz="800" kern="1200" dirty="0">
                <a:solidFill>
                  <a:schemeClr val="tx1"/>
                </a:solidFill>
                <a:effectLst/>
                <a:latin typeface="+mn-lt"/>
                <a:ea typeface="+mn-ea"/>
                <a:cs typeface="+mn-cs"/>
              </a:rPr>
              <a:t> (www.legalaid.vic.gov.au).</a:t>
            </a:r>
            <a:endParaRPr lang="en-AU" sz="800" kern="1200" dirty="0">
              <a:solidFill>
                <a:schemeClr val="tx1"/>
              </a:solidFill>
              <a:effectLst/>
              <a:latin typeface="+mn-lt"/>
              <a:ea typeface="+mn-ea"/>
              <a:cs typeface="+mn-cs"/>
            </a:endParaRPr>
          </a:p>
          <a:p>
            <a:pPr eaLnBrk="1" hangingPunct="1"/>
            <a:endParaRPr lang="en-AU" sz="800" dirty="0"/>
          </a:p>
        </p:txBody>
      </p:sp>
      <p:sp>
        <p:nvSpPr>
          <p:cNvPr id="2"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A1D96DF6-EEAC-40D9-949B-7503DA538CC3}" type="slidenum">
              <a:rPr lang="en-US" sz="1200">
                <a:latin typeface="+mn-lt"/>
                <a:cs typeface="+mn-cs"/>
              </a:rPr>
              <a:pPr algn="r">
                <a:defRPr/>
              </a:pPr>
              <a:t>1</a:t>
            </a:fld>
            <a:endParaRPr lang="en-US" sz="1200">
              <a:latin typeface="+mn-lt"/>
              <a:cs typeface="+mn-cs"/>
            </a:endParaRPr>
          </a:p>
        </p:txBody>
      </p:sp>
    </p:spTree>
    <p:extLst>
      <p:ext uri="{BB962C8B-B14F-4D97-AF65-F5344CB8AC3E}">
        <p14:creationId xmlns:p14="http://schemas.microsoft.com/office/powerpoint/2010/main" val="168446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9</a:t>
            </a:fld>
            <a:endParaRPr lang="en-US"/>
          </a:p>
        </p:txBody>
      </p:sp>
    </p:spTree>
    <p:extLst>
      <p:ext uri="{BB962C8B-B14F-4D97-AF65-F5344CB8AC3E}">
        <p14:creationId xmlns:p14="http://schemas.microsoft.com/office/powerpoint/2010/main" val="106341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11</a:t>
            </a:fld>
            <a:endParaRPr lang="en-US"/>
          </a:p>
        </p:txBody>
      </p:sp>
    </p:spTree>
    <p:extLst>
      <p:ext uri="{BB962C8B-B14F-4D97-AF65-F5344CB8AC3E}">
        <p14:creationId xmlns:p14="http://schemas.microsoft.com/office/powerpoint/2010/main" val="295088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578D35-A4A1-4A35-A44C-72AB945960EF}"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54E725-BB82-4CC3-9068-842CA1E66F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1673ED-EE07-4556-A053-D3B543296267}"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8436AA-0993-40E8-92F7-77F0308E59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D82AD1-506F-4B3D-B178-A26FC0BC3AE9}"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ACA5D9-A87E-4DC5-B21F-3A97AA6354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22157"/>
            <a:ext cx="9144000" cy="1035843"/>
          </a:xfrm>
          <a:prstGeom prst="rect">
            <a:avLst/>
          </a:prstGeom>
        </p:spPr>
      </p:pic>
      <p:sp>
        <p:nvSpPr>
          <p:cNvPr id="5" name="Text Placeholder 5"/>
          <p:cNvSpPr>
            <a:spLocks noGrp="1"/>
          </p:cNvSpPr>
          <p:nvPr>
            <p:ph type="body" sz="quarter" idx="10"/>
          </p:nvPr>
        </p:nvSpPr>
        <p:spPr>
          <a:xfrm>
            <a:off x="323850" y="266007"/>
            <a:ext cx="7889125" cy="565553"/>
          </a:xfrm>
          <a:prstGeom prst="rect">
            <a:avLst/>
          </a:prstGeom>
        </p:spPr>
        <p:txBody>
          <a:bodyPr/>
          <a:lstStyle>
            <a:lvl1pPr>
              <a:defRPr sz="3200" baseline="0">
                <a:solidFill>
                  <a:srgbClr val="EB1738"/>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11"/>
          </p:nvPr>
        </p:nvSpPr>
        <p:spPr>
          <a:xfrm>
            <a:off x="323850" y="831560"/>
            <a:ext cx="8268739" cy="390236"/>
          </a:xfrm>
          <a:prstGeom prst="rect">
            <a:avLst/>
          </a:prstGeom>
        </p:spPr>
        <p:txBody>
          <a:bodyPr/>
          <a:lstStyle>
            <a:lvl1pPr>
              <a:defRPr sz="2000" baseline="0">
                <a:solidFill>
                  <a:srgbClr val="EB1738"/>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5"/>
          <p:cNvSpPr>
            <a:spLocks noGrp="1"/>
          </p:cNvSpPr>
          <p:nvPr>
            <p:ph type="body" sz="quarter" idx="12"/>
          </p:nvPr>
        </p:nvSpPr>
        <p:spPr>
          <a:xfrm>
            <a:off x="323850" y="1221795"/>
            <a:ext cx="8268739" cy="4730117"/>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5" descr="vla_logo_March 2015"/>
          <p:cNvPicPr>
            <a:picLocks noChangeAspect="1" noChangeArrowheads="1"/>
          </p:cNvPicPr>
          <p:nvPr userDrawn="1"/>
        </p:nvPicPr>
        <p:blipFill>
          <a:blip r:embed="rId3"/>
          <a:srcRect/>
          <a:stretch>
            <a:fillRect/>
          </a:stretch>
        </p:blipFill>
        <p:spPr bwMode="auto">
          <a:xfrm>
            <a:off x="323528" y="476672"/>
            <a:ext cx="2303462" cy="4270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261212-5DB7-48AC-9844-70AD9F8306E9}"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EAF5EC-0E18-43E4-817F-001B24C9DB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2B929-0FB4-4B84-98E9-039BBD02EBB5}" type="datetimeFigureOut">
              <a:rPr lang="en-US"/>
              <a:pPr>
                <a:defRPr/>
              </a:pPr>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104B5-079D-457F-8A98-8ED04C6B7E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4222937-6C0D-4F96-AC96-553E23224015}"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0957E8-EA18-42D9-A640-2777459A8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5E7A1D-D593-41A5-9596-763A4AD2FA4F}" type="datetimeFigureOut">
              <a:rPr lang="en-US"/>
              <a:pPr>
                <a:defRPr/>
              </a:pPr>
              <a:t>1/31/2019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4AF359-9B37-492D-A07F-ABD1CA393B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2936A2-A099-478E-93EE-DD8326C158FF}" type="datetimeFigureOut">
              <a:rPr lang="en-US"/>
              <a:pPr>
                <a:defRPr/>
              </a:pPr>
              <a:t>1/31/2019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D5ACC2-3C4E-4C22-9DAD-ED2AAC6E11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666F0B-A453-421D-A5F3-FA9884B2D2F0}" type="datetimeFigureOut">
              <a:rPr lang="en-US"/>
              <a:pPr>
                <a:defRPr/>
              </a:pPr>
              <a:t>1/31/2019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3DD48F-5360-4E59-A827-009985427B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BB9367-267A-4E61-A7CC-3E2599846AF9}"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EDEDFE-576E-42A1-B189-1FCFE0D380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34A74DD-23D1-4005-851F-C4A7AA057E63}" type="datetimeFigureOut">
              <a:rPr lang="en-US"/>
              <a:pPr>
                <a:defRPr/>
              </a:pPr>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03D42E-C7F1-4D01-A44E-C5B1944681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4E6A46-7CA1-4EFB-8F33-5EE7C8814C5E}" type="datetimeFigureOut">
              <a:rPr lang="en-US"/>
              <a:pPr>
                <a:defRPr/>
              </a:pPr>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DD71AE-44DB-402C-A7AA-E3FE9808E8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5.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12.jpeg"/><Relationship Id="rId5" Type="http://schemas.openxmlformats.org/officeDocument/2006/relationships/image" Target="../media/image14.jpeg"/><Relationship Id="rId10" Type="http://schemas.openxmlformats.org/officeDocument/2006/relationships/image" Target="../media/image7.jpeg"/><Relationship Id="rId4" Type="http://schemas.openxmlformats.org/officeDocument/2006/relationships/image" Target="../media/image26.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1"/>
          <p:cNvSpPr>
            <a:spLocks noGrp="1"/>
          </p:cNvSpPr>
          <p:nvPr>
            <p:ph type="body" sz="quarter" idx="4294967295"/>
          </p:nvPr>
        </p:nvSpPr>
        <p:spPr>
          <a:xfrm>
            <a:off x="611560" y="2708920"/>
            <a:ext cx="5544615" cy="1512168"/>
          </a:xfrm>
        </p:spPr>
        <p:txBody>
          <a:bodyPr>
            <a:normAutofit/>
          </a:bodyPr>
          <a:lstStyle/>
          <a:p>
            <a:pPr marL="0" eaLnBrk="1" hangingPunct="1">
              <a:spcBef>
                <a:spcPts val="0"/>
              </a:spcBef>
              <a:buFont typeface="Arial" charset="0"/>
              <a:buNone/>
            </a:pPr>
            <a:r>
              <a:rPr lang="en-AU" sz="4800" b="1" dirty="0">
                <a:solidFill>
                  <a:srgbClr val="C00000"/>
                </a:solidFill>
              </a:rPr>
              <a:t>Driving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Free help</a:t>
            </a:r>
            <a:endParaRPr lang="en-AU" sz="4400" dirty="0"/>
          </a:p>
        </p:txBody>
      </p:sp>
      <p:sp>
        <p:nvSpPr>
          <p:cNvPr id="4" name="Text Placeholder 3"/>
          <p:cNvSpPr>
            <a:spLocks noGrp="1"/>
          </p:cNvSpPr>
          <p:nvPr>
            <p:ph type="body" sz="quarter" idx="12"/>
          </p:nvPr>
        </p:nvSpPr>
        <p:spPr/>
        <p:txBody>
          <a:bodyPr/>
          <a:lstStyle/>
          <a:p>
            <a:pPr marL="0" indent="0">
              <a:buNone/>
            </a:pPr>
            <a:r>
              <a:rPr lang="en-AU" sz="2200" b="1" dirty="0">
                <a:latin typeface="Calibri" pitchFamily="34" charset="0"/>
                <a:ea typeface="ＭＳ Ｐゴシック" pitchFamily="34" charset="-128"/>
              </a:rPr>
              <a:t>Victoria Legal Aid</a:t>
            </a:r>
            <a:br>
              <a:rPr lang="en-AU" sz="2200" b="1" dirty="0">
                <a:latin typeface="Calibri" pitchFamily="34" charset="0"/>
                <a:ea typeface="ＭＳ Ｐゴシック" pitchFamily="34" charset="-128"/>
              </a:rPr>
            </a:br>
            <a:r>
              <a:rPr lang="en-AU" sz="2200" dirty="0">
                <a:latin typeface="Calibri" pitchFamily="34" charset="0"/>
                <a:ea typeface="ＭＳ Ｐゴシック" pitchFamily="34" charset="-128"/>
              </a:rPr>
              <a:t>1300 792 387</a:t>
            </a:r>
            <a:br>
              <a:rPr lang="en-AU" sz="2200" dirty="0">
                <a:latin typeface="Calibri" pitchFamily="34" charset="0"/>
                <a:ea typeface="ＭＳ Ｐゴシック" pitchFamily="34" charset="-128"/>
              </a:rPr>
            </a:br>
            <a:r>
              <a:rPr lang="en-AU" sz="2200" dirty="0">
                <a:latin typeface="Calibri" pitchFamily="34" charset="0"/>
                <a:ea typeface="ＭＳ Ｐゴシック" pitchFamily="34" charset="-128"/>
              </a:rPr>
              <a:t>www.legalaid.vic.gov.au</a:t>
            </a:r>
          </a:p>
          <a:p>
            <a:pPr marL="0" indent="0">
              <a:buNone/>
            </a:pPr>
            <a:r>
              <a:rPr lang="en-AU" sz="2200" b="1" dirty="0">
                <a:latin typeface="Calibri" pitchFamily="34" charset="0"/>
                <a:ea typeface="ＭＳ Ｐゴシック" pitchFamily="34" charset="-128"/>
              </a:rPr>
              <a:t>Federation of Community </a:t>
            </a:r>
          </a:p>
          <a:p>
            <a:pPr marL="0" indent="0">
              <a:buNone/>
            </a:pPr>
            <a:r>
              <a:rPr lang="en-AU" sz="2200" b="1" dirty="0">
                <a:latin typeface="Calibri" pitchFamily="34" charset="0"/>
                <a:ea typeface="ＭＳ Ｐゴシック" pitchFamily="34" charset="-128"/>
              </a:rPr>
              <a:t>Legal Centres Vic</a:t>
            </a:r>
            <a:br>
              <a:rPr lang="en-AU" sz="2200" b="1" dirty="0">
                <a:latin typeface="Calibri" pitchFamily="34" charset="0"/>
                <a:ea typeface="ＭＳ Ｐゴシック" pitchFamily="34" charset="-128"/>
              </a:rPr>
            </a:br>
            <a:r>
              <a:rPr lang="en-AU" sz="2200" dirty="0">
                <a:latin typeface="Calibri" pitchFamily="34" charset="0"/>
                <a:ea typeface="ＭＳ Ｐゴシック" pitchFamily="34" charset="-128"/>
              </a:rPr>
              <a:t>(03) 9652 1500</a:t>
            </a:r>
            <a:br>
              <a:rPr lang="en-AU" sz="2200" dirty="0">
                <a:latin typeface="Calibri" pitchFamily="34" charset="0"/>
                <a:ea typeface="ＭＳ Ｐゴシック" pitchFamily="34" charset="-128"/>
              </a:rPr>
            </a:br>
            <a:r>
              <a:rPr lang="en-AU" sz="2200" dirty="0">
                <a:latin typeface="Calibri" pitchFamily="34" charset="0"/>
                <a:ea typeface="ＭＳ Ｐゴシック" pitchFamily="34" charset="-128"/>
              </a:rPr>
              <a:t>www.fclc.org.au</a:t>
            </a:r>
          </a:p>
          <a:p>
            <a:pPr marL="0" indent="0">
              <a:buNone/>
            </a:pPr>
            <a:r>
              <a:rPr lang="en-AU" sz="2200" b="1" dirty="0">
                <a:latin typeface="Calibri" pitchFamily="34" charset="0"/>
              </a:rPr>
              <a:t>VicRoads</a:t>
            </a:r>
            <a:br>
              <a:rPr lang="en-AU" sz="2200" b="1" dirty="0">
                <a:latin typeface="Calibri" pitchFamily="34" charset="0"/>
              </a:rPr>
            </a:br>
            <a:r>
              <a:rPr lang="en-AU" sz="2200" dirty="0">
                <a:latin typeface="Calibri" pitchFamily="34" charset="0"/>
              </a:rPr>
              <a:t>Phone: 131 171</a:t>
            </a:r>
            <a:br>
              <a:rPr lang="en-AU" sz="2200" dirty="0">
                <a:latin typeface="Calibri" pitchFamily="34" charset="0"/>
              </a:rPr>
            </a:br>
            <a:r>
              <a:rPr lang="en-AU" sz="2200" dirty="0">
                <a:latin typeface="Calibri" pitchFamily="34" charset="0"/>
              </a:rPr>
              <a:t>www.vicroads.vic.gov.au</a:t>
            </a:r>
          </a:p>
          <a:p>
            <a:pPr marL="0" indent="0">
              <a:buNone/>
            </a:pPr>
            <a:r>
              <a:rPr lang="en-AU" sz="2200" b="1" dirty="0">
                <a:latin typeface="Calibri" pitchFamily="34" charset="0"/>
                <a:ea typeface="ＭＳ Ｐゴシック" pitchFamily="34" charset="-128"/>
              </a:rPr>
              <a:t>	Translating and Interpreting Service</a:t>
            </a:r>
            <a:br>
              <a:rPr lang="en-AU" sz="2200" b="1" dirty="0">
                <a:latin typeface="Calibri" pitchFamily="34" charset="0"/>
                <a:ea typeface="ＭＳ Ｐゴシック" pitchFamily="34" charset="-128"/>
              </a:rPr>
            </a:br>
            <a:r>
              <a:rPr lang="en-AU" sz="2200" b="1" dirty="0">
                <a:latin typeface="Calibri" pitchFamily="34" charset="0"/>
                <a:ea typeface="ＭＳ Ｐゴシック" pitchFamily="34" charset="-128"/>
              </a:rPr>
              <a:t>	</a:t>
            </a:r>
            <a:r>
              <a:rPr lang="en-AU" sz="2200" dirty="0">
                <a:latin typeface="Calibri" pitchFamily="34" charset="0"/>
                <a:ea typeface="ＭＳ Ｐゴシック" pitchFamily="34" charset="-128"/>
              </a:rPr>
              <a:t>131 450</a:t>
            </a:r>
          </a:p>
          <a:p>
            <a:pPr marL="0" indent="0">
              <a:buNone/>
            </a:pPr>
            <a:endParaRPr lang="en-AU" dirty="0"/>
          </a:p>
        </p:txBody>
      </p:sp>
      <p:pic>
        <p:nvPicPr>
          <p:cNvPr id="5" name="Picture 8" descr="th?id=H"/>
          <p:cNvPicPr>
            <a:picLocks noChangeAspect="1" noChangeArrowheads="1"/>
          </p:cNvPicPr>
          <p:nvPr/>
        </p:nvPicPr>
        <p:blipFill>
          <a:blip r:embed="rId2"/>
          <a:srcRect/>
          <a:stretch>
            <a:fillRect/>
          </a:stretch>
        </p:blipFill>
        <p:spPr bwMode="auto">
          <a:xfrm>
            <a:off x="216645" y="4942111"/>
            <a:ext cx="1042987" cy="719137"/>
          </a:xfrm>
          <a:prstGeom prst="rect">
            <a:avLst/>
          </a:prstGeom>
          <a:noFill/>
          <a:ln w="9525">
            <a:noFill/>
            <a:miter lim="800000"/>
            <a:headEnd/>
            <a:tailEnd/>
          </a:ln>
        </p:spPr>
      </p:pic>
      <p:pic>
        <p:nvPicPr>
          <p:cNvPr id="6" name="Picture 9" descr="A lawyer gives advice to a client." title="Free help"/>
          <p:cNvPicPr>
            <a:picLocks noChangeAspect="1" noChangeArrowheads="1"/>
          </p:cNvPicPr>
          <p:nvPr/>
        </p:nvPicPr>
        <p:blipFill>
          <a:blip r:embed="rId3"/>
          <a:srcRect/>
          <a:stretch>
            <a:fillRect/>
          </a:stretch>
        </p:blipFill>
        <p:spPr bwMode="auto">
          <a:xfrm>
            <a:off x="4245897" y="1252086"/>
            <a:ext cx="3960812" cy="2752725"/>
          </a:xfrm>
          <a:prstGeom prst="rect">
            <a:avLst/>
          </a:prstGeom>
          <a:noFill/>
          <a:ln w="9525">
            <a:noFill/>
            <a:miter lim="800000"/>
            <a:headEnd/>
            <a:tailEnd/>
          </a:ln>
        </p:spPr>
      </p:pic>
    </p:spTree>
    <p:extLst>
      <p:ext uri="{BB962C8B-B14F-4D97-AF65-F5344CB8AC3E}">
        <p14:creationId xmlns:p14="http://schemas.microsoft.com/office/powerpoint/2010/main" val="105712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are some driving laws in Australia?</a:t>
            </a:r>
            <a:endParaRPr lang="en-AU" sz="4400" dirty="0"/>
          </a:p>
        </p:txBody>
      </p:sp>
      <p:sp>
        <p:nvSpPr>
          <p:cNvPr id="4" name="Text Placeholder 3"/>
          <p:cNvSpPr>
            <a:spLocks noGrp="1"/>
          </p:cNvSpPr>
          <p:nvPr>
            <p:ph type="body" sz="quarter" idx="12"/>
          </p:nvPr>
        </p:nvSpPr>
        <p:spPr/>
        <p:txBody>
          <a:bodyPr/>
          <a:lstStyle/>
          <a:p>
            <a:pPr marL="0" indent="0">
              <a:buNone/>
            </a:pPr>
            <a:endParaRPr lang="en-AU" dirty="0"/>
          </a:p>
        </p:txBody>
      </p:sp>
      <p:pic>
        <p:nvPicPr>
          <p:cNvPr id="7" name="Picture 8" descr="Various road signs." title="Road signs"/>
          <p:cNvPicPr>
            <a:picLocks noChangeAspect="1" noChangeArrowheads="1"/>
          </p:cNvPicPr>
          <p:nvPr/>
        </p:nvPicPr>
        <p:blipFill>
          <a:blip r:embed="rId3"/>
          <a:srcRect/>
          <a:stretch>
            <a:fillRect/>
          </a:stretch>
        </p:blipFill>
        <p:spPr bwMode="auto">
          <a:xfrm>
            <a:off x="1043608" y="5110125"/>
            <a:ext cx="2663825" cy="630237"/>
          </a:xfrm>
          <a:prstGeom prst="rect">
            <a:avLst/>
          </a:prstGeom>
          <a:noFill/>
          <a:ln w="9525">
            <a:noFill/>
            <a:miter lim="800000"/>
            <a:headEnd/>
            <a:tailEnd/>
          </a:ln>
        </p:spPr>
      </p:pic>
      <p:pic>
        <p:nvPicPr>
          <p:cNvPr id="8" name="Picture 9" descr="An unbuckled seat belt." title="Seatbelt"/>
          <p:cNvPicPr>
            <a:picLocks noChangeAspect="1" noChangeArrowheads="1"/>
          </p:cNvPicPr>
          <p:nvPr/>
        </p:nvPicPr>
        <p:blipFill>
          <a:blip r:embed="rId4"/>
          <a:srcRect/>
          <a:stretch>
            <a:fillRect/>
          </a:stretch>
        </p:blipFill>
        <p:spPr bwMode="auto">
          <a:xfrm>
            <a:off x="6989162" y="1908299"/>
            <a:ext cx="966788" cy="1512888"/>
          </a:xfrm>
          <a:prstGeom prst="rect">
            <a:avLst/>
          </a:prstGeom>
          <a:noFill/>
          <a:ln w="9525">
            <a:noFill/>
            <a:miter lim="800000"/>
            <a:headEnd/>
            <a:tailEnd/>
          </a:ln>
        </p:spPr>
      </p:pic>
      <p:pic>
        <p:nvPicPr>
          <p:cNvPr id="9" name="Picture 4" descr="A speed sign at 50 km per hour." title="Speed sign"/>
          <p:cNvPicPr>
            <a:picLocks noChangeAspect="1" noChangeArrowheads="1"/>
          </p:cNvPicPr>
          <p:nvPr/>
        </p:nvPicPr>
        <p:blipFill>
          <a:blip r:embed="rId5"/>
          <a:srcRect/>
          <a:stretch>
            <a:fillRect/>
          </a:stretch>
        </p:blipFill>
        <p:spPr bwMode="auto">
          <a:xfrm>
            <a:off x="6849675" y="4203700"/>
            <a:ext cx="995363" cy="1368425"/>
          </a:xfrm>
          <a:prstGeom prst="rect">
            <a:avLst/>
          </a:prstGeom>
          <a:noFill/>
          <a:ln w="9525">
            <a:noFill/>
            <a:miter lim="800000"/>
            <a:headEnd/>
            <a:tailEnd/>
          </a:ln>
        </p:spPr>
      </p:pic>
      <p:pic>
        <p:nvPicPr>
          <p:cNvPr id="10" name="Picture 18" descr="A 'no' mobile phones sign." title="Mobile phones"/>
          <p:cNvPicPr>
            <a:picLocks noChangeAspect="1" noChangeArrowheads="1"/>
          </p:cNvPicPr>
          <p:nvPr/>
        </p:nvPicPr>
        <p:blipFill>
          <a:blip r:embed="rId6"/>
          <a:srcRect/>
          <a:stretch>
            <a:fillRect/>
          </a:stretch>
        </p:blipFill>
        <p:spPr bwMode="auto">
          <a:xfrm>
            <a:off x="4185850" y="4530751"/>
            <a:ext cx="966787" cy="1069975"/>
          </a:xfrm>
          <a:prstGeom prst="rect">
            <a:avLst/>
          </a:prstGeom>
          <a:noFill/>
          <a:ln w="9525">
            <a:noFill/>
            <a:miter lim="800000"/>
            <a:headEnd/>
            <a:tailEnd/>
          </a:ln>
        </p:spPr>
      </p:pic>
      <p:pic>
        <p:nvPicPr>
          <p:cNvPr id="11" name="Picture 10" descr="A line-up of glasses filled with alcohol." title="Drink driving"/>
          <p:cNvPicPr>
            <a:picLocks noChangeAspect="1" noChangeArrowheads="1"/>
          </p:cNvPicPr>
          <p:nvPr/>
        </p:nvPicPr>
        <p:blipFill>
          <a:blip r:embed="rId7"/>
          <a:srcRect/>
          <a:stretch>
            <a:fillRect/>
          </a:stretch>
        </p:blipFill>
        <p:spPr bwMode="auto">
          <a:xfrm>
            <a:off x="5038724" y="3586853"/>
            <a:ext cx="1225550" cy="690562"/>
          </a:xfrm>
          <a:prstGeom prst="rect">
            <a:avLst/>
          </a:prstGeom>
          <a:noFill/>
          <a:ln w="9525">
            <a:noFill/>
            <a:miter lim="800000"/>
            <a:headEnd/>
            <a:tailEnd/>
          </a:ln>
        </p:spPr>
      </p:pic>
      <p:pic>
        <p:nvPicPr>
          <p:cNvPr id="12" name="Picture 12" descr="A child seat." title="Child seat"/>
          <p:cNvPicPr>
            <a:picLocks noChangeAspect="1" noChangeArrowheads="1"/>
          </p:cNvPicPr>
          <p:nvPr/>
        </p:nvPicPr>
        <p:blipFill>
          <a:blip r:embed="rId8"/>
          <a:srcRect/>
          <a:stretch>
            <a:fillRect/>
          </a:stretch>
        </p:blipFill>
        <p:spPr bwMode="auto">
          <a:xfrm>
            <a:off x="5581561" y="1772816"/>
            <a:ext cx="1095375" cy="1457325"/>
          </a:xfrm>
          <a:prstGeom prst="rect">
            <a:avLst/>
          </a:prstGeom>
          <a:noFill/>
          <a:ln w="9525">
            <a:noFill/>
            <a:miter lim="800000"/>
            <a:headEnd/>
            <a:tailEnd/>
          </a:ln>
        </p:spPr>
      </p:pic>
      <p:pic>
        <p:nvPicPr>
          <p:cNvPr id="13" name="Picture 6" descr="A car on road." title="A car"/>
          <p:cNvPicPr>
            <a:picLocks noChangeAspect="1" noChangeArrowheads="1"/>
          </p:cNvPicPr>
          <p:nvPr/>
        </p:nvPicPr>
        <p:blipFill>
          <a:blip r:embed="rId9"/>
          <a:srcRect/>
          <a:stretch>
            <a:fillRect/>
          </a:stretch>
        </p:blipFill>
        <p:spPr bwMode="auto">
          <a:xfrm>
            <a:off x="828778" y="1871563"/>
            <a:ext cx="2447925" cy="1631950"/>
          </a:xfrm>
          <a:prstGeom prst="rect">
            <a:avLst/>
          </a:prstGeom>
          <a:noFill/>
          <a:ln w="9525">
            <a:noFill/>
            <a:miter lim="800000"/>
            <a:headEnd/>
            <a:tailEnd/>
          </a:ln>
        </p:spPr>
      </p:pic>
      <p:pic>
        <p:nvPicPr>
          <p:cNvPr id="14" name="Picture 6" descr="A Victorian licence." title="Licence"/>
          <p:cNvPicPr>
            <a:picLocks noChangeAspect="1" noChangeArrowheads="1"/>
          </p:cNvPicPr>
          <p:nvPr/>
        </p:nvPicPr>
        <p:blipFill>
          <a:blip r:embed="rId10"/>
          <a:srcRect/>
          <a:stretch>
            <a:fillRect/>
          </a:stretch>
        </p:blipFill>
        <p:spPr bwMode="auto">
          <a:xfrm>
            <a:off x="2524724" y="3710649"/>
            <a:ext cx="1368425" cy="989012"/>
          </a:xfrm>
          <a:prstGeom prst="rect">
            <a:avLst/>
          </a:prstGeom>
          <a:noFill/>
          <a:ln w="9525">
            <a:noFill/>
            <a:miter lim="800000"/>
            <a:headEnd/>
            <a:tailEnd/>
          </a:ln>
        </p:spPr>
      </p:pic>
      <p:pic>
        <p:nvPicPr>
          <p:cNvPr id="15" name="Picture 11" descr="A registration sticker." title="Registration"/>
          <p:cNvPicPr>
            <a:picLocks noChangeAspect="1" noChangeArrowheads="1"/>
          </p:cNvPicPr>
          <p:nvPr/>
        </p:nvPicPr>
        <p:blipFill>
          <a:blip r:embed="rId11"/>
          <a:srcRect l="29907" t="37688" r="31104" b="19742"/>
          <a:stretch>
            <a:fillRect/>
          </a:stretch>
        </p:blipFill>
        <p:spPr bwMode="auto">
          <a:xfrm rot="21443513">
            <a:off x="3871921" y="2327399"/>
            <a:ext cx="1082675" cy="785812"/>
          </a:xfrm>
          <a:prstGeom prst="rect">
            <a:avLst/>
          </a:prstGeom>
          <a:noFill/>
          <a:ln w="9525">
            <a:noFill/>
            <a:miter lim="800000"/>
            <a:headEnd/>
            <a:tailEnd/>
          </a:ln>
        </p:spPr>
      </p:pic>
    </p:spTree>
    <p:extLst>
      <p:ext uri="{BB962C8B-B14F-4D97-AF65-F5344CB8AC3E}">
        <p14:creationId xmlns:p14="http://schemas.microsoft.com/office/powerpoint/2010/main" val="9365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t>Today’s session</a:t>
            </a:r>
            <a:endParaRPr lang="en-AU" sz="4400" dirty="0"/>
          </a:p>
        </p:txBody>
      </p:sp>
      <p:sp>
        <p:nvSpPr>
          <p:cNvPr id="4" name="Text Placeholder 3"/>
          <p:cNvSpPr>
            <a:spLocks noGrp="1"/>
          </p:cNvSpPr>
          <p:nvPr>
            <p:ph type="body" sz="quarter" idx="12"/>
          </p:nvPr>
        </p:nvSpPr>
        <p:spPr/>
        <p:txBody>
          <a:bodyPr/>
          <a:lstStyle/>
          <a:p>
            <a:pPr marL="0" indent="0">
              <a:spcBef>
                <a:spcPct val="50000"/>
              </a:spcBef>
              <a:buNone/>
            </a:pPr>
            <a:r>
              <a:rPr lang="en-AU" sz="2800" dirty="0">
                <a:latin typeface="Calibri" pitchFamily="34" charset="0"/>
              </a:rPr>
              <a:t>We will look at: </a:t>
            </a:r>
          </a:p>
          <a:p>
            <a:pPr>
              <a:spcBef>
                <a:spcPct val="50000"/>
              </a:spcBef>
              <a:buFontTx/>
              <a:buChar char="•"/>
            </a:pPr>
            <a:r>
              <a:rPr lang="en-AU" sz="2800" dirty="0">
                <a:latin typeface="Calibri" pitchFamily="34" charset="0"/>
              </a:rPr>
              <a:t>licences</a:t>
            </a:r>
          </a:p>
          <a:p>
            <a:pPr>
              <a:spcBef>
                <a:spcPct val="50000"/>
              </a:spcBef>
              <a:buFontTx/>
              <a:buChar char="•"/>
            </a:pPr>
            <a:r>
              <a:rPr lang="en-AU" sz="2800" dirty="0">
                <a:latin typeface="Calibri" pitchFamily="34" charset="0"/>
              </a:rPr>
              <a:t>driving laws</a:t>
            </a:r>
          </a:p>
          <a:p>
            <a:pPr>
              <a:spcBef>
                <a:spcPct val="50000"/>
              </a:spcBef>
              <a:buFontTx/>
              <a:buChar char="•"/>
            </a:pPr>
            <a:r>
              <a:rPr lang="en-AU" sz="2800" dirty="0">
                <a:latin typeface="Calibri" pitchFamily="34" charset="0"/>
              </a:rPr>
              <a:t>fines and court</a:t>
            </a:r>
          </a:p>
          <a:p>
            <a:pPr>
              <a:spcBef>
                <a:spcPct val="50000"/>
              </a:spcBef>
              <a:buFontTx/>
              <a:buChar char="•"/>
            </a:pPr>
            <a:r>
              <a:rPr lang="en-AU" sz="2800" dirty="0">
                <a:latin typeface="Calibri" pitchFamily="34" charset="0"/>
              </a:rPr>
              <a:t>where to get help.</a:t>
            </a:r>
            <a:endParaRPr lang="en-AU" sz="2800" dirty="0"/>
          </a:p>
          <a:p>
            <a:pPr marL="0" indent="0">
              <a:buNone/>
            </a:pPr>
            <a:endParaRPr lang="en-AU" dirty="0"/>
          </a:p>
        </p:txBody>
      </p:sp>
      <p:pic>
        <p:nvPicPr>
          <p:cNvPr id="5" name="Picture 15" descr="A car on the road." title="Car"/>
          <p:cNvPicPr>
            <a:picLocks noChangeAspect="1" noChangeArrowheads="1"/>
          </p:cNvPicPr>
          <p:nvPr/>
        </p:nvPicPr>
        <p:blipFill>
          <a:blip r:embed="rId2"/>
          <a:srcRect/>
          <a:stretch>
            <a:fillRect/>
          </a:stretch>
        </p:blipFill>
        <p:spPr bwMode="auto">
          <a:xfrm>
            <a:off x="4560339" y="1412776"/>
            <a:ext cx="4032250" cy="3062287"/>
          </a:xfrm>
          <a:prstGeom prst="rect">
            <a:avLst/>
          </a:prstGeom>
          <a:noFill/>
          <a:ln w="9525">
            <a:noFill/>
            <a:miter lim="800000"/>
            <a:headEnd/>
            <a:tailEnd/>
          </a:ln>
        </p:spPr>
      </p:pic>
    </p:spTree>
    <p:extLst>
      <p:ext uri="{BB962C8B-B14F-4D97-AF65-F5344CB8AC3E}">
        <p14:creationId xmlns:p14="http://schemas.microsoft.com/office/powerpoint/2010/main" val="22262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a:latin typeface="Calibri" pitchFamily="34" charset="0"/>
              </a:rPr>
              <a:t>Ram’s new car</a:t>
            </a:r>
            <a:endParaRPr lang="en-AU" sz="4400" b="1" dirty="0">
              <a:latin typeface="Calibri" pitchFamily="34" charset="0"/>
            </a:endParaRPr>
          </a:p>
          <a:p>
            <a:pPr marL="0" indent="0">
              <a:buNone/>
            </a:pPr>
            <a:endParaRPr lang="en-AU" dirty="0"/>
          </a:p>
        </p:txBody>
      </p:sp>
      <p:pic>
        <p:nvPicPr>
          <p:cNvPr id="5" name="Picture 7" descr="Ram standing by his parked car, waving." title="Ram's new car"/>
          <p:cNvPicPr>
            <a:picLocks noChangeAspect="1" noChangeArrowheads="1"/>
          </p:cNvPicPr>
          <p:nvPr/>
        </p:nvPicPr>
        <p:blipFill>
          <a:blip r:embed="rId2"/>
          <a:srcRect/>
          <a:stretch>
            <a:fillRect/>
          </a:stretch>
        </p:blipFill>
        <p:spPr bwMode="auto">
          <a:xfrm>
            <a:off x="605357" y="1231261"/>
            <a:ext cx="4392613" cy="3619500"/>
          </a:xfrm>
          <a:prstGeom prst="rect">
            <a:avLst/>
          </a:prstGeom>
          <a:noFill/>
          <a:ln w="9525">
            <a:noFill/>
            <a:miter lim="800000"/>
            <a:headEnd/>
            <a:tailEnd/>
          </a:ln>
        </p:spPr>
      </p:pic>
      <p:pic>
        <p:nvPicPr>
          <p:cNvPr id="6" name="Picture 5" descr="Ram holding his licence in his hand from his home country." title="Ram's licence"/>
          <p:cNvPicPr>
            <a:picLocks noChangeAspect="1" noChangeArrowheads="1"/>
          </p:cNvPicPr>
          <p:nvPr/>
        </p:nvPicPr>
        <p:blipFill>
          <a:blip r:embed="rId3"/>
          <a:srcRect/>
          <a:stretch>
            <a:fillRect/>
          </a:stretch>
        </p:blipFill>
        <p:spPr bwMode="auto">
          <a:xfrm>
            <a:off x="5279476" y="1221795"/>
            <a:ext cx="3313113" cy="2665412"/>
          </a:xfrm>
          <a:prstGeom prst="rect">
            <a:avLst/>
          </a:prstGeom>
          <a:noFill/>
          <a:ln w="9525">
            <a:noFill/>
            <a:miter lim="800000"/>
            <a:headEnd/>
            <a:tailEnd/>
          </a:ln>
        </p:spPr>
      </p:pic>
    </p:spTree>
    <p:extLst>
      <p:ext uri="{BB962C8B-B14F-4D97-AF65-F5344CB8AC3E}">
        <p14:creationId xmlns:p14="http://schemas.microsoft.com/office/powerpoint/2010/main" val="6826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4400" b="1" dirty="0" err="1">
                <a:latin typeface="Calibri" pitchFamily="34" charset="0"/>
              </a:rPr>
              <a:t>Licences</a:t>
            </a:r>
            <a:endParaRPr lang="en-AU" sz="4400" b="1" dirty="0">
              <a:latin typeface="Calibri" pitchFamily="34" charset="0"/>
            </a:endParaRPr>
          </a:p>
          <a:p>
            <a:pPr marL="0" indent="0">
              <a:buNone/>
            </a:pPr>
            <a:endParaRPr lang="en-AU" dirty="0"/>
          </a:p>
        </p:txBody>
      </p:sp>
      <p:sp>
        <p:nvSpPr>
          <p:cNvPr id="4" name="Text Placeholder 3"/>
          <p:cNvSpPr>
            <a:spLocks noGrp="1"/>
          </p:cNvSpPr>
          <p:nvPr>
            <p:ph type="body" sz="quarter" idx="12"/>
          </p:nvPr>
        </p:nvSpPr>
        <p:spPr/>
        <p:txBody>
          <a:bodyPr/>
          <a:lstStyle/>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buNone/>
            </a:pPr>
            <a:endParaRPr lang="en-AU" b="1" dirty="0">
              <a:solidFill>
                <a:srgbClr val="006600"/>
              </a:solidFill>
              <a:latin typeface="Calibri" pitchFamily="34" charset="0"/>
            </a:endParaRPr>
          </a:p>
          <a:p>
            <a:pPr marL="0" indent="0" algn="ctr">
              <a:buNone/>
            </a:pPr>
            <a:r>
              <a:rPr lang="en-AU" sz="2800" dirty="0">
                <a:latin typeface="Calibri" pitchFamily="34" charset="0"/>
              </a:rPr>
              <a:t>VicRoads</a:t>
            </a:r>
            <a:br>
              <a:rPr lang="en-AU" sz="2800" dirty="0">
                <a:latin typeface="Calibri" pitchFamily="34" charset="0"/>
              </a:rPr>
            </a:br>
            <a:r>
              <a:rPr lang="en-AU" sz="2800" dirty="0">
                <a:latin typeface="Calibri" pitchFamily="34" charset="0"/>
              </a:rPr>
              <a:t>131 171</a:t>
            </a:r>
            <a:br>
              <a:rPr lang="en-AU" sz="2800" dirty="0">
                <a:latin typeface="Calibri" pitchFamily="34" charset="0"/>
              </a:rPr>
            </a:br>
            <a:r>
              <a:rPr lang="en-AU" sz="2800" dirty="0">
                <a:latin typeface="Calibri" pitchFamily="34" charset="0"/>
              </a:rPr>
              <a:t>www.vicroads.vic.gov.au</a:t>
            </a:r>
          </a:p>
          <a:p>
            <a:pPr marL="0" indent="0">
              <a:buNone/>
            </a:pPr>
            <a:endParaRPr lang="en-AU" dirty="0"/>
          </a:p>
        </p:txBody>
      </p:sp>
      <p:pic>
        <p:nvPicPr>
          <p:cNvPr id="5" name="Picture 6" descr="A Victorian licence." title="Licence"/>
          <p:cNvPicPr>
            <a:picLocks noChangeAspect="1" noChangeArrowheads="1"/>
          </p:cNvPicPr>
          <p:nvPr/>
        </p:nvPicPr>
        <p:blipFill>
          <a:blip r:embed="rId2"/>
          <a:srcRect/>
          <a:stretch>
            <a:fillRect/>
          </a:stretch>
        </p:blipFill>
        <p:spPr bwMode="auto">
          <a:xfrm>
            <a:off x="827584" y="1844824"/>
            <a:ext cx="2663825" cy="1925637"/>
          </a:xfrm>
          <a:prstGeom prst="rect">
            <a:avLst/>
          </a:prstGeom>
          <a:noFill/>
          <a:ln w="9525">
            <a:noFill/>
            <a:miter lim="800000"/>
            <a:headEnd/>
            <a:tailEnd/>
          </a:ln>
        </p:spPr>
      </p:pic>
      <p:pic>
        <p:nvPicPr>
          <p:cNvPr id="6" name="Picture 8" descr="A green and a red p-plate." title="P-plates"/>
          <p:cNvPicPr>
            <a:picLocks noChangeAspect="1" noChangeArrowheads="1"/>
          </p:cNvPicPr>
          <p:nvPr/>
        </p:nvPicPr>
        <p:blipFill>
          <a:blip r:embed="rId3"/>
          <a:srcRect/>
          <a:stretch>
            <a:fillRect/>
          </a:stretch>
        </p:blipFill>
        <p:spPr bwMode="auto">
          <a:xfrm>
            <a:off x="4716463" y="1557338"/>
            <a:ext cx="2376487" cy="2284412"/>
          </a:xfrm>
          <a:prstGeom prst="rect">
            <a:avLst/>
          </a:prstGeom>
          <a:noFill/>
          <a:ln w="9525">
            <a:noFill/>
            <a:miter lim="800000"/>
            <a:headEnd/>
            <a:tailEnd/>
          </a:ln>
        </p:spPr>
      </p:pic>
      <p:pic>
        <p:nvPicPr>
          <p:cNvPr id="7" name="Picture 6" descr="An L-plate." title="L-plate"/>
          <p:cNvPicPr>
            <a:picLocks noChangeAspect="1" noChangeArrowheads="1"/>
          </p:cNvPicPr>
          <p:nvPr/>
        </p:nvPicPr>
        <p:blipFill>
          <a:blip r:embed="rId4"/>
          <a:srcRect/>
          <a:stretch>
            <a:fillRect/>
          </a:stretch>
        </p:blipFill>
        <p:spPr bwMode="auto">
          <a:xfrm>
            <a:off x="6372225" y="3068638"/>
            <a:ext cx="1343025" cy="1343025"/>
          </a:xfrm>
          <a:prstGeom prst="rect">
            <a:avLst/>
          </a:prstGeom>
          <a:noFill/>
          <a:ln w="9525">
            <a:noFill/>
            <a:miter lim="800000"/>
            <a:headEnd/>
            <a:tailEnd/>
          </a:ln>
        </p:spPr>
      </p:pic>
    </p:spTree>
    <p:extLst>
      <p:ext uri="{BB962C8B-B14F-4D97-AF65-F5344CB8AC3E}">
        <p14:creationId xmlns:p14="http://schemas.microsoft.com/office/powerpoint/2010/main" val="209617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Is Ram ready to drive?</a:t>
            </a:r>
            <a:endParaRPr lang="en-AU" sz="4400" dirty="0"/>
          </a:p>
        </p:txBody>
      </p:sp>
      <p:pic>
        <p:nvPicPr>
          <p:cNvPr id="5" name="Picture 5" descr="Ram in his car with his family, and Ram is gesturing out the car window. " title="Ram is driving"/>
          <p:cNvPicPr>
            <a:picLocks noChangeAspect="1" noChangeArrowheads="1"/>
          </p:cNvPicPr>
          <p:nvPr/>
        </p:nvPicPr>
        <p:blipFill>
          <a:blip r:embed="rId2"/>
          <a:srcRect/>
          <a:stretch>
            <a:fillRect/>
          </a:stretch>
        </p:blipFill>
        <p:spPr bwMode="auto">
          <a:xfrm>
            <a:off x="312626" y="1256075"/>
            <a:ext cx="4537075" cy="3168178"/>
          </a:xfrm>
          <a:prstGeom prst="rect">
            <a:avLst/>
          </a:prstGeom>
          <a:noFill/>
          <a:ln w="9525">
            <a:noFill/>
            <a:miter lim="800000"/>
            <a:headEnd/>
            <a:tailEnd/>
          </a:ln>
        </p:spPr>
      </p:pic>
      <p:pic>
        <p:nvPicPr>
          <p:cNvPr id="6" name="Picture 5" descr="In the back seat, we see his two kids without any seatbelts." title="Ram's kids"/>
          <p:cNvPicPr>
            <a:picLocks noChangeAspect="1" noChangeArrowheads="1"/>
          </p:cNvPicPr>
          <p:nvPr/>
        </p:nvPicPr>
        <p:blipFill>
          <a:blip r:embed="rId3"/>
          <a:srcRect/>
          <a:stretch>
            <a:fillRect/>
          </a:stretch>
        </p:blipFill>
        <p:spPr bwMode="auto">
          <a:xfrm>
            <a:off x="5388439" y="2384315"/>
            <a:ext cx="2665412" cy="2039938"/>
          </a:xfrm>
          <a:prstGeom prst="rect">
            <a:avLst/>
          </a:prstGeom>
          <a:noFill/>
          <a:ln w="9525">
            <a:noFill/>
            <a:miter lim="800000"/>
            <a:headEnd/>
            <a:tailEnd/>
          </a:ln>
        </p:spPr>
      </p:pic>
    </p:spTree>
    <p:extLst>
      <p:ext uri="{BB962C8B-B14F-4D97-AF65-F5344CB8AC3E}">
        <p14:creationId xmlns:p14="http://schemas.microsoft.com/office/powerpoint/2010/main" val="347313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latin typeface="Calibri" pitchFamily="34" charset="0"/>
              </a:rPr>
              <a:t>What does Ram need to do?</a:t>
            </a:r>
          </a:p>
          <a:p>
            <a:pPr marL="0" indent="0">
              <a:buNone/>
            </a:pPr>
            <a:endParaRPr lang="en-AU" dirty="0"/>
          </a:p>
        </p:txBody>
      </p:sp>
      <p:sp>
        <p:nvSpPr>
          <p:cNvPr id="4" name="Text Placeholder 3"/>
          <p:cNvSpPr>
            <a:spLocks noGrp="1"/>
          </p:cNvSpPr>
          <p:nvPr>
            <p:ph type="body" sz="quarter" idx="12"/>
          </p:nvPr>
        </p:nvSpPr>
        <p:spPr/>
        <p:txBody>
          <a:bodyPr/>
          <a:lstStyle/>
          <a:p>
            <a:pPr marL="0" indent="0">
              <a:buNone/>
            </a:pPr>
            <a:r>
              <a:rPr lang="en-AU" sz="2800" dirty="0"/>
              <a:t>Seatbelts</a:t>
            </a:r>
          </a:p>
          <a:p>
            <a:pPr marL="0" indent="0">
              <a:buNone/>
            </a:pPr>
            <a:endParaRPr lang="en-AU" sz="2800" dirty="0"/>
          </a:p>
          <a:p>
            <a:pPr marL="0" indent="0">
              <a:buNone/>
            </a:pPr>
            <a:r>
              <a:rPr lang="en-AU" sz="2800" dirty="0"/>
              <a:t>Child seats</a:t>
            </a:r>
          </a:p>
          <a:p>
            <a:pPr marL="0" indent="0">
              <a:buNone/>
            </a:pPr>
            <a:endParaRPr lang="en-AU" sz="2800" dirty="0"/>
          </a:p>
          <a:p>
            <a:pPr marL="0" indent="0">
              <a:buNone/>
            </a:pPr>
            <a:endParaRPr lang="en-AU" sz="2800" dirty="0"/>
          </a:p>
          <a:p>
            <a:pPr marL="0" indent="0">
              <a:buNone/>
            </a:pPr>
            <a:endParaRPr lang="en-AU" sz="2800" dirty="0"/>
          </a:p>
          <a:p>
            <a:pPr marL="0" indent="0">
              <a:buNone/>
            </a:pPr>
            <a:endParaRPr lang="en-AU" sz="2800" dirty="0"/>
          </a:p>
          <a:p>
            <a:pPr marL="0" indent="0">
              <a:buNone/>
            </a:pPr>
            <a:r>
              <a:rPr lang="en-AU" sz="2800" dirty="0"/>
              <a:t>Registration</a:t>
            </a:r>
          </a:p>
          <a:p>
            <a:pPr marL="0" indent="0">
              <a:buNone/>
            </a:pPr>
            <a:endParaRPr lang="en-AU" sz="2800" dirty="0"/>
          </a:p>
          <a:p>
            <a:pPr marL="0" indent="0">
              <a:buNone/>
            </a:pPr>
            <a:endParaRPr lang="en-AU" dirty="0"/>
          </a:p>
        </p:txBody>
      </p:sp>
      <p:pic>
        <p:nvPicPr>
          <p:cNvPr id="5" name="Picture 5" descr="The same image of Ram in his car, slightly leaning out his window and getsuring." title="Ram driving"/>
          <p:cNvPicPr>
            <a:picLocks noChangeAspect="1" noChangeArrowheads="1"/>
          </p:cNvPicPr>
          <p:nvPr/>
        </p:nvPicPr>
        <p:blipFill>
          <a:blip r:embed="rId2"/>
          <a:srcRect/>
          <a:stretch>
            <a:fillRect/>
          </a:stretch>
        </p:blipFill>
        <p:spPr bwMode="auto">
          <a:xfrm>
            <a:off x="4716463" y="1700213"/>
            <a:ext cx="3240087" cy="2462212"/>
          </a:xfrm>
          <a:prstGeom prst="rect">
            <a:avLst/>
          </a:prstGeom>
          <a:noFill/>
          <a:ln w="9525">
            <a:noFill/>
            <a:miter lim="800000"/>
            <a:headEnd/>
            <a:tailEnd/>
          </a:ln>
        </p:spPr>
      </p:pic>
      <p:pic>
        <p:nvPicPr>
          <p:cNvPr id="6" name="Picture 11" descr="A registration sticker." title="Registration"/>
          <p:cNvPicPr>
            <a:picLocks noChangeAspect="1" noChangeArrowheads="1"/>
          </p:cNvPicPr>
          <p:nvPr/>
        </p:nvPicPr>
        <p:blipFill>
          <a:blip r:embed="rId3"/>
          <a:srcRect l="29907" t="37688" r="31104" b="19742"/>
          <a:stretch>
            <a:fillRect/>
          </a:stretch>
        </p:blipFill>
        <p:spPr bwMode="auto">
          <a:xfrm rot="-1369179">
            <a:off x="7525456" y="4155202"/>
            <a:ext cx="719137" cy="522287"/>
          </a:xfrm>
          <a:prstGeom prst="rect">
            <a:avLst/>
          </a:prstGeom>
          <a:noFill/>
          <a:ln w="9525">
            <a:noFill/>
            <a:miter lim="800000"/>
            <a:headEnd/>
            <a:tailEnd/>
          </a:ln>
        </p:spPr>
      </p:pic>
      <p:pic>
        <p:nvPicPr>
          <p:cNvPr id="7" name="Picture 5" descr="The image again of Ram's kids in the backseat without seatbelts." title="Ram's kids"/>
          <p:cNvPicPr>
            <a:picLocks noChangeAspect="1" noChangeArrowheads="1"/>
          </p:cNvPicPr>
          <p:nvPr/>
        </p:nvPicPr>
        <p:blipFill>
          <a:blip r:embed="rId4"/>
          <a:srcRect/>
          <a:stretch>
            <a:fillRect/>
          </a:stretch>
        </p:blipFill>
        <p:spPr bwMode="auto">
          <a:xfrm>
            <a:off x="409166" y="3068960"/>
            <a:ext cx="1606550" cy="1230313"/>
          </a:xfrm>
          <a:prstGeom prst="rect">
            <a:avLst/>
          </a:prstGeom>
          <a:noFill/>
          <a:ln w="9525">
            <a:noFill/>
            <a:miter lim="800000"/>
            <a:headEnd/>
            <a:tailEnd/>
          </a:ln>
        </p:spPr>
      </p:pic>
      <p:pic>
        <p:nvPicPr>
          <p:cNvPr id="8" name="Picture 13" descr="Ezy%20Boost%20(Babylove)%20Series%20BL4400%20A%202010"/>
          <p:cNvPicPr>
            <a:picLocks noChangeAspect="1" noChangeArrowheads="1"/>
          </p:cNvPicPr>
          <p:nvPr/>
        </p:nvPicPr>
        <p:blipFill>
          <a:blip r:embed="rId5"/>
          <a:srcRect/>
          <a:stretch>
            <a:fillRect/>
          </a:stretch>
        </p:blipFill>
        <p:spPr bwMode="auto">
          <a:xfrm>
            <a:off x="2936195" y="2847019"/>
            <a:ext cx="1095375" cy="1457325"/>
          </a:xfrm>
          <a:prstGeom prst="rect">
            <a:avLst/>
          </a:prstGeom>
          <a:noFill/>
          <a:ln w="9525">
            <a:noFill/>
            <a:miter lim="800000"/>
            <a:headEnd/>
            <a:tailEnd/>
          </a:ln>
        </p:spPr>
      </p:pic>
      <p:sp>
        <p:nvSpPr>
          <p:cNvPr id="9" name="Line 12"/>
          <p:cNvSpPr>
            <a:spLocks noChangeShapeType="1"/>
          </p:cNvSpPr>
          <p:nvPr/>
        </p:nvSpPr>
        <p:spPr bwMode="auto">
          <a:xfrm>
            <a:off x="1835696" y="1556792"/>
            <a:ext cx="4392067" cy="1872208"/>
          </a:xfrm>
          <a:prstGeom prst="line">
            <a:avLst/>
          </a:prstGeom>
          <a:noFill/>
          <a:ln w="63500">
            <a:solidFill>
              <a:srgbClr val="EB1738"/>
            </a:solidFill>
            <a:round/>
            <a:headEnd/>
            <a:tailEnd type="triangle" w="med" len="med"/>
          </a:ln>
        </p:spPr>
        <p:txBody>
          <a:bodyPr/>
          <a:lstStyle/>
          <a:p>
            <a:endParaRPr lang="en-US"/>
          </a:p>
        </p:txBody>
      </p:sp>
      <p:sp>
        <p:nvSpPr>
          <p:cNvPr id="10" name="Line 12"/>
          <p:cNvSpPr>
            <a:spLocks noChangeShapeType="1"/>
          </p:cNvSpPr>
          <p:nvPr/>
        </p:nvSpPr>
        <p:spPr bwMode="auto">
          <a:xfrm>
            <a:off x="2051720" y="3642364"/>
            <a:ext cx="1008062" cy="0"/>
          </a:xfrm>
          <a:prstGeom prst="line">
            <a:avLst/>
          </a:prstGeom>
          <a:noFill/>
          <a:ln w="63500">
            <a:solidFill>
              <a:srgbClr val="EB1738"/>
            </a:solidFill>
            <a:round/>
            <a:headEnd/>
            <a:tailEnd type="triangle" w="med" len="med"/>
          </a:ln>
        </p:spPr>
        <p:txBody>
          <a:bodyPr/>
          <a:lstStyle/>
          <a:p>
            <a:endParaRPr lang="en-US"/>
          </a:p>
        </p:txBody>
      </p:sp>
      <p:sp>
        <p:nvSpPr>
          <p:cNvPr id="20" name="Line 12"/>
          <p:cNvSpPr>
            <a:spLocks noChangeShapeType="1"/>
          </p:cNvSpPr>
          <p:nvPr/>
        </p:nvSpPr>
        <p:spPr bwMode="auto">
          <a:xfrm flipV="1">
            <a:off x="2339704" y="4640842"/>
            <a:ext cx="5040608" cy="465286"/>
          </a:xfrm>
          <a:prstGeom prst="line">
            <a:avLst/>
          </a:prstGeom>
          <a:noFill/>
          <a:ln w="63500">
            <a:solidFill>
              <a:srgbClr val="EB1738"/>
            </a:solidFill>
            <a:round/>
            <a:headEnd/>
            <a:tailEnd type="triangle" w="med" len="med"/>
          </a:ln>
        </p:spPr>
        <p:txBody>
          <a:bodyPr/>
          <a:lstStyle/>
          <a:p>
            <a:endParaRPr lang="en-US"/>
          </a:p>
        </p:txBody>
      </p:sp>
    </p:spTree>
    <p:extLst>
      <p:ext uri="{BB962C8B-B14F-4D97-AF65-F5344CB8AC3E}">
        <p14:creationId xmlns:p14="http://schemas.microsoft.com/office/powerpoint/2010/main" val="71941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Other driving laws</a:t>
            </a:r>
            <a:endParaRPr lang="en-AU" sz="4400" dirty="0"/>
          </a:p>
        </p:txBody>
      </p:sp>
      <p:pic>
        <p:nvPicPr>
          <p:cNvPr id="5" name="Picture 4" descr="A speed sign of 50 km per hour." title="Speed sign"/>
          <p:cNvPicPr>
            <a:picLocks noChangeAspect="1" noChangeArrowheads="1"/>
          </p:cNvPicPr>
          <p:nvPr/>
        </p:nvPicPr>
        <p:blipFill>
          <a:blip r:embed="rId2"/>
          <a:srcRect/>
          <a:stretch>
            <a:fillRect/>
          </a:stretch>
        </p:blipFill>
        <p:spPr bwMode="auto">
          <a:xfrm>
            <a:off x="1066173" y="1221795"/>
            <a:ext cx="1728788" cy="2376487"/>
          </a:xfrm>
          <a:prstGeom prst="rect">
            <a:avLst/>
          </a:prstGeom>
          <a:noFill/>
          <a:ln w="9525">
            <a:noFill/>
            <a:miter lim="800000"/>
            <a:headEnd/>
            <a:tailEnd/>
          </a:ln>
        </p:spPr>
      </p:pic>
      <p:pic>
        <p:nvPicPr>
          <p:cNvPr id="6" name="Picture 6" descr="A red stop sign." title="Stop sign"/>
          <p:cNvPicPr>
            <a:picLocks noChangeAspect="1" noChangeArrowheads="1"/>
          </p:cNvPicPr>
          <p:nvPr/>
        </p:nvPicPr>
        <p:blipFill>
          <a:blip r:embed="rId3"/>
          <a:srcRect/>
          <a:stretch>
            <a:fillRect/>
          </a:stretch>
        </p:blipFill>
        <p:spPr bwMode="auto">
          <a:xfrm>
            <a:off x="3463549" y="1320879"/>
            <a:ext cx="1609725" cy="1655762"/>
          </a:xfrm>
          <a:prstGeom prst="rect">
            <a:avLst/>
          </a:prstGeom>
          <a:noFill/>
          <a:ln w="9525">
            <a:noFill/>
            <a:miter lim="800000"/>
            <a:headEnd/>
            <a:tailEnd/>
          </a:ln>
        </p:spPr>
      </p:pic>
      <p:pic>
        <p:nvPicPr>
          <p:cNvPr id="7" name="Picture 8" descr="A set of traffic lights gone red." title="Traffic lights"/>
          <p:cNvPicPr>
            <a:picLocks noChangeAspect="1" noChangeArrowheads="1"/>
          </p:cNvPicPr>
          <p:nvPr/>
        </p:nvPicPr>
        <p:blipFill>
          <a:blip r:embed="rId4"/>
          <a:srcRect/>
          <a:stretch>
            <a:fillRect/>
          </a:stretch>
        </p:blipFill>
        <p:spPr bwMode="auto">
          <a:xfrm>
            <a:off x="5944974" y="1248029"/>
            <a:ext cx="1841500" cy="2160588"/>
          </a:xfrm>
          <a:prstGeom prst="rect">
            <a:avLst/>
          </a:prstGeom>
          <a:noFill/>
          <a:ln w="9525">
            <a:noFill/>
            <a:miter lim="800000"/>
            <a:headEnd/>
            <a:tailEnd/>
          </a:ln>
        </p:spPr>
      </p:pic>
      <p:pic>
        <p:nvPicPr>
          <p:cNvPr id="8" name="Picture 18" descr="A 'no' mobile phones sign." title="Mobile phones"/>
          <p:cNvPicPr>
            <a:picLocks noChangeAspect="1" noChangeArrowheads="1"/>
          </p:cNvPicPr>
          <p:nvPr/>
        </p:nvPicPr>
        <p:blipFill>
          <a:blip r:embed="rId5"/>
          <a:srcRect/>
          <a:stretch>
            <a:fillRect/>
          </a:stretch>
        </p:blipFill>
        <p:spPr bwMode="auto">
          <a:xfrm>
            <a:off x="2051218" y="3992777"/>
            <a:ext cx="1487487" cy="1646238"/>
          </a:xfrm>
          <a:prstGeom prst="rect">
            <a:avLst/>
          </a:prstGeom>
          <a:noFill/>
          <a:ln w="9525">
            <a:noFill/>
            <a:miter lim="800000"/>
            <a:headEnd/>
            <a:tailEnd/>
          </a:ln>
        </p:spPr>
      </p:pic>
      <p:pic>
        <p:nvPicPr>
          <p:cNvPr id="9" name="Picture 10" descr="A line-up of alcohol in glasses." title="Drink driving"/>
          <p:cNvPicPr>
            <a:picLocks noChangeAspect="1" noChangeArrowheads="1"/>
          </p:cNvPicPr>
          <p:nvPr/>
        </p:nvPicPr>
        <p:blipFill>
          <a:blip r:embed="rId6"/>
          <a:srcRect/>
          <a:stretch>
            <a:fillRect/>
          </a:stretch>
        </p:blipFill>
        <p:spPr bwMode="auto">
          <a:xfrm>
            <a:off x="4284663" y="4221088"/>
            <a:ext cx="2447925" cy="1379537"/>
          </a:xfrm>
          <a:prstGeom prst="rect">
            <a:avLst/>
          </a:prstGeom>
          <a:noFill/>
          <a:ln w="9525">
            <a:noFill/>
            <a:miter lim="800000"/>
            <a:headEnd/>
            <a:tailEnd/>
          </a:ln>
        </p:spPr>
      </p:pic>
    </p:spTree>
    <p:extLst>
      <p:ext uri="{BB962C8B-B14F-4D97-AF65-F5344CB8AC3E}">
        <p14:creationId xmlns:p14="http://schemas.microsoft.com/office/powerpoint/2010/main" val="407433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What penalties are there?</a:t>
            </a:r>
            <a:endParaRPr lang="en-AU" sz="4400" dirty="0"/>
          </a:p>
        </p:txBody>
      </p:sp>
      <p:sp>
        <p:nvSpPr>
          <p:cNvPr id="4" name="Text Placeholder 3"/>
          <p:cNvSpPr>
            <a:spLocks noGrp="1"/>
          </p:cNvSpPr>
          <p:nvPr>
            <p:ph type="body" sz="quarter" idx="12"/>
          </p:nvPr>
        </p:nvSpPr>
        <p:spPr/>
        <p:txBody>
          <a:bodyPr/>
          <a:lstStyle/>
          <a:p>
            <a:pPr marL="0" indent="0">
              <a:buNone/>
            </a:pPr>
            <a:r>
              <a:rPr lang="en-US" sz="2800" dirty="0"/>
              <a:t>Fine</a:t>
            </a:r>
          </a:p>
          <a:p>
            <a:pPr marL="0" indent="0">
              <a:buNone/>
            </a:pPr>
            <a:r>
              <a:rPr lang="en-US" sz="2800" dirty="0"/>
              <a:t>						Court</a:t>
            </a:r>
          </a:p>
          <a:p>
            <a:pPr marL="0" indent="0">
              <a:buNone/>
            </a:pPr>
            <a:endParaRPr lang="en-US" sz="2800" dirty="0"/>
          </a:p>
          <a:p>
            <a:pPr marL="0" indent="0">
              <a:buNone/>
            </a:pPr>
            <a:endParaRPr lang="en-US" sz="2800" dirty="0"/>
          </a:p>
          <a:p>
            <a:pPr marL="0" indent="0">
              <a:buNone/>
            </a:pPr>
            <a:r>
              <a:rPr lang="en-US" sz="2800" dirty="0" err="1"/>
              <a:t>Licence</a:t>
            </a:r>
            <a:r>
              <a:rPr lang="en-US" sz="2800" dirty="0"/>
              <a:t> loss</a:t>
            </a:r>
            <a:endParaRPr lang="en-AU" sz="2800" dirty="0"/>
          </a:p>
        </p:txBody>
      </p:sp>
      <p:pic>
        <p:nvPicPr>
          <p:cNvPr id="5" name="Picture 5" descr="A police officer gives out a fine." title="Police officer"/>
          <p:cNvPicPr>
            <a:picLocks noChangeAspect="1" noChangeArrowheads="1"/>
          </p:cNvPicPr>
          <p:nvPr/>
        </p:nvPicPr>
        <p:blipFill>
          <a:blip r:embed="rId2"/>
          <a:srcRect/>
          <a:stretch>
            <a:fillRect/>
          </a:stretch>
        </p:blipFill>
        <p:spPr bwMode="auto">
          <a:xfrm>
            <a:off x="1403648" y="1196752"/>
            <a:ext cx="2232025" cy="1709738"/>
          </a:xfrm>
          <a:prstGeom prst="rect">
            <a:avLst/>
          </a:prstGeom>
          <a:noFill/>
          <a:ln w="9525">
            <a:noFill/>
            <a:miter lim="800000"/>
            <a:headEnd/>
            <a:tailEnd/>
          </a:ln>
        </p:spPr>
      </p:pic>
      <p:pic>
        <p:nvPicPr>
          <p:cNvPr id="6" name="Picture 7" descr="A judge at court." title="Court"/>
          <p:cNvPicPr>
            <a:picLocks noChangeAspect="1" noChangeArrowheads="1"/>
          </p:cNvPicPr>
          <p:nvPr/>
        </p:nvPicPr>
        <p:blipFill>
          <a:blip r:embed="rId3"/>
          <a:srcRect/>
          <a:stretch>
            <a:fillRect/>
          </a:stretch>
        </p:blipFill>
        <p:spPr bwMode="auto">
          <a:xfrm>
            <a:off x="4860032" y="2354953"/>
            <a:ext cx="3455987" cy="2463800"/>
          </a:xfrm>
          <a:prstGeom prst="rect">
            <a:avLst/>
          </a:prstGeom>
          <a:noFill/>
          <a:ln w="9525">
            <a:noFill/>
            <a:miter lim="800000"/>
            <a:headEnd/>
            <a:tailEnd/>
          </a:ln>
        </p:spPr>
      </p:pic>
      <p:pic>
        <p:nvPicPr>
          <p:cNvPr id="7" name="Picture 6" descr="A Victorian licence with a red cross over it." title="Licence loss"/>
          <p:cNvPicPr>
            <a:picLocks noChangeAspect="1" noChangeArrowheads="1"/>
          </p:cNvPicPr>
          <p:nvPr/>
        </p:nvPicPr>
        <p:blipFill>
          <a:blip r:embed="rId4"/>
          <a:srcRect/>
          <a:stretch>
            <a:fillRect/>
          </a:stretch>
        </p:blipFill>
        <p:spPr bwMode="auto">
          <a:xfrm>
            <a:off x="1115616" y="3933056"/>
            <a:ext cx="1800225" cy="1301750"/>
          </a:xfrm>
          <a:prstGeom prst="rect">
            <a:avLst/>
          </a:prstGeom>
          <a:noFill/>
          <a:ln w="9525">
            <a:noFill/>
            <a:miter lim="800000"/>
            <a:headEnd/>
            <a:tailEnd/>
          </a:ln>
        </p:spPr>
      </p:pic>
      <p:sp>
        <p:nvSpPr>
          <p:cNvPr id="8" name="Line 11"/>
          <p:cNvSpPr>
            <a:spLocks noChangeShapeType="1"/>
          </p:cNvSpPr>
          <p:nvPr/>
        </p:nvSpPr>
        <p:spPr bwMode="auto">
          <a:xfrm flipH="1">
            <a:off x="1024024" y="3864000"/>
            <a:ext cx="1944688" cy="1439862"/>
          </a:xfrm>
          <a:prstGeom prst="line">
            <a:avLst/>
          </a:prstGeom>
          <a:noFill/>
          <a:ln w="63500">
            <a:solidFill>
              <a:srgbClr val="FF0000"/>
            </a:solidFill>
            <a:round/>
            <a:headEnd/>
            <a:tailEnd/>
          </a:ln>
        </p:spPr>
        <p:txBody>
          <a:bodyPr/>
          <a:lstStyle/>
          <a:p>
            <a:endParaRPr lang="en-US"/>
          </a:p>
        </p:txBody>
      </p:sp>
      <p:sp>
        <p:nvSpPr>
          <p:cNvPr id="9" name="Line 10"/>
          <p:cNvSpPr>
            <a:spLocks noChangeShapeType="1"/>
          </p:cNvSpPr>
          <p:nvPr/>
        </p:nvSpPr>
        <p:spPr bwMode="auto">
          <a:xfrm>
            <a:off x="1077663" y="3864000"/>
            <a:ext cx="1944688" cy="1439862"/>
          </a:xfrm>
          <a:prstGeom prst="line">
            <a:avLst/>
          </a:prstGeom>
          <a:noFill/>
          <a:ln w="63500">
            <a:solidFill>
              <a:srgbClr val="FF0000"/>
            </a:solidFill>
            <a:round/>
            <a:headEnd/>
            <a:tailEnd/>
          </a:ln>
        </p:spPr>
        <p:txBody>
          <a:bodyPr/>
          <a:lstStyle/>
          <a:p>
            <a:endParaRPr lang="en-US"/>
          </a:p>
        </p:txBody>
      </p:sp>
    </p:spTree>
    <p:extLst>
      <p:ext uri="{BB962C8B-B14F-4D97-AF65-F5344CB8AC3E}">
        <p14:creationId xmlns:p14="http://schemas.microsoft.com/office/powerpoint/2010/main" val="14249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AU" sz="4400" b="1" dirty="0"/>
              <a:t>Insurance</a:t>
            </a:r>
            <a:endParaRPr lang="en-AU" sz="4400" dirty="0"/>
          </a:p>
        </p:txBody>
      </p:sp>
      <p:pic>
        <p:nvPicPr>
          <p:cNvPr id="5" name="Picture 4" descr="Two cars, with the back one bumped into the front one. A cross above the back car and a tick above the front car - the front car is covered for insurance.&#10;" title="Third party property insurance"/>
          <p:cNvPicPr>
            <a:picLocks noChangeAspect="1" noChangeArrowheads="1"/>
          </p:cNvPicPr>
          <p:nvPr/>
        </p:nvPicPr>
        <p:blipFill>
          <a:blip r:embed="rId3"/>
          <a:srcRect/>
          <a:stretch>
            <a:fillRect/>
          </a:stretch>
        </p:blipFill>
        <p:spPr bwMode="auto">
          <a:xfrm>
            <a:off x="323850" y="1844824"/>
            <a:ext cx="3778250" cy="2519363"/>
          </a:xfrm>
          <a:prstGeom prst="rect">
            <a:avLst/>
          </a:prstGeom>
          <a:noFill/>
          <a:ln w="9525">
            <a:noFill/>
            <a:miter lim="800000"/>
            <a:headEnd/>
            <a:tailEnd/>
          </a:ln>
        </p:spPr>
      </p:pic>
      <p:pic>
        <p:nvPicPr>
          <p:cNvPr id="6" name="Picture 5" descr="Two cars, with the back one bumped into the front one. A tick above the back car and a tick above the front car - both cars are covered for insurance.&#10;" title="Comprehensive insurance"/>
          <p:cNvPicPr>
            <a:picLocks noChangeAspect="1" noChangeArrowheads="1"/>
          </p:cNvPicPr>
          <p:nvPr/>
        </p:nvPicPr>
        <p:blipFill>
          <a:blip r:embed="rId4"/>
          <a:srcRect/>
          <a:stretch>
            <a:fillRect/>
          </a:stretch>
        </p:blipFill>
        <p:spPr bwMode="auto">
          <a:xfrm>
            <a:off x="4817514" y="1844823"/>
            <a:ext cx="3775075" cy="2519363"/>
          </a:xfrm>
          <a:prstGeom prst="rect">
            <a:avLst/>
          </a:prstGeom>
          <a:noFill/>
          <a:ln w="9525">
            <a:noFill/>
            <a:miter lim="800000"/>
            <a:headEnd/>
            <a:tailEnd/>
          </a:ln>
        </p:spPr>
      </p:pic>
    </p:spTree>
    <p:extLst>
      <p:ext uri="{BB962C8B-B14F-4D97-AF65-F5344CB8AC3E}">
        <p14:creationId xmlns:p14="http://schemas.microsoft.com/office/powerpoint/2010/main" val="1149029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12497</TotalTime>
  <Words>82</Words>
  <Application>Microsoft Office PowerPoint</Application>
  <PresentationFormat>On-screen Show (4:3)</PresentationFormat>
  <Paragraphs>72</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 Settlement</dc:title>
  <dc:creator>Tuan</dc:creator>
  <cp:lastModifiedBy>Michele Lee</cp:lastModifiedBy>
  <cp:revision>946</cp:revision>
  <cp:lastPrinted>2013-09-24T04:15:21Z</cp:lastPrinted>
  <dcterms:created xsi:type="dcterms:W3CDTF">2011-12-20T03:31:35Z</dcterms:created>
  <dcterms:modified xsi:type="dcterms:W3CDTF">2019-01-31T03:49:21Z</dcterms:modified>
</cp:coreProperties>
</file>