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545" r:id="rId2"/>
    <p:sldId id="876" r:id="rId3"/>
    <p:sldId id="877" r:id="rId4"/>
    <p:sldId id="878" r:id="rId5"/>
    <p:sldId id="879" r:id="rId6"/>
    <p:sldId id="880" r:id="rId7"/>
    <p:sldId id="881" r:id="rId8"/>
    <p:sldId id="882" r:id="rId9"/>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6600"/>
    <a:srgbClr val="EB1738"/>
    <a:srgbClr val="FF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51" autoAdjust="0"/>
    <p:restoredTop sz="59745" autoAdjust="0"/>
  </p:normalViewPr>
  <p:slideViewPr>
    <p:cSldViewPr>
      <p:cViewPr varScale="1">
        <p:scale>
          <a:sx n="84" d="100"/>
          <a:sy n="84" d="100"/>
        </p:scale>
        <p:origin x="213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85" d="100"/>
          <a:sy n="85" d="100"/>
        </p:scale>
        <p:origin x="-2454" y="29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cs typeface="+mn-cs"/>
              </a:defRPr>
            </a:lvl1pPr>
          </a:lstStyle>
          <a:p>
            <a:pPr>
              <a:defRPr/>
            </a:pPr>
            <a:endParaRPr lang="en-AU"/>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AE8175B-C8FD-4F27-A80E-F0709018295D}" type="datetimeFigureOut">
              <a:rPr lang="en-US"/>
              <a:pPr>
                <a:defRPr/>
              </a:pPr>
              <a:t>3/22/2019</a:t>
            </a:fld>
            <a:endParaRPr lang="en-US"/>
          </a:p>
        </p:txBody>
      </p:sp>
      <p:sp>
        <p:nvSpPr>
          <p:cNvPr id="4" name="Footer Placeholder 3"/>
          <p:cNvSpPr>
            <a:spLocks noGrp="1"/>
          </p:cNvSpPr>
          <p:nvPr>
            <p:ph type="ftr" sz="quarter" idx="2"/>
          </p:nvPr>
        </p:nvSpPr>
        <p:spPr>
          <a:xfrm>
            <a:off x="0" y="9428163"/>
            <a:ext cx="2946400" cy="496887"/>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cs typeface="+mn-cs"/>
              </a:defRPr>
            </a:lvl1pPr>
          </a:lstStyle>
          <a:p>
            <a:pPr>
              <a:defRPr/>
            </a:pPr>
            <a:endParaRPr lang="en-AU"/>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1ADB4F0-34B8-4FB4-873E-8226DA4A77E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cs typeface="+mn-cs"/>
              </a:defRPr>
            </a:lvl1pPr>
          </a:lstStyle>
          <a:p>
            <a:pPr>
              <a:defRPr/>
            </a:pPr>
            <a:endParaRPr lang="en-AU"/>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8797F32-6FB2-4B81-B90E-B134A70BCE24}" type="datetimeFigureOut">
              <a:rPr lang="en-US"/>
              <a:pPr>
                <a:defRPr/>
              </a:pPr>
              <a:t>3/22/2019</a:t>
            </a:fld>
            <a:endParaRPr lang="en-US"/>
          </a:p>
        </p:txBody>
      </p:sp>
      <p:sp>
        <p:nvSpPr>
          <p:cNvPr id="4" name="Slide Image Placeholder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163"/>
            <a:ext cx="2946400" cy="496887"/>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cs typeface="+mn-cs"/>
              </a:defRPr>
            </a:lvl1pPr>
          </a:lstStyle>
          <a:p>
            <a:pPr>
              <a:defRPr/>
            </a:pPr>
            <a:endParaRPr lang="en-AU"/>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FD2E534-A328-482E-A794-18FBE7E4ADE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www.legalaid.vic.gov.au/"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p:txBody>
          <a:bodyPr/>
          <a:lstStyle/>
          <a:p>
            <a:pPr>
              <a:defRPr/>
            </a:pPr>
            <a:fld id="{E1E74C54-67A6-4B1A-8B22-ABA913F89F18}" type="slidenum">
              <a:rPr lang="en-US"/>
              <a:pPr>
                <a:defRPr/>
              </a:pPr>
              <a:t>1</a:t>
            </a:fld>
            <a:endParaRPr lang="en-US"/>
          </a:p>
        </p:txBody>
      </p:sp>
      <p:sp>
        <p:nvSpPr>
          <p:cNvPr id="18434"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normAutofit fontScale="92500"/>
          </a:bodyPr>
          <a:lstStyle/>
          <a:p>
            <a:r>
              <a:rPr lang="en-US" sz="800" kern="1200" dirty="0">
                <a:solidFill>
                  <a:schemeClr val="tx1"/>
                </a:solidFill>
                <a:effectLst/>
                <a:latin typeface="+mn-lt"/>
                <a:ea typeface="+mn-ea"/>
                <a:cs typeface="+mn-cs"/>
              </a:rPr>
              <a:t>Produced by Victoria Legal Aid</a:t>
            </a:r>
            <a:endParaRPr lang="en-AU" sz="800" kern="1200" dirty="0">
              <a:solidFill>
                <a:schemeClr val="tx1"/>
              </a:solidFill>
              <a:effectLst/>
              <a:latin typeface="+mn-lt"/>
              <a:ea typeface="+mn-ea"/>
              <a:cs typeface="+mn-cs"/>
            </a:endParaRPr>
          </a:p>
          <a:p>
            <a:r>
              <a:rPr lang="en-US" sz="800" kern="1200" dirty="0">
                <a:solidFill>
                  <a:schemeClr val="tx1"/>
                </a:solidFill>
                <a:effectLst/>
                <a:latin typeface="+mn-lt"/>
                <a:ea typeface="+mn-ea"/>
                <a:cs typeface="+mn-cs"/>
              </a:rPr>
              <a:t>Victoria Legal Aid</a:t>
            </a:r>
            <a:endParaRPr lang="en-AU" sz="800" kern="1200" dirty="0">
              <a:solidFill>
                <a:schemeClr val="tx1"/>
              </a:solidFill>
              <a:effectLst/>
              <a:latin typeface="+mn-lt"/>
              <a:ea typeface="+mn-ea"/>
              <a:cs typeface="+mn-cs"/>
            </a:endParaRPr>
          </a:p>
          <a:p>
            <a:r>
              <a:rPr lang="en-AU" sz="800" kern="1200" dirty="0">
                <a:solidFill>
                  <a:schemeClr val="tx1"/>
                </a:solidFill>
                <a:effectLst/>
                <a:latin typeface="+mn-lt"/>
                <a:ea typeface="+mn-ea"/>
                <a:cs typeface="+mn-cs"/>
              </a:rPr>
              <a:t>Level 9, 570 Bourke Street</a:t>
            </a:r>
            <a:br>
              <a:rPr lang="en-AU" sz="800" kern="1200" dirty="0">
                <a:solidFill>
                  <a:schemeClr val="tx1"/>
                </a:solidFill>
                <a:effectLst/>
                <a:latin typeface="+mn-lt"/>
                <a:ea typeface="+mn-ea"/>
                <a:cs typeface="+mn-cs"/>
              </a:rPr>
            </a:br>
            <a:r>
              <a:rPr lang="en-AU" sz="800" kern="1200" dirty="0">
                <a:solidFill>
                  <a:schemeClr val="tx1"/>
                </a:solidFill>
                <a:effectLst/>
                <a:latin typeface="+mn-lt"/>
                <a:ea typeface="+mn-ea"/>
                <a:cs typeface="+mn-cs"/>
              </a:rPr>
              <a:t>Melbourne VIC 3000</a:t>
            </a:r>
          </a:p>
          <a:p>
            <a:r>
              <a:rPr lang="en-AU" sz="800" kern="1200" dirty="0">
                <a:solidFill>
                  <a:schemeClr val="tx1"/>
                </a:solidFill>
                <a:effectLst/>
                <a:latin typeface="+mn-lt"/>
                <a:ea typeface="+mn-ea"/>
                <a:cs typeface="+mn-cs"/>
              </a:rPr>
              <a:t>For free information about the law and how we can help you, please visit our website www.legalaid.vic.gov.au or call 1300 792 387</a:t>
            </a:r>
          </a:p>
          <a:p>
            <a:r>
              <a:rPr lang="en-AU" sz="800" kern="1200" dirty="0">
                <a:solidFill>
                  <a:schemeClr val="tx1"/>
                </a:solidFill>
                <a:effectLst/>
                <a:latin typeface="+mn-lt"/>
                <a:ea typeface="+mn-ea"/>
                <a:cs typeface="+mn-cs"/>
              </a:rPr>
              <a:t>For business queries, call (03) 9269 0234</a:t>
            </a:r>
          </a:p>
          <a:p>
            <a:r>
              <a:rPr lang="en-US" sz="800" kern="1200" dirty="0">
                <a:solidFill>
                  <a:schemeClr val="tx1"/>
                </a:solidFill>
                <a:effectLst/>
                <a:latin typeface="+mn-lt"/>
                <a:ea typeface="+mn-ea"/>
                <a:cs typeface="+mn-cs"/>
              </a:rPr>
              <a:t> </a:t>
            </a:r>
            <a:endParaRPr lang="en-AU" sz="800" kern="1200" dirty="0">
              <a:solidFill>
                <a:schemeClr val="tx1"/>
              </a:solidFill>
              <a:effectLst/>
              <a:latin typeface="+mn-lt"/>
              <a:ea typeface="+mn-ea"/>
              <a:cs typeface="+mn-cs"/>
            </a:endParaRPr>
          </a:p>
          <a:p>
            <a:r>
              <a:rPr lang="en-US" sz="800" kern="1200" dirty="0">
                <a:solidFill>
                  <a:schemeClr val="tx1"/>
                </a:solidFill>
                <a:effectLst/>
                <a:latin typeface="+mn-lt"/>
                <a:ea typeface="+mn-ea"/>
                <a:cs typeface="+mn-cs"/>
              </a:rPr>
              <a:t>First edition January 2017, minor edits 2019</a:t>
            </a:r>
            <a:endParaRPr lang="en-AU" sz="800" kern="1200" dirty="0">
              <a:solidFill>
                <a:schemeClr val="tx1"/>
              </a:solidFill>
              <a:effectLst/>
              <a:latin typeface="+mn-lt"/>
              <a:ea typeface="+mn-ea"/>
              <a:cs typeface="+mn-cs"/>
            </a:endParaRPr>
          </a:p>
          <a:p>
            <a:r>
              <a:rPr lang="en-US" sz="800" kern="1200" dirty="0">
                <a:solidFill>
                  <a:schemeClr val="tx1"/>
                </a:solidFill>
                <a:effectLst/>
                <a:latin typeface="+mn-lt"/>
                <a:ea typeface="+mn-ea"/>
                <a:cs typeface="+mn-cs"/>
              </a:rPr>
              <a:t> </a:t>
            </a:r>
            <a:endParaRPr lang="en-AU" sz="800" kern="1200" dirty="0">
              <a:solidFill>
                <a:schemeClr val="tx1"/>
              </a:solidFill>
              <a:effectLst/>
              <a:latin typeface="+mn-lt"/>
              <a:ea typeface="+mn-ea"/>
              <a:cs typeface="+mn-cs"/>
            </a:endParaRPr>
          </a:p>
          <a:p>
            <a:r>
              <a:rPr lang="en-US" sz="800" kern="1200" dirty="0">
                <a:solidFill>
                  <a:schemeClr val="tx1"/>
                </a:solidFill>
                <a:effectLst/>
                <a:latin typeface="+mn-lt"/>
                <a:ea typeface="+mn-ea"/>
                <a:cs typeface="+mn-cs"/>
              </a:rPr>
              <a:t>Acknowledgments: We thank AMES for their input into the original version of this resource. </a:t>
            </a:r>
            <a:endParaRPr lang="en-AU" sz="800" kern="1200" dirty="0">
              <a:solidFill>
                <a:schemeClr val="tx1"/>
              </a:solidFill>
              <a:effectLst/>
              <a:latin typeface="+mn-lt"/>
              <a:ea typeface="+mn-ea"/>
              <a:cs typeface="+mn-cs"/>
            </a:endParaRPr>
          </a:p>
          <a:p>
            <a:r>
              <a:rPr lang="en-US" sz="800" kern="1200" dirty="0">
                <a:solidFill>
                  <a:schemeClr val="tx1"/>
                </a:solidFill>
                <a:effectLst/>
                <a:latin typeface="+mn-lt"/>
                <a:ea typeface="+mn-ea"/>
                <a:cs typeface="+mn-cs"/>
              </a:rPr>
              <a:t> </a:t>
            </a:r>
            <a:endParaRPr lang="en-AU" sz="800" kern="1200" dirty="0">
              <a:solidFill>
                <a:schemeClr val="tx1"/>
              </a:solidFill>
              <a:effectLst/>
              <a:latin typeface="+mn-lt"/>
              <a:ea typeface="+mn-ea"/>
              <a:cs typeface="+mn-cs"/>
            </a:endParaRPr>
          </a:p>
          <a:p>
            <a:r>
              <a:rPr lang="en-US" sz="800" kern="1200" dirty="0">
                <a:solidFill>
                  <a:schemeClr val="tx1"/>
                </a:solidFill>
                <a:effectLst/>
                <a:latin typeface="+mn-lt"/>
                <a:ea typeface="+mn-ea"/>
                <a:cs typeface="+mn-cs"/>
              </a:rPr>
              <a:t>© 2019 Victoria Legal Aid. </a:t>
            </a:r>
          </a:p>
          <a:p>
            <a:endParaRPr lang="en-AU" sz="800" kern="1200" dirty="0">
              <a:solidFill>
                <a:schemeClr val="tx1"/>
              </a:solidFill>
              <a:effectLst/>
              <a:latin typeface="+mn-lt"/>
              <a:ea typeface="+mn-ea"/>
              <a:cs typeface="+mn-cs"/>
            </a:endParaRPr>
          </a:p>
          <a:p>
            <a:r>
              <a:rPr lang="en-US" sz="800" kern="1200" dirty="0">
                <a:solidFill>
                  <a:schemeClr val="tx1"/>
                </a:solidFill>
                <a:effectLst/>
                <a:latin typeface="+mn-lt"/>
                <a:ea typeface="+mn-ea"/>
                <a:cs typeface="+mn-cs"/>
              </a:rPr>
              <a:t>This work is licensed under a </a:t>
            </a:r>
            <a:r>
              <a:rPr lang="en-US" sz="800" u="sng" kern="1200" dirty="0">
                <a:solidFill>
                  <a:schemeClr val="tx1"/>
                </a:solidFill>
                <a:effectLst/>
                <a:latin typeface="+mn-lt"/>
                <a:ea typeface="+mn-ea"/>
                <a:cs typeface="+mn-cs"/>
                <a:hlinkClick r:id="rId3"/>
              </a:rPr>
              <a:t>Creative Commons Attribution 4.0 </a:t>
            </a:r>
            <a:r>
              <a:rPr lang="en-US" sz="800" u="sng" kern="1200" dirty="0" err="1">
                <a:solidFill>
                  <a:schemeClr val="tx1"/>
                </a:solidFill>
                <a:effectLst/>
                <a:latin typeface="+mn-lt"/>
                <a:ea typeface="+mn-ea"/>
                <a:cs typeface="+mn-cs"/>
                <a:hlinkClick r:id="rId3"/>
              </a:rPr>
              <a:t>licence</a:t>
            </a:r>
            <a:r>
              <a:rPr lang="en-US" sz="800" kern="1200" dirty="0">
                <a:solidFill>
                  <a:schemeClr val="tx1"/>
                </a:solidFill>
                <a:effectLst/>
                <a:latin typeface="+mn-lt"/>
                <a:ea typeface="+mn-ea"/>
                <a:cs typeface="+mn-cs"/>
              </a:rPr>
              <a:t>. You are free to re-use the work under that </a:t>
            </a:r>
            <a:r>
              <a:rPr lang="en-US" sz="800" kern="1200" dirty="0" err="1">
                <a:solidFill>
                  <a:schemeClr val="tx1"/>
                </a:solidFill>
                <a:effectLst/>
                <a:latin typeface="+mn-lt"/>
                <a:ea typeface="+mn-ea"/>
                <a:cs typeface="+mn-cs"/>
              </a:rPr>
              <a:t>licence</a:t>
            </a:r>
            <a:r>
              <a:rPr lang="en-US" sz="800" kern="1200" dirty="0">
                <a:solidFill>
                  <a:schemeClr val="tx1"/>
                </a:solidFill>
                <a:effectLst/>
                <a:latin typeface="+mn-lt"/>
                <a:ea typeface="+mn-ea"/>
                <a:cs typeface="+mn-cs"/>
              </a:rPr>
              <a:t>, on the condition that you credit Victoria Legal Aid as author, indicate if changes were made and comply with other </a:t>
            </a:r>
            <a:r>
              <a:rPr lang="en-US" sz="800" kern="1200" dirty="0" err="1">
                <a:solidFill>
                  <a:schemeClr val="tx1"/>
                </a:solidFill>
                <a:effectLst/>
                <a:latin typeface="+mn-lt"/>
                <a:ea typeface="+mn-ea"/>
                <a:cs typeface="+mn-cs"/>
              </a:rPr>
              <a:t>licence</a:t>
            </a:r>
            <a:r>
              <a:rPr lang="en-US" sz="800" kern="1200" dirty="0">
                <a:solidFill>
                  <a:schemeClr val="tx1"/>
                </a:solidFill>
                <a:effectLst/>
                <a:latin typeface="+mn-lt"/>
                <a:ea typeface="+mn-ea"/>
                <a:cs typeface="+mn-cs"/>
              </a:rPr>
              <a:t> terms. The </a:t>
            </a:r>
            <a:r>
              <a:rPr lang="en-US" sz="800" kern="1200" dirty="0" err="1">
                <a:solidFill>
                  <a:schemeClr val="tx1"/>
                </a:solidFill>
                <a:effectLst/>
                <a:latin typeface="+mn-lt"/>
                <a:ea typeface="+mn-ea"/>
                <a:cs typeface="+mn-cs"/>
              </a:rPr>
              <a:t>licence</a:t>
            </a:r>
            <a:r>
              <a:rPr lang="en-US" sz="800" kern="1200" dirty="0">
                <a:solidFill>
                  <a:schemeClr val="tx1"/>
                </a:solidFill>
                <a:effectLst/>
                <a:latin typeface="+mn-lt"/>
                <a:ea typeface="+mn-ea"/>
                <a:cs typeface="+mn-cs"/>
              </a:rPr>
              <a:t> does not apply to any images, photographs or branding including the Victoria Legal Aid logo.</a:t>
            </a:r>
            <a:endParaRPr lang="en-AU" sz="800" kern="1200" dirty="0">
              <a:solidFill>
                <a:schemeClr val="tx1"/>
              </a:solidFill>
              <a:effectLst/>
              <a:latin typeface="+mn-lt"/>
              <a:ea typeface="+mn-ea"/>
              <a:cs typeface="+mn-cs"/>
            </a:endParaRPr>
          </a:p>
          <a:p>
            <a:r>
              <a:rPr lang="en-US" sz="800" kern="1200" dirty="0">
                <a:solidFill>
                  <a:schemeClr val="tx1"/>
                </a:solidFill>
                <a:effectLst/>
                <a:latin typeface="+mn-lt"/>
                <a:ea typeface="+mn-ea"/>
                <a:cs typeface="+mn-cs"/>
              </a:rPr>
              <a:t> </a:t>
            </a:r>
            <a:endParaRPr lang="en-AU" sz="800" kern="1200" dirty="0">
              <a:solidFill>
                <a:schemeClr val="tx1"/>
              </a:solidFill>
              <a:effectLst/>
              <a:latin typeface="+mn-lt"/>
              <a:ea typeface="+mn-ea"/>
              <a:cs typeface="+mn-cs"/>
            </a:endParaRPr>
          </a:p>
          <a:p>
            <a:r>
              <a:rPr lang="en-US" sz="800" kern="1200" dirty="0">
                <a:solidFill>
                  <a:schemeClr val="tx1"/>
                </a:solidFill>
                <a:effectLst/>
                <a:latin typeface="+mn-lt"/>
                <a:ea typeface="+mn-ea"/>
                <a:cs typeface="+mn-cs"/>
              </a:rPr>
              <a:t>Disclaimer: The material in this publication is a general guide only. It is not legal advice. If you need to, please get legal advice about your own particular situation.</a:t>
            </a:r>
            <a:endParaRPr lang="en-AU" sz="800" kern="1200" dirty="0">
              <a:solidFill>
                <a:schemeClr val="tx1"/>
              </a:solidFill>
              <a:effectLst/>
              <a:latin typeface="+mn-lt"/>
              <a:ea typeface="+mn-ea"/>
              <a:cs typeface="+mn-cs"/>
            </a:endParaRPr>
          </a:p>
          <a:p>
            <a:r>
              <a:rPr lang="en-US" sz="800" kern="1200" dirty="0">
                <a:solidFill>
                  <a:schemeClr val="tx1"/>
                </a:solidFill>
                <a:effectLst/>
                <a:latin typeface="+mn-lt"/>
                <a:ea typeface="+mn-ea"/>
                <a:cs typeface="+mn-cs"/>
              </a:rPr>
              <a:t> </a:t>
            </a:r>
            <a:endParaRPr lang="en-AU" sz="800" kern="1200" dirty="0">
              <a:solidFill>
                <a:schemeClr val="tx1"/>
              </a:solidFill>
              <a:effectLst/>
              <a:latin typeface="+mn-lt"/>
              <a:ea typeface="+mn-ea"/>
              <a:cs typeface="+mn-cs"/>
            </a:endParaRPr>
          </a:p>
          <a:p>
            <a:r>
              <a:rPr lang="en-US" sz="800" b="1" kern="1200" dirty="0">
                <a:solidFill>
                  <a:schemeClr val="tx1"/>
                </a:solidFill>
                <a:effectLst/>
                <a:latin typeface="+mn-lt"/>
                <a:ea typeface="+mn-ea"/>
                <a:cs typeface="+mn-cs"/>
              </a:rPr>
              <a:t>Victoria Legal Aid</a:t>
            </a:r>
            <a:endParaRPr lang="en-AU" sz="800" kern="1200" dirty="0">
              <a:solidFill>
                <a:schemeClr val="tx1"/>
              </a:solidFill>
              <a:effectLst/>
              <a:latin typeface="+mn-lt"/>
              <a:ea typeface="+mn-ea"/>
              <a:cs typeface="+mn-cs"/>
            </a:endParaRPr>
          </a:p>
          <a:p>
            <a:r>
              <a:rPr lang="en-US" sz="800" kern="1200" dirty="0">
                <a:solidFill>
                  <a:schemeClr val="tx1"/>
                </a:solidFill>
                <a:effectLst/>
                <a:latin typeface="+mn-lt"/>
                <a:ea typeface="+mn-ea"/>
                <a:cs typeface="+mn-cs"/>
              </a:rPr>
              <a:t>Victoria Legal Aid is a government-funded agency set up to ensure that people who cannot afford to pay for a private lawyer can get help with their legal problems. We provide free information for all Victorians, family dispute resolution for disadvantaged families, provide lawyers on duty in most courts and tribunals in Victoria, and fund legal representation for people who meet our eligibility criteria. We help Victorian people with legal problems about criminal matters, family breakdown, child protection, family violence, child support, immigration, social security, mental health, discrimination, guardianship and administration, tenancy and debt. </a:t>
            </a:r>
            <a:endParaRPr lang="en-AU" sz="800" kern="1200" dirty="0">
              <a:solidFill>
                <a:schemeClr val="tx1"/>
              </a:solidFill>
              <a:effectLst/>
              <a:latin typeface="+mn-lt"/>
              <a:ea typeface="+mn-ea"/>
              <a:cs typeface="+mn-cs"/>
            </a:endParaRPr>
          </a:p>
          <a:p>
            <a:r>
              <a:rPr lang="en-US" sz="800" kern="1200" dirty="0">
                <a:solidFill>
                  <a:schemeClr val="tx1"/>
                </a:solidFill>
                <a:effectLst/>
                <a:latin typeface="+mn-lt"/>
                <a:ea typeface="+mn-ea"/>
                <a:cs typeface="+mn-cs"/>
              </a:rPr>
              <a:t> </a:t>
            </a:r>
            <a:endParaRPr lang="en-AU" sz="800" kern="1200" dirty="0">
              <a:solidFill>
                <a:schemeClr val="tx1"/>
              </a:solidFill>
              <a:effectLst/>
              <a:latin typeface="+mn-lt"/>
              <a:ea typeface="+mn-ea"/>
              <a:cs typeface="+mn-cs"/>
            </a:endParaRPr>
          </a:p>
          <a:p>
            <a:r>
              <a:rPr lang="en-US" sz="800" b="1" kern="1200" dirty="0">
                <a:solidFill>
                  <a:schemeClr val="tx1"/>
                </a:solidFill>
                <a:effectLst/>
                <a:latin typeface="+mn-lt"/>
                <a:ea typeface="+mn-ea"/>
                <a:cs typeface="+mn-cs"/>
              </a:rPr>
              <a:t>Changes to the law</a:t>
            </a:r>
            <a:endParaRPr lang="en-AU" sz="800" kern="1200" dirty="0">
              <a:solidFill>
                <a:schemeClr val="tx1"/>
              </a:solidFill>
              <a:effectLst/>
              <a:latin typeface="+mn-lt"/>
              <a:ea typeface="+mn-ea"/>
              <a:cs typeface="+mn-cs"/>
            </a:endParaRPr>
          </a:p>
          <a:p>
            <a:r>
              <a:rPr lang="en-US" sz="800" kern="1200" dirty="0">
                <a:solidFill>
                  <a:schemeClr val="tx1"/>
                </a:solidFill>
                <a:effectLst/>
                <a:latin typeface="+mn-lt"/>
                <a:ea typeface="+mn-ea"/>
                <a:cs typeface="+mn-cs"/>
              </a:rPr>
              <a:t>The law changes all the time. To check for changes you can:</a:t>
            </a:r>
            <a:endParaRPr lang="en-AU" sz="8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800" kern="1200" dirty="0">
                <a:solidFill>
                  <a:schemeClr val="tx1"/>
                </a:solidFill>
                <a:effectLst/>
                <a:latin typeface="+mn-lt"/>
                <a:ea typeface="+mn-ea"/>
                <a:cs typeface="+mn-cs"/>
              </a:rPr>
              <a:t>call Victoria Legal Aid’s Legal Help phone line on 1300 792 387</a:t>
            </a:r>
            <a:endParaRPr lang="en-AU" sz="8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800" kern="1200" dirty="0">
                <a:solidFill>
                  <a:schemeClr val="tx1"/>
                </a:solidFill>
                <a:effectLst/>
                <a:latin typeface="+mn-lt"/>
                <a:ea typeface="+mn-ea"/>
                <a:cs typeface="+mn-cs"/>
              </a:rPr>
              <a:t>visit the </a:t>
            </a:r>
            <a:r>
              <a:rPr lang="en-US" sz="800" u="sng" kern="1200" dirty="0">
                <a:solidFill>
                  <a:schemeClr val="tx1"/>
                </a:solidFill>
                <a:effectLst/>
                <a:latin typeface="+mn-lt"/>
                <a:ea typeface="+mn-ea"/>
                <a:cs typeface="+mn-cs"/>
                <a:hlinkClick r:id="rId4"/>
              </a:rPr>
              <a:t>Victoria Legal Aid website</a:t>
            </a:r>
            <a:r>
              <a:rPr lang="en-US" sz="800" kern="1200" dirty="0">
                <a:solidFill>
                  <a:schemeClr val="tx1"/>
                </a:solidFill>
                <a:effectLst/>
                <a:latin typeface="+mn-lt"/>
                <a:ea typeface="+mn-ea"/>
                <a:cs typeface="+mn-cs"/>
              </a:rPr>
              <a:t> (www.legalaid.vic.gov.au).</a:t>
            </a:r>
            <a:endParaRPr lang="en-AU" sz="800" kern="1200">
              <a:solidFill>
                <a:schemeClr val="tx1"/>
              </a:solidFill>
              <a:effectLst/>
              <a:latin typeface="+mn-lt"/>
              <a:ea typeface="+mn-ea"/>
              <a:cs typeface="+mn-cs"/>
            </a:endParaRPr>
          </a:p>
          <a:p>
            <a:endParaRPr lang="en-AU" sz="800" dirty="0"/>
          </a:p>
        </p:txBody>
      </p:sp>
      <p:sp>
        <p:nvSpPr>
          <p:cNvPr id="2" name="Slide Number Placeholder 3"/>
          <p:cNvSpPr txBox="1">
            <a:spLocks noGrp="1"/>
          </p:cNvSpPr>
          <p:nvPr/>
        </p:nvSpPr>
        <p:spPr bwMode="auto">
          <a:xfrm>
            <a:off x="3849688" y="9428163"/>
            <a:ext cx="2946400" cy="496887"/>
          </a:xfrm>
          <a:prstGeom prst="rect">
            <a:avLst/>
          </a:prstGeom>
          <a:noFill/>
          <a:ln>
            <a:miter lim="800000"/>
            <a:headEnd/>
            <a:tailEnd/>
          </a:ln>
        </p:spPr>
        <p:txBody>
          <a:bodyPr anchor="b"/>
          <a:lstStyle/>
          <a:p>
            <a:pPr algn="r">
              <a:defRPr/>
            </a:pPr>
            <a:fld id="{3EE0BCAF-C939-4D6B-AB94-7D295DEDEF42}" type="slidenum">
              <a:rPr lang="en-US" sz="1200">
                <a:latin typeface="+mn-lt"/>
                <a:cs typeface="+mn-cs"/>
              </a:rPr>
              <a:pPr algn="r">
                <a:defRPr/>
              </a:pPr>
              <a:t>1</a:t>
            </a:fld>
            <a:endParaRPr lang="en-US" sz="1200">
              <a:latin typeface="+mn-lt"/>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2FA69C0-8121-4164-B8CB-145F19BB864F}" type="datetimeFigureOut">
              <a:rPr lang="en-US"/>
              <a:pPr>
                <a:defRPr/>
              </a:pPr>
              <a:t>3/22/2019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E332F5-FB5D-4080-8B61-D0704A3AE5BF}" type="slidenum">
              <a:rPr lang="en-US"/>
              <a:pPr>
                <a:defRPr/>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38428"/>
            <a:ext cx="9144000" cy="103584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A65352F-5564-4BC6-BCEB-789B6CD73319}" type="datetimeFigureOut">
              <a:rPr lang="en-US"/>
              <a:pPr>
                <a:defRPr/>
              </a:pPr>
              <a:t>3/22/2019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C8ACDA5-2F9F-4A7E-B019-290B07313628}" type="slidenum">
              <a:rPr lang="en-US"/>
              <a:pPr>
                <a:defRPr/>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38428"/>
            <a:ext cx="9144000" cy="1035843"/>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2E269E7-A776-460E-B154-FDF701F6D6E8}" type="datetimeFigureOut">
              <a:rPr lang="en-US"/>
              <a:pPr>
                <a:defRPr/>
              </a:pPr>
              <a:t>3/22/2019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76E0E2-9157-4128-B9A9-2ECC783D942B}" type="slidenum">
              <a:rPr lang="en-US"/>
              <a:pPr>
                <a:defRPr/>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22157"/>
            <a:ext cx="9144000" cy="103584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ternal Slide 3">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323850" y="266007"/>
            <a:ext cx="7889125" cy="565553"/>
          </a:xfrm>
          <a:prstGeom prst="rect">
            <a:avLst/>
          </a:prstGeom>
        </p:spPr>
        <p:txBody>
          <a:bodyPr/>
          <a:lstStyle>
            <a:lvl1pPr>
              <a:defRPr sz="3200" baseline="0">
                <a:solidFill>
                  <a:srgbClr val="EB1738"/>
                </a:solidFill>
              </a:defRPr>
            </a:lvl1pPr>
            <a:lvl2pPr>
              <a:defRPr sz="2000">
                <a:solidFill>
                  <a:schemeClr val="bg1"/>
                </a:solidFill>
              </a:defRPr>
            </a:lvl2pPr>
            <a:lvl3pPr>
              <a:defRPr sz="1600">
                <a:solidFill>
                  <a:schemeClr val="bg1"/>
                </a:solidFill>
              </a:defRPr>
            </a:lvl3pPr>
            <a:lvl4pPr>
              <a:defRPr sz="1400">
                <a:solidFill>
                  <a:schemeClr val="bg1"/>
                </a:solidFill>
              </a:defRPr>
            </a:lvl4pPr>
            <a:lvl5pPr>
              <a:buNone/>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Text Placeholder 5"/>
          <p:cNvSpPr>
            <a:spLocks noGrp="1"/>
          </p:cNvSpPr>
          <p:nvPr>
            <p:ph type="body" sz="quarter" idx="11"/>
          </p:nvPr>
        </p:nvSpPr>
        <p:spPr>
          <a:xfrm>
            <a:off x="323850" y="831560"/>
            <a:ext cx="8268739" cy="390236"/>
          </a:xfrm>
          <a:prstGeom prst="rect">
            <a:avLst/>
          </a:prstGeom>
        </p:spPr>
        <p:txBody>
          <a:bodyPr/>
          <a:lstStyle>
            <a:lvl1pPr>
              <a:defRPr sz="2000" baseline="0">
                <a:solidFill>
                  <a:srgbClr val="EB1738"/>
                </a:solidFill>
              </a:defRPr>
            </a:lvl1pPr>
            <a:lvl2pPr>
              <a:defRPr sz="1600">
                <a:solidFill>
                  <a:schemeClr val="tx1"/>
                </a:solidFill>
              </a:defRPr>
            </a:lvl2pPr>
            <a:lvl3pPr>
              <a:defRPr sz="1400">
                <a:solidFill>
                  <a:schemeClr val="tx1"/>
                </a:solidFill>
              </a:defRPr>
            </a:lvl3pPr>
            <a:lvl4pPr>
              <a:defRPr sz="1400">
                <a:solidFill>
                  <a:schemeClr val="tx1"/>
                </a:solidFill>
              </a:defRPr>
            </a:lvl4pPr>
            <a:lvl5pPr>
              <a:buNone/>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9" name="Text Placeholder 5"/>
          <p:cNvSpPr>
            <a:spLocks noGrp="1"/>
          </p:cNvSpPr>
          <p:nvPr>
            <p:ph type="body" sz="quarter" idx="12"/>
          </p:nvPr>
        </p:nvSpPr>
        <p:spPr>
          <a:xfrm>
            <a:off x="323850" y="1221795"/>
            <a:ext cx="8268739" cy="4730117"/>
          </a:xfrm>
          <a:prstGeom prst="rect">
            <a:avLst/>
          </a:prstGeom>
        </p:spPr>
        <p:txBody>
          <a:bodyPr/>
          <a:lstStyle>
            <a:lvl1pPr>
              <a:defRPr sz="1600" baseline="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buNone/>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822157"/>
            <a:ext cx="9144000" cy="1035843"/>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ront Pag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5" descr="vla_logo_March 2015"/>
          <p:cNvPicPr>
            <a:picLocks noChangeAspect="1" noChangeArrowheads="1"/>
          </p:cNvPicPr>
          <p:nvPr userDrawn="1"/>
        </p:nvPicPr>
        <p:blipFill>
          <a:blip r:embed="rId3"/>
          <a:srcRect/>
          <a:stretch>
            <a:fillRect/>
          </a:stretch>
        </p:blipFill>
        <p:spPr bwMode="auto">
          <a:xfrm>
            <a:off x="5364163" y="6237288"/>
            <a:ext cx="2303462" cy="427037"/>
          </a:xfrm>
          <a:prstGeom prst="rect">
            <a:avLst/>
          </a:prstGeom>
          <a:noFill/>
        </p:spPr>
      </p:pic>
      <p:sp>
        <p:nvSpPr>
          <p:cNvPr id="6" name="Text Placeholder 5"/>
          <p:cNvSpPr>
            <a:spLocks noGrp="1"/>
          </p:cNvSpPr>
          <p:nvPr>
            <p:ph type="body" sz="quarter" idx="10"/>
          </p:nvPr>
        </p:nvSpPr>
        <p:spPr>
          <a:xfrm>
            <a:off x="476250" y="2593571"/>
            <a:ext cx="6074179" cy="565553"/>
          </a:xfrm>
          <a:prstGeom prst="rect">
            <a:avLst/>
          </a:prstGeom>
        </p:spPr>
        <p:txBody>
          <a:bodyPr/>
          <a:lstStyle>
            <a:lvl1pPr>
              <a:defRPr sz="3200" baseline="0">
                <a:solidFill>
                  <a:schemeClr val="bg1"/>
                </a:solidFill>
              </a:defRPr>
            </a:lvl1pPr>
            <a:lvl2pPr>
              <a:defRPr sz="2000">
                <a:solidFill>
                  <a:schemeClr val="bg1"/>
                </a:solidFill>
              </a:defRPr>
            </a:lvl2pPr>
            <a:lvl3pPr>
              <a:defRPr sz="1600">
                <a:solidFill>
                  <a:schemeClr val="bg1"/>
                </a:solidFill>
              </a:defRPr>
            </a:lvl3pPr>
            <a:lvl4pPr>
              <a:defRPr sz="1400">
                <a:solidFill>
                  <a:schemeClr val="bg1"/>
                </a:solidFill>
              </a:defRPr>
            </a:lvl4pPr>
            <a:lvl5pPr>
              <a:buNone/>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7" name="Text Placeholder 5"/>
          <p:cNvSpPr>
            <a:spLocks noGrp="1"/>
          </p:cNvSpPr>
          <p:nvPr>
            <p:ph type="body" sz="quarter" idx="11"/>
          </p:nvPr>
        </p:nvSpPr>
        <p:spPr>
          <a:xfrm>
            <a:off x="476250" y="4335318"/>
            <a:ext cx="8268739" cy="390236"/>
          </a:xfrm>
          <a:prstGeom prst="rect">
            <a:avLst/>
          </a:prstGeom>
        </p:spPr>
        <p:txBody>
          <a:bodyPr/>
          <a:lstStyle>
            <a:lvl1pPr>
              <a:defRPr sz="2000" baseline="0">
                <a:solidFill>
                  <a:srgbClr val="EB1738"/>
                </a:solidFill>
              </a:defRPr>
            </a:lvl1pPr>
            <a:lvl2pPr>
              <a:defRPr sz="1600">
                <a:solidFill>
                  <a:schemeClr val="tx1"/>
                </a:solidFill>
              </a:defRPr>
            </a:lvl2pPr>
            <a:lvl3pPr>
              <a:defRPr sz="1400">
                <a:solidFill>
                  <a:schemeClr val="tx1"/>
                </a:solidFill>
              </a:defRPr>
            </a:lvl3pPr>
            <a:lvl4pPr>
              <a:defRPr sz="1400">
                <a:solidFill>
                  <a:schemeClr val="tx1"/>
                </a:solidFill>
              </a:defRPr>
            </a:lvl4pPr>
            <a:lvl5pPr>
              <a:buNone/>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9" name="Text Placeholder 5"/>
          <p:cNvSpPr>
            <a:spLocks noGrp="1"/>
          </p:cNvSpPr>
          <p:nvPr>
            <p:ph type="body" sz="quarter" idx="12"/>
          </p:nvPr>
        </p:nvSpPr>
        <p:spPr>
          <a:xfrm>
            <a:off x="476250" y="4725554"/>
            <a:ext cx="8268739" cy="390236"/>
          </a:xfrm>
          <a:prstGeom prst="rect">
            <a:avLst/>
          </a:prstGeom>
        </p:spPr>
        <p:txBody>
          <a:bodyPr/>
          <a:lstStyle>
            <a:lvl1pPr>
              <a:defRPr sz="1600" baseline="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buNone/>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2" name="Picture 1"/>
          <p:cNvPicPr>
            <a:picLocks noChangeAspect="1"/>
          </p:cNvPicPr>
          <p:nvPr userDrawn="1"/>
        </p:nvPicPr>
        <p:blipFill>
          <a:blip r:embed="rId4"/>
          <a:stretch>
            <a:fillRect/>
          </a:stretch>
        </p:blipFill>
        <p:spPr>
          <a:xfrm>
            <a:off x="0" y="0"/>
            <a:ext cx="9144000" cy="6858000"/>
          </a:xfrm>
          <a:prstGeom prst="rect">
            <a:avLst/>
          </a:prstGeom>
        </p:spPr>
      </p:pic>
      <p:pic>
        <p:nvPicPr>
          <p:cNvPr id="8" name="Picture 5" descr="vla_logo_March 2015"/>
          <p:cNvPicPr>
            <a:picLocks noChangeAspect="1" noChangeArrowheads="1"/>
          </p:cNvPicPr>
          <p:nvPr userDrawn="1"/>
        </p:nvPicPr>
        <p:blipFill>
          <a:blip r:embed="rId3"/>
          <a:srcRect/>
          <a:stretch>
            <a:fillRect/>
          </a:stretch>
        </p:blipFill>
        <p:spPr bwMode="auto">
          <a:xfrm>
            <a:off x="323528" y="476672"/>
            <a:ext cx="2303462" cy="427037"/>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9094FB3-5C3C-4AE7-9130-FF6602A054AC}" type="datetimeFigureOut">
              <a:rPr lang="en-US"/>
              <a:pPr>
                <a:defRPr/>
              </a:pPr>
              <a:t>3/22/2019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D75B21-CB7A-40D5-8072-6764AD5FEB79}" type="slidenum">
              <a:rPr lang="en-US"/>
              <a:pPr>
                <a:defRPr/>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22157"/>
            <a:ext cx="9144000" cy="103584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889F4BE-9FF8-4347-ACB7-64A8F68D2A42}" type="datetimeFigureOut">
              <a:rPr lang="en-US"/>
              <a:pPr>
                <a:defRPr/>
              </a:pPr>
              <a:t>3/22/2019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38A786-E779-47CD-8466-32D59A0A619F}" type="slidenum">
              <a:rPr lang="en-US"/>
              <a:pPr>
                <a:defRPr/>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38428"/>
            <a:ext cx="9144000" cy="1035843"/>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FD873CF-3C79-43F5-A320-95971C6545E0}" type="datetimeFigureOut">
              <a:rPr lang="en-US"/>
              <a:pPr>
                <a:defRPr/>
              </a:pPr>
              <a:t>3/22/2019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D1D07F9-3838-4F86-AA9E-C99D9A3EDEDD}" type="slidenum">
              <a:rPr lang="en-US"/>
              <a:pPr>
                <a:defRPr/>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38428"/>
            <a:ext cx="9144000" cy="1035843"/>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77531CD-FCE3-458F-ADB0-1572CAECCD2E}" type="datetimeFigureOut">
              <a:rPr lang="en-US"/>
              <a:pPr>
                <a:defRPr/>
              </a:pPr>
              <a:t>3/22/2019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2811803-1978-465D-9AF1-6A4A34A7940D}" type="slidenum">
              <a:rPr lang="en-US"/>
              <a:pPr>
                <a:defRPr/>
              </a:pPr>
              <a:t>‹#›</a:t>
            </a:fld>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22157"/>
            <a:ext cx="9144000" cy="1035843"/>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3BB3933-2C98-42C4-BED8-153967BC95EB}" type="datetimeFigureOut">
              <a:rPr lang="en-US"/>
              <a:pPr>
                <a:defRPr/>
              </a:pPr>
              <a:t>3/22/2019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5687276-F7C2-4637-A818-FDC5D7CC7766}" type="slidenum">
              <a:rPr lang="en-US"/>
              <a:pPr>
                <a:defRPr/>
              </a:pPr>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22157"/>
            <a:ext cx="9144000" cy="1035843"/>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24A62DD-5116-44CF-9327-2A7B09537D0E}" type="datetimeFigureOut">
              <a:rPr lang="en-US"/>
              <a:pPr>
                <a:defRPr/>
              </a:pPr>
              <a:t>3/22/2019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7F82D96-3D9D-497D-B245-C61F23895BF4}" type="slidenum">
              <a:rPr lang="en-US"/>
              <a:pPr>
                <a:defRPr/>
              </a:pPr>
              <a:t>‹#›</a:t>
            </a:fld>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22157"/>
            <a:ext cx="9144000" cy="1035843"/>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BE05297-8AD8-4852-BD80-15C6AAE4C9A8}" type="datetimeFigureOut">
              <a:rPr lang="en-US"/>
              <a:pPr>
                <a:defRPr/>
              </a:pPr>
              <a:t>3/22/2019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F2677D3-0764-46D0-A8EA-D37FCED8DDB0}" type="slidenum">
              <a:rPr lang="en-US"/>
              <a:pPr>
                <a:defRPr/>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38428"/>
            <a:ext cx="9144000" cy="103584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4C59C6C-0BC4-45F7-A3FD-8C501FBE0C71}" type="datetimeFigureOut">
              <a:rPr lang="en-US"/>
              <a:pPr>
                <a:defRPr/>
              </a:pPr>
              <a:t>3/22/2019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2064CF2-DFB1-4DAF-922D-EAE1BE2BBA54}" type="slidenum">
              <a:rPr lang="en-US"/>
              <a:pPr>
                <a:defRPr/>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22157"/>
            <a:ext cx="9144000" cy="1035843"/>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223548C-0A12-4965-B078-26352D42FD04}" type="datetimeFigureOut">
              <a:rPr lang="en-US"/>
              <a:pPr>
                <a:defRPr/>
              </a:pPr>
              <a:t>3/22/2019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7D364DA-05D6-4508-BC89-E04BDE31C4C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Placeholder 2"/>
          <p:cNvSpPr>
            <a:spLocks noGrp="1"/>
          </p:cNvSpPr>
          <p:nvPr>
            <p:ph type="body" sz="quarter" idx="11"/>
          </p:nvPr>
        </p:nvSpPr>
        <p:spPr>
          <a:xfrm>
            <a:off x="539552" y="2485822"/>
            <a:ext cx="8269288" cy="390525"/>
          </a:xfrm>
        </p:spPr>
        <p:txBody>
          <a:bodyPr/>
          <a:lstStyle/>
          <a:p>
            <a:pPr eaLnBrk="1" hangingPunct="1">
              <a:buFont typeface="Arial" charset="0"/>
              <a:buNone/>
            </a:pPr>
            <a:r>
              <a:rPr lang="en-AU" sz="4400" b="1" dirty="0"/>
              <a:t>Family violence</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buNone/>
            </a:pPr>
            <a:r>
              <a:rPr lang="en-US" sz="4400" b="1" dirty="0"/>
              <a:t>Today’s session</a:t>
            </a:r>
            <a:endParaRPr lang="en-AU" sz="4400" dirty="0"/>
          </a:p>
        </p:txBody>
      </p:sp>
      <p:sp>
        <p:nvSpPr>
          <p:cNvPr id="4" name="Text Placeholder 3"/>
          <p:cNvSpPr>
            <a:spLocks noGrp="1"/>
          </p:cNvSpPr>
          <p:nvPr>
            <p:ph type="body" sz="quarter" idx="12"/>
          </p:nvPr>
        </p:nvSpPr>
        <p:spPr/>
        <p:txBody>
          <a:bodyPr/>
          <a:lstStyle/>
          <a:p>
            <a:pPr marL="0" indent="0">
              <a:spcBef>
                <a:spcPct val="50000"/>
              </a:spcBef>
              <a:buNone/>
            </a:pPr>
            <a:r>
              <a:rPr lang="en-AU" sz="2800" dirty="0">
                <a:latin typeface="Calibri" pitchFamily="34" charset="0"/>
              </a:rPr>
              <a:t>We will look at: </a:t>
            </a:r>
          </a:p>
          <a:p>
            <a:pPr>
              <a:spcBef>
                <a:spcPct val="50000"/>
              </a:spcBef>
              <a:buFontTx/>
              <a:buChar char="•"/>
            </a:pPr>
            <a:r>
              <a:rPr lang="en-AU" sz="2800" dirty="0">
                <a:latin typeface="Calibri" pitchFamily="34" charset="0"/>
              </a:rPr>
              <a:t> family violence</a:t>
            </a:r>
          </a:p>
          <a:p>
            <a:pPr>
              <a:spcBef>
                <a:spcPct val="50000"/>
              </a:spcBef>
              <a:buFontTx/>
              <a:buChar char="•"/>
            </a:pPr>
            <a:r>
              <a:rPr lang="en-AU" sz="2800" dirty="0">
                <a:latin typeface="Calibri" pitchFamily="34" charset="0"/>
              </a:rPr>
              <a:t> feeling safe at home</a:t>
            </a:r>
          </a:p>
          <a:p>
            <a:pPr>
              <a:spcBef>
                <a:spcPct val="50000"/>
              </a:spcBef>
              <a:buFontTx/>
              <a:buChar char="•"/>
            </a:pPr>
            <a:r>
              <a:rPr lang="en-AU" sz="2800" dirty="0">
                <a:latin typeface="Calibri" pitchFamily="34" charset="0"/>
              </a:rPr>
              <a:t> what the law says</a:t>
            </a:r>
          </a:p>
          <a:p>
            <a:pPr>
              <a:spcBef>
                <a:spcPct val="50000"/>
              </a:spcBef>
              <a:buFontTx/>
              <a:buChar char="•"/>
            </a:pPr>
            <a:r>
              <a:rPr lang="en-AU" sz="2800" dirty="0">
                <a:latin typeface="Calibri" pitchFamily="34" charset="0"/>
              </a:rPr>
              <a:t> where to get help.</a:t>
            </a:r>
            <a:endParaRPr lang="en-AU" sz="2800" dirty="0"/>
          </a:p>
        </p:txBody>
      </p:sp>
      <p:pic>
        <p:nvPicPr>
          <p:cNvPr id="5" name="Picture 5" descr="Radha with a baby in her arms and a young child by her side." title="Radha"/>
          <p:cNvPicPr>
            <a:picLocks noChangeAspect="1" noChangeArrowheads="1"/>
          </p:cNvPicPr>
          <p:nvPr/>
        </p:nvPicPr>
        <p:blipFill>
          <a:blip r:embed="rId2"/>
          <a:srcRect/>
          <a:stretch>
            <a:fillRect/>
          </a:stretch>
        </p:blipFill>
        <p:spPr bwMode="auto">
          <a:xfrm>
            <a:off x="4644008" y="1340768"/>
            <a:ext cx="3240087" cy="2351087"/>
          </a:xfrm>
          <a:prstGeom prst="rect">
            <a:avLst/>
          </a:prstGeom>
          <a:noFill/>
          <a:ln w="9525">
            <a:noFill/>
            <a:miter lim="800000"/>
            <a:headEnd/>
            <a:tailEnd/>
          </a:ln>
        </p:spPr>
      </p:pic>
    </p:spTree>
    <p:extLst>
      <p:ext uri="{BB962C8B-B14F-4D97-AF65-F5344CB8AC3E}">
        <p14:creationId xmlns:p14="http://schemas.microsoft.com/office/powerpoint/2010/main" val="4134844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buNone/>
            </a:pPr>
            <a:r>
              <a:rPr lang="en-US" sz="4400" b="1" dirty="0" err="1"/>
              <a:t>Radha</a:t>
            </a:r>
            <a:endParaRPr lang="en-AU" sz="4400" b="1" dirty="0"/>
          </a:p>
        </p:txBody>
      </p:sp>
      <p:sp>
        <p:nvSpPr>
          <p:cNvPr id="4" name="Text Placeholder 3"/>
          <p:cNvSpPr>
            <a:spLocks noGrp="1"/>
          </p:cNvSpPr>
          <p:nvPr>
            <p:ph type="body" sz="quarter" idx="12"/>
          </p:nvPr>
        </p:nvSpPr>
        <p:spPr/>
        <p:txBody>
          <a:bodyPr/>
          <a:lstStyle/>
          <a:p>
            <a:pPr marL="0" indent="0">
              <a:buNone/>
            </a:pPr>
            <a:r>
              <a:rPr lang="en-US" sz="2800" dirty="0"/>
              <a:t>	Ajay 				Ram </a:t>
            </a:r>
          </a:p>
          <a:p>
            <a:pPr marL="0" indent="0">
              <a:buNone/>
            </a:pPr>
            <a:endParaRPr lang="en-US" sz="2800" dirty="0"/>
          </a:p>
          <a:p>
            <a:pPr marL="0" indent="0">
              <a:buNone/>
            </a:pPr>
            <a:r>
              <a:rPr lang="en-US" sz="2800" dirty="0"/>
              <a:t>				</a:t>
            </a:r>
          </a:p>
          <a:p>
            <a:pPr marL="0" indent="0">
              <a:buNone/>
            </a:pPr>
            <a:r>
              <a:rPr lang="en-US" sz="2800" dirty="0"/>
              <a:t>				</a:t>
            </a:r>
            <a:r>
              <a:rPr lang="en-US" sz="2800" dirty="0" err="1"/>
              <a:t>Radha</a:t>
            </a:r>
            <a:endParaRPr lang="en-AU" sz="2800" dirty="0"/>
          </a:p>
        </p:txBody>
      </p:sp>
      <p:pic>
        <p:nvPicPr>
          <p:cNvPr id="7" name="Picture 14" descr="Ajay with his arms spread out." title="Ajay"/>
          <p:cNvPicPr>
            <a:picLocks noChangeAspect="1" noChangeArrowheads="1"/>
          </p:cNvPicPr>
          <p:nvPr/>
        </p:nvPicPr>
        <p:blipFill>
          <a:blip r:embed="rId2"/>
          <a:srcRect/>
          <a:stretch>
            <a:fillRect/>
          </a:stretch>
        </p:blipFill>
        <p:spPr bwMode="auto">
          <a:xfrm>
            <a:off x="782301" y="1772816"/>
            <a:ext cx="2779713" cy="3887787"/>
          </a:xfrm>
          <a:prstGeom prst="rect">
            <a:avLst/>
          </a:prstGeom>
          <a:noFill/>
          <a:ln w="9525">
            <a:noFill/>
            <a:miter lim="800000"/>
            <a:headEnd/>
            <a:tailEnd/>
          </a:ln>
        </p:spPr>
      </p:pic>
      <p:pic>
        <p:nvPicPr>
          <p:cNvPr id="8" name="Picture 6" descr="Radha holding her baby." title="Radha"/>
          <p:cNvPicPr>
            <a:picLocks noChangeAspect="1" noChangeArrowheads="1"/>
          </p:cNvPicPr>
          <p:nvPr/>
        </p:nvPicPr>
        <p:blipFill>
          <a:blip r:embed="rId3"/>
          <a:srcRect/>
          <a:stretch>
            <a:fillRect/>
          </a:stretch>
        </p:blipFill>
        <p:spPr bwMode="auto">
          <a:xfrm>
            <a:off x="4020464" y="3397926"/>
            <a:ext cx="3744913" cy="2611437"/>
          </a:xfrm>
          <a:prstGeom prst="rect">
            <a:avLst/>
          </a:prstGeom>
          <a:noFill/>
          <a:ln w="9525">
            <a:noFill/>
            <a:miter lim="800000"/>
            <a:headEnd/>
            <a:tailEnd/>
          </a:ln>
        </p:spPr>
      </p:pic>
      <p:pic>
        <p:nvPicPr>
          <p:cNvPr id="9" name="Picture 10" descr="Ram, looking pensive." title="Ram"/>
          <p:cNvPicPr>
            <a:picLocks noChangeAspect="1" noChangeArrowheads="1"/>
          </p:cNvPicPr>
          <p:nvPr/>
        </p:nvPicPr>
        <p:blipFill>
          <a:blip r:embed="rId4"/>
          <a:srcRect/>
          <a:stretch>
            <a:fillRect/>
          </a:stretch>
        </p:blipFill>
        <p:spPr bwMode="auto">
          <a:xfrm>
            <a:off x="5868144" y="1160323"/>
            <a:ext cx="1871662" cy="1943100"/>
          </a:xfrm>
          <a:prstGeom prst="rect">
            <a:avLst/>
          </a:prstGeom>
          <a:noFill/>
          <a:ln w="9525">
            <a:noFill/>
            <a:miter lim="800000"/>
            <a:headEnd/>
            <a:tailEnd/>
          </a:ln>
        </p:spPr>
      </p:pic>
    </p:spTree>
    <p:extLst>
      <p:ext uri="{BB962C8B-B14F-4D97-AF65-F5344CB8AC3E}">
        <p14:creationId xmlns:p14="http://schemas.microsoft.com/office/powerpoint/2010/main" val="156285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buNone/>
            </a:pPr>
            <a:r>
              <a:rPr lang="en-US" sz="4400" b="1" dirty="0">
                <a:latin typeface="Calibri" pitchFamily="34" charset="0"/>
              </a:rPr>
              <a:t>What is wrong with </a:t>
            </a:r>
          </a:p>
          <a:p>
            <a:pPr marL="0" indent="0">
              <a:buNone/>
            </a:pPr>
            <a:r>
              <a:rPr lang="en-US" sz="4400" b="1" dirty="0">
                <a:latin typeface="Calibri" pitchFamily="34" charset="0"/>
              </a:rPr>
              <a:t>Ajay’s actions?</a:t>
            </a:r>
            <a:endParaRPr lang="en-AU" sz="4400" b="1" dirty="0">
              <a:latin typeface="Calibri" pitchFamily="34" charset="0"/>
            </a:endParaRPr>
          </a:p>
          <a:p>
            <a:pPr marL="0" indent="0">
              <a:buNone/>
            </a:pPr>
            <a:endParaRPr lang="en-AU" dirty="0"/>
          </a:p>
        </p:txBody>
      </p:sp>
      <p:sp>
        <p:nvSpPr>
          <p:cNvPr id="4" name="Text Placeholder 3"/>
          <p:cNvSpPr>
            <a:spLocks noGrp="1"/>
          </p:cNvSpPr>
          <p:nvPr>
            <p:ph type="body" sz="quarter" idx="12"/>
          </p:nvPr>
        </p:nvSpPr>
        <p:spPr/>
        <p:txBody>
          <a:bodyPr/>
          <a:lstStyle/>
          <a:p>
            <a:pPr lvl="4">
              <a:spcBef>
                <a:spcPct val="50000"/>
              </a:spcBef>
            </a:pPr>
            <a:endParaRPr lang="en-AU" sz="2600" b="1" dirty="0"/>
          </a:p>
          <a:p>
            <a:pPr marL="0" indent="0">
              <a:spcBef>
                <a:spcPct val="50000"/>
              </a:spcBef>
              <a:buNone/>
            </a:pPr>
            <a:endParaRPr lang="en-AU" sz="2800" dirty="0"/>
          </a:p>
          <a:p>
            <a:pPr marL="0" indent="0">
              <a:spcBef>
                <a:spcPct val="50000"/>
              </a:spcBef>
              <a:buNone/>
            </a:pPr>
            <a:r>
              <a:rPr lang="en-AU" sz="2800" dirty="0"/>
              <a:t>Family violence can be:</a:t>
            </a:r>
          </a:p>
          <a:p>
            <a:pPr>
              <a:spcBef>
                <a:spcPct val="50000"/>
              </a:spcBef>
              <a:buFontTx/>
              <a:buChar char="•"/>
            </a:pPr>
            <a:r>
              <a:rPr lang="en-AU" sz="2800" dirty="0"/>
              <a:t>physical</a:t>
            </a:r>
          </a:p>
          <a:p>
            <a:pPr>
              <a:spcBef>
                <a:spcPct val="50000"/>
              </a:spcBef>
              <a:buFontTx/>
              <a:buChar char="•"/>
            </a:pPr>
            <a:r>
              <a:rPr lang="en-AU" sz="2800" dirty="0"/>
              <a:t>emotional </a:t>
            </a:r>
          </a:p>
          <a:p>
            <a:pPr>
              <a:spcBef>
                <a:spcPct val="50000"/>
              </a:spcBef>
              <a:buFontTx/>
              <a:buChar char="•"/>
            </a:pPr>
            <a:r>
              <a:rPr lang="en-AU" sz="2800" dirty="0"/>
              <a:t>financial</a:t>
            </a:r>
          </a:p>
          <a:p>
            <a:pPr lvl="4">
              <a:spcBef>
                <a:spcPct val="50000"/>
              </a:spcBef>
            </a:pPr>
            <a:endParaRPr lang="en-AU" sz="2600" b="1" dirty="0"/>
          </a:p>
        </p:txBody>
      </p:sp>
      <p:pic>
        <p:nvPicPr>
          <p:cNvPr id="5" name="Picture 6" descr="Ajay looking defensive." title="Ajay"/>
          <p:cNvPicPr>
            <a:picLocks noChangeAspect="1" noChangeArrowheads="1"/>
          </p:cNvPicPr>
          <p:nvPr/>
        </p:nvPicPr>
        <p:blipFill>
          <a:blip r:embed="rId2"/>
          <a:srcRect/>
          <a:stretch>
            <a:fillRect/>
          </a:stretch>
        </p:blipFill>
        <p:spPr bwMode="auto">
          <a:xfrm>
            <a:off x="4932040" y="2348880"/>
            <a:ext cx="3529013" cy="2813050"/>
          </a:xfrm>
          <a:prstGeom prst="rect">
            <a:avLst/>
          </a:prstGeom>
          <a:noFill/>
          <a:ln w="9525">
            <a:noFill/>
            <a:miter lim="800000"/>
            <a:headEnd/>
            <a:tailEnd/>
          </a:ln>
        </p:spPr>
      </p:pic>
    </p:spTree>
    <p:extLst>
      <p:ext uri="{BB962C8B-B14F-4D97-AF65-F5344CB8AC3E}">
        <p14:creationId xmlns:p14="http://schemas.microsoft.com/office/powerpoint/2010/main" val="3865510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buNone/>
            </a:pPr>
            <a:r>
              <a:rPr lang="en-AU" sz="4400" b="1" dirty="0">
                <a:latin typeface="Calibri" pitchFamily="34" charset="0"/>
              </a:rPr>
              <a:t>What can </a:t>
            </a:r>
            <a:r>
              <a:rPr lang="en-AU" sz="4400" b="1" dirty="0" err="1">
                <a:latin typeface="Calibri" pitchFamily="34" charset="0"/>
              </a:rPr>
              <a:t>Radha</a:t>
            </a:r>
            <a:r>
              <a:rPr lang="en-AU" sz="4400" b="1" dirty="0">
                <a:latin typeface="Calibri" pitchFamily="34" charset="0"/>
              </a:rPr>
              <a:t> do?</a:t>
            </a:r>
          </a:p>
          <a:p>
            <a:pPr marL="0" indent="0">
              <a:buNone/>
            </a:pPr>
            <a:endParaRPr lang="en-AU" dirty="0"/>
          </a:p>
        </p:txBody>
      </p:sp>
      <p:sp>
        <p:nvSpPr>
          <p:cNvPr id="4" name="Text Placeholder 3"/>
          <p:cNvSpPr>
            <a:spLocks noGrp="1"/>
          </p:cNvSpPr>
          <p:nvPr>
            <p:ph type="body" sz="quarter" idx="12"/>
          </p:nvPr>
        </p:nvSpPr>
        <p:spPr/>
        <p:txBody>
          <a:bodyPr/>
          <a:lstStyle/>
          <a:p>
            <a:pPr marL="0" indent="0">
              <a:lnSpc>
                <a:spcPct val="90000"/>
              </a:lnSpc>
              <a:buNone/>
            </a:pPr>
            <a:r>
              <a:rPr lang="en-AU" sz="2800" dirty="0"/>
              <a:t>Police </a:t>
            </a:r>
          </a:p>
          <a:p>
            <a:pPr marL="0" indent="0">
              <a:lnSpc>
                <a:spcPct val="90000"/>
              </a:lnSpc>
              <a:buNone/>
            </a:pPr>
            <a:r>
              <a:rPr lang="en-AU" sz="2800" dirty="0">
                <a:solidFill>
                  <a:srgbClr val="FF0000"/>
                </a:solidFill>
              </a:rPr>
              <a:t>000</a:t>
            </a:r>
            <a:br>
              <a:rPr lang="en-AU" sz="2800" dirty="0">
                <a:solidFill>
                  <a:srgbClr val="FF0000"/>
                </a:solidFill>
              </a:rPr>
            </a:br>
            <a:endParaRPr lang="en-AU" sz="2800" dirty="0">
              <a:solidFill>
                <a:srgbClr val="FF0000"/>
              </a:solidFill>
            </a:endParaRPr>
          </a:p>
          <a:p>
            <a:pPr marL="0" indent="0">
              <a:lnSpc>
                <a:spcPct val="90000"/>
              </a:lnSpc>
              <a:buNone/>
            </a:pPr>
            <a:r>
              <a:rPr lang="en-AU" sz="2800" dirty="0" err="1"/>
              <a:t>inTouch</a:t>
            </a:r>
            <a:r>
              <a:rPr lang="en-AU" sz="2800" dirty="0"/>
              <a:t> </a:t>
            </a:r>
          </a:p>
          <a:p>
            <a:pPr marL="0" indent="0">
              <a:lnSpc>
                <a:spcPct val="90000"/>
              </a:lnSpc>
              <a:buNone/>
            </a:pPr>
            <a:r>
              <a:rPr lang="en-AU" sz="2800" dirty="0">
                <a:solidFill>
                  <a:srgbClr val="FF0000"/>
                </a:solidFill>
              </a:rPr>
              <a:t>1800 755 988</a:t>
            </a:r>
            <a:br>
              <a:rPr lang="en-AU" sz="2800" dirty="0"/>
            </a:br>
            <a:endParaRPr lang="en-AU" sz="2800" dirty="0"/>
          </a:p>
          <a:p>
            <a:pPr marL="0" indent="0">
              <a:lnSpc>
                <a:spcPct val="90000"/>
              </a:lnSpc>
              <a:buNone/>
            </a:pPr>
            <a:r>
              <a:rPr lang="en-AU" sz="2800"/>
              <a:t>Family </a:t>
            </a:r>
            <a:r>
              <a:rPr lang="en-AU" sz="2800" dirty="0"/>
              <a:t>Violence</a:t>
            </a:r>
          </a:p>
          <a:p>
            <a:pPr marL="0" indent="0">
              <a:lnSpc>
                <a:spcPct val="90000"/>
              </a:lnSpc>
              <a:buNone/>
            </a:pPr>
            <a:r>
              <a:rPr lang="en-AU" sz="2800" dirty="0"/>
              <a:t>Response Centre</a:t>
            </a:r>
          </a:p>
          <a:p>
            <a:pPr marL="0" indent="0">
              <a:lnSpc>
                <a:spcPct val="90000"/>
              </a:lnSpc>
              <a:buNone/>
            </a:pPr>
            <a:r>
              <a:rPr lang="en-AU" sz="2800" dirty="0">
                <a:solidFill>
                  <a:srgbClr val="FF0000"/>
                </a:solidFill>
              </a:rPr>
              <a:t>1800 015 188</a:t>
            </a:r>
          </a:p>
        </p:txBody>
      </p:sp>
      <p:pic>
        <p:nvPicPr>
          <p:cNvPr id="5" name="Picture 6" descr="Radha with her children, talking to a friend." title="What can Radha do?"/>
          <p:cNvPicPr>
            <a:picLocks noChangeAspect="1" noChangeArrowheads="1"/>
          </p:cNvPicPr>
          <p:nvPr/>
        </p:nvPicPr>
        <p:blipFill>
          <a:blip r:embed="rId2"/>
          <a:srcRect/>
          <a:stretch>
            <a:fillRect/>
          </a:stretch>
        </p:blipFill>
        <p:spPr bwMode="auto">
          <a:xfrm>
            <a:off x="4444116" y="1556792"/>
            <a:ext cx="4110037" cy="3057525"/>
          </a:xfrm>
          <a:prstGeom prst="rect">
            <a:avLst/>
          </a:prstGeom>
          <a:noFill/>
          <a:ln w="9525">
            <a:noFill/>
            <a:miter lim="800000"/>
            <a:headEnd/>
            <a:tailEnd/>
          </a:ln>
        </p:spPr>
      </p:pic>
    </p:spTree>
    <p:extLst>
      <p:ext uri="{BB962C8B-B14F-4D97-AF65-F5344CB8AC3E}">
        <p14:creationId xmlns:p14="http://schemas.microsoft.com/office/powerpoint/2010/main" val="1977825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buNone/>
            </a:pPr>
            <a:r>
              <a:rPr lang="en-AU" sz="4400" b="1" dirty="0"/>
              <a:t>Family violence </a:t>
            </a:r>
            <a:br>
              <a:rPr lang="en-AU" sz="4400" b="1" dirty="0"/>
            </a:br>
            <a:r>
              <a:rPr lang="en-AU" sz="4400" b="1" dirty="0"/>
              <a:t>intervention orders</a:t>
            </a:r>
            <a:endParaRPr lang="en-AU" sz="4400" dirty="0"/>
          </a:p>
        </p:txBody>
      </p:sp>
      <p:sp>
        <p:nvSpPr>
          <p:cNvPr id="4" name="Text Placeholder 3"/>
          <p:cNvSpPr>
            <a:spLocks noGrp="1"/>
          </p:cNvSpPr>
          <p:nvPr>
            <p:ph type="body" sz="quarter" idx="12"/>
          </p:nvPr>
        </p:nvSpPr>
        <p:spPr/>
        <p:txBody>
          <a:bodyPr/>
          <a:lstStyle/>
          <a:p>
            <a:pPr marL="0" indent="0">
              <a:buNone/>
            </a:pPr>
            <a:endParaRPr lang="en-AU" dirty="0"/>
          </a:p>
        </p:txBody>
      </p:sp>
      <p:pic>
        <p:nvPicPr>
          <p:cNvPr id="6" name="Picture 4" descr="A female police officer." title="Police officer"/>
          <p:cNvPicPr>
            <a:picLocks noChangeAspect="1" noChangeArrowheads="1"/>
          </p:cNvPicPr>
          <p:nvPr/>
        </p:nvPicPr>
        <p:blipFill>
          <a:blip r:embed="rId2"/>
          <a:srcRect/>
          <a:stretch>
            <a:fillRect/>
          </a:stretch>
        </p:blipFill>
        <p:spPr bwMode="auto">
          <a:xfrm>
            <a:off x="1835696" y="2121590"/>
            <a:ext cx="3240088" cy="2481263"/>
          </a:xfrm>
          <a:prstGeom prst="rect">
            <a:avLst/>
          </a:prstGeom>
          <a:noFill/>
          <a:ln w="9525">
            <a:noFill/>
            <a:miter lim="800000"/>
            <a:headEnd/>
            <a:tailEnd/>
          </a:ln>
        </p:spPr>
      </p:pic>
      <p:pic>
        <p:nvPicPr>
          <p:cNvPr id="7" name="Picture 5" descr="A copy of a family violence intervention order." title="Family violence intervention order"/>
          <p:cNvPicPr>
            <a:picLocks noChangeAspect="1" noChangeArrowheads="1"/>
          </p:cNvPicPr>
          <p:nvPr/>
        </p:nvPicPr>
        <p:blipFill>
          <a:blip r:embed="rId3"/>
          <a:srcRect/>
          <a:stretch>
            <a:fillRect/>
          </a:stretch>
        </p:blipFill>
        <p:spPr bwMode="auto">
          <a:xfrm rot="761914">
            <a:off x="5220246" y="2121590"/>
            <a:ext cx="2068513" cy="2930525"/>
          </a:xfrm>
          <a:prstGeom prst="rect">
            <a:avLst/>
          </a:prstGeom>
          <a:noFill/>
          <a:ln w="9525">
            <a:solidFill>
              <a:srgbClr val="000000"/>
            </a:solidFill>
            <a:miter lim="800000"/>
            <a:headEnd/>
            <a:tailEnd/>
          </a:ln>
        </p:spPr>
      </p:pic>
    </p:spTree>
    <p:extLst>
      <p:ext uri="{BB962C8B-B14F-4D97-AF65-F5344CB8AC3E}">
        <p14:creationId xmlns:p14="http://schemas.microsoft.com/office/powerpoint/2010/main" val="830135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buNone/>
            </a:pPr>
            <a:r>
              <a:rPr lang="en-AU" sz="4400" b="1" dirty="0"/>
              <a:t>Free legal help</a:t>
            </a:r>
            <a:endParaRPr lang="en-AU" sz="4400" dirty="0"/>
          </a:p>
        </p:txBody>
      </p:sp>
      <p:sp>
        <p:nvSpPr>
          <p:cNvPr id="4" name="Text Placeholder 3"/>
          <p:cNvSpPr>
            <a:spLocks noGrp="1"/>
          </p:cNvSpPr>
          <p:nvPr>
            <p:ph type="body" sz="quarter" idx="12"/>
          </p:nvPr>
        </p:nvSpPr>
        <p:spPr/>
        <p:txBody>
          <a:bodyPr/>
          <a:lstStyle/>
          <a:p>
            <a:pPr marL="0" indent="0">
              <a:buNone/>
            </a:pPr>
            <a:r>
              <a:rPr lang="en-AU" sz="2800" b="1" dirty="0">
                <a:latin typeface="Calibri" pitchFamily="34" charset="0"/>
                <a:ea typeface="ＭＳ Ｐゴシック" pitchFamily="34" charset="-128"/>
              </a:rPr>
              <a:t>Victoria Legal Aid</a:t>
            </a:r>
            <a:br>
              <a:rPr lang="en-AU" sz="2800" b="1" dirty="0">
                <a:latin typeface="Calibri" pitchFamily="34" charset="0"/>
                <a:ea typeface="ＭＳ Ｐゴシック" pitchFamily="34" charset="-128"/>
              </a:rPr>
            </a:br>
            <a:r>
              <a:rPr lang="en-AU" sz="2800" dirty="0">
                <a:latin typeface="Calibri" pitchFamily="34" charset="0"/>
                <a:ea typeface="ＭＳ Ｐゴシック" pitchFamily="34" charset="-128"/>
              </a:rPr>
              <a:t>1300 792 387</a:t>
            </a:r>
            <a:br>
              <a:rPr lang="en-AU" sz="2800" dirty="0">
                <a:latin typeface="Calibri" pitchFamily="34" charset="0"/>
                <a:ea typeface="ＭＳ Ｐゴシック" pitchFamily="34" charset="-128"/>
              </a:rPr>
            </a:br>
            <a:r>
              <a:rPr lang="en-AU" sz="2800" dirty="0">
                <a:latin typeface="Calibri" pitchFamily="34" charset="0"/>
                <a:ea typeface="ＭＳ Ｐゴシック" pitchFamily="34" charset="-128"/>
              </a:rPr>
              <a:t>www.legalaid.vic.gov.au</a:t>
            </a:r>
          </a:p>
          <a:p>
            <a:pPr marL="0" indent="0">
              <a:buNone/>
            </a:pPr>
            <a:r>
              <a:rPr lang="en-AU" sz="2800" b="1" dirty="0">
                <a:latin typeface="Calibri" pitchFamily="34" charset="0"/>
                <a:ea typeface="ＭＳ Ｐゴシック" pitchFamily="34" charset="-128"/>
              </a:rPr>
              <a:t>Federation of Community</a:t>
            </a:r>
          </a:p>
          <a:p>
            <a:pPr marL="0" indent="0">
              <a:buNone/>
            </a:pPr>
            <a:r>
              <a:rPr lang="en-AU" sz="2800" b="1" dirty="0">
                <a:latin typeface="Calibri" pitchFamily="34" charset="0"/>
                <a:ea typeface="ＭＳ Ｐゴシック" pitchFamily="34" charset="-128"/>
              </a:rPr>
              <a:t>Legal Centres</a:t>
            </a:r>
            <a:br>
              <a:rPr lang="en-AU" sz="2800" b="1" dirty="0">
                <a:latin typeface="Calibri" pitchFamily="34" charset="0"/>
                <a:ea typeface="ＭＳ Ｐゴシック" pitchFamily="34" charset="-128"/>
              </a:rPr>
            </a:br>
            <a:r>
              <a:rPr lang="en-AU" sz="2800" dirty="0">
                <a:latin typeface="Calibri" pitchFamily="34" charset="0"/>
                <a:ea typeface="ＭＳ Ｐゴシック" pitchFamily="34" charset="-128"/>
              </a:rPr>
              <a:t>(03) 9652 1500</a:t>
            </a:r>
            <a:br>
              <a:rPr lang="en-AU" sz="2800" dirty="0">
                <a:latin typeface="Calibri" pitchFamily="34" charset="0"/>
                <a:ea typeface="ＭＳ Ｐゴシック" pitchFamily="34" charset="-128"/>
              </a:rPr>
            </a:br>
            <a:r>
              <a:rPr lang="en-AU" sz="2800" dirty="0">
                <a:latin typeface="Calibri" pitchFamily="34" charset="0"/>
                <a:ea typeface="ＭＳ Ｐゴシック" pitchFamily="34" charset="-128"/>
              </a:rPr>
              <a:t>www.fclc.org.au</a:t>
            </a:r>
          </a:p>
          <a:p>
            <a:pPr marL="0" indent="0">
              <a:buNone/>
            </a:pPr>
            <a:r>
              <a:rPr lang="en-AU" sz="2800" b="1" dirty="0">
                <a:latin typeface="Calibri" pitchFamily="34" charset="0"/>
                <a:ea typeface="ＭＳ Ｐゴシック" pitchFamily="34" charset="-128"/>
              </a:rPr>
              <a:t>	Translating and Interpreting Service</a:t>
            </a:r>
            <a:br>
              <a:rPr lang="en-AU" sz="2800" b="1" dirty="0">
                <a:latin typeface="Calibri" pitchFamily="34" charset="0"/>
                <a:ea typeface="ＭＳ Ｐゴシック" pitchFamily="34" charset="-128"/>
              </a:rPr>
            </a:br>
            <a:r>
              <a:rPr lang="en-AU" sz="2800" b="1" dirty="0">
                <a:latin typeface="Calibri" pitchFamily="34" charset="0"/>
                <a:ea typeface="ＭＳ Ｐゴシック" pitchFamily="34" charset="-128"/>
              </a:rPr>
              <a:t>	</a:t>
            </a:r>
            <a:r>
              <a:rPr lang="en-AU" sz="2800" dirty="0">
                <a:latin typeface="Calibri" pitchFamily="34" charset="0"/>
                <a:ea typeface="ＭＳ Ｐゴシック" pitchFamily="34" charset="-128"/>
              </a:rPr>
              <a:t>131 450</a:t>
            </a:r>
          </a:p>
          <a:p>
            <a:pPr marL="0" indent="0">
              <a:buNone/>
            </a:pPr>
            <a:endParaRPr lang="en-AU" dirty="0"/>
          </a:p>
        </p:txBody>
      </p:sp>
      <p:pic>
        <p:nvPicPr>
          <p:cNvPr id="5" name="Picture 10" descr="th?id=H"/>
          <p:cNvPicPr>
            <a:picLocks noChangeAspect="1" noChangeArrowheads="1"/>
          </p:cNvPicPr>
          <p:nvPr/>
        </p:nvPicPr>
        <p:blipFill>
          <a:blip r:embed="rId2"/>
          <a:srcRect/>
          <a:stretch>
            <a:fillRect/>
          </a:stretch>
        </p:blipFill>
        <p:spPr bwMode="auto">
          <a:xfrm>
            <a:off x="179512" y="4581128"/>
            <a:ext cx="1042987" cy="719137"/>
          </a:xfrm>
          <a:prstGeom prst="rect">
            <a:avLst/>
          </a:prstGeom>
          <a:noFill/>
          <a:ln w="9525">
            <a:noFill/>
            <a:miter lim="800000"/>
            <a:headEnd/>
            <a:tailEnd/>
          </a:ln>
        </p:spPr>
      </p:pic>
      <p:pic>
        <p:nvPicPr>
          <p:cNvPr id="6" name="Picture 11" descr="A lawyer giving advice to a client." title="Free legal help"/>
          <p:cNvPicPr>
            <a:picLocks noChangeAspect="1" noChangeArrowheads="1"/>
          </p:cNvPicPr>
          <p:nvPr/>
        </p:nvPicPr>
        <p:blipFill>
          <a:blip r:embed="rId3"/>
          <a:srcRect/>
          <a:stretch>
            <a:fillRect/>
          </a:stretch>
        </p:blipFill>
        <p:spPr bwMode="auto">
          <a:xfrm>
            <a:off x="4788024" y="1268760"/>
            <a:ext cx="3529012" cy="2452688"/>
          </a:xfrm>
          <a:prstGeom prst="rect">
            <a:avLst/>
          </a:prstGeom>
          <a:noFill/>
          <a:ln w="9525">
            <a:noFill/>
            <a:miter lim="800000"/>
            <a:headEnd/>
            <a:tailEnd/>
          </a:ln>
        </p:spPr>
      </p:pic>
    </p:spTree>
    <p:extLst>
      <p:ext uri="{BB962C8B-B14F-4D97-AF65-F5344CB8AC3E}">
        <p14:creationId xmlns:p14="http://schemas.microsoft.com/office/powerpoint/2010/main" val="289383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buNone/>
            </a:pPr>
            <a:r>
              <a:rPr lang="en-US" sz="4400" dirty="0"/>
              <a:t>True or false?</a:t>
            </a:r>
            <a:endParaRPr lang="en-AU" sz="4400" dirty="0"/>
          </a:p>
        </p:txBody>
      </p:sp>
      <p:sp>
        <p:nvSpPr>
          <p:cNvPr id="4" name="Text Placeholder 3"/>
          <p:cNvSpPr>
            <a:spLocks noGrp="1"/>
          </p:cNvSpPr>
          <p:nvPr>
            <p:ph type="body" sz="quarter" idx="12"/>
          </p:nvPr>
        </p:nvSpPr>
        <p:spPr/>
        <p:txBody>
          <a:bodyPr/>
          <a:lstStyle/>
          <a:p>
            <a:pPr marL="0" indent="0">
              <a:buNone/>
            </a:pPr>
            <a:r>
              <a:rPr lang="en-US" sz="2800" dirty="0">
                <a:latin typeface="Calibri" pitchFamily="34" charset="0"/>
              </a:rPr>
              <a:t>Ajay can beat </a:t>
            </a:r>
            <a:r>
              <a:rPr lang="en-US" sz="2800" dirty="0" err="1">
                <a:latin typeface="Calibri" pitchFamily="34" charset="0"/>
              </a:rPr>
              <a:t>Radha</a:t>
            </a:r>
            <a:r>
              <a:rPr lang="en-US" sz="2800" dirty="0">
                <a:latin typeface="Calibri" pitchFamily="34" charset="0"/>
              </a:rPr>
              <a:t> if she disobeys him.</a:t>
            </a:r>
          </a:p>
          <a:p>
            <a:pPr marL="0" indent="0">
              <a:buNone/>
            </a:pPr>
            <a:br>
              <a:rPr lang="en-US" sz="2800" dirty="0">
                <a:latin typeface="Calibri" pitchFamily="34" charset="0"/>
              </a:rPr>
            </a:br>
            <a:r>
              <a:rPr lang="en-US" sz="2800" dirty="0">
                <a:latin typeface="Calibri" pitchFamily="34" charset="0"/>
              </a:rPr>
              <a:t>Ajay can threaten to hurt the children if they do not do what he says.</a:t>
            </a:r>
            <a:br>
              <a:rPr lang="en-US" sz="2800" dirty="0">
                <a:latin typeface="Calibri" pitchFamily="34" charset="0"/>
              </a:rPr>
            </a:br>
            <a:endParaRPr lang="en-US" sz="2800" dirty="0">
              <a:latin typeface="Calibri" pitchFamily="34" charset="0"/>
            </a:endParaRPr>
          </a:p>
          <a:p>
            <a:pPr marL="0" indent="0">
              <a:buNone/>
            </a:pPr>
            <a:r>
              <a:rPr lang="en-US" sz="2800" dirty="0" err="1">
                <a:latin typeface="Calibri" pitchFamily="34" charset="0"/>
              </a:rPr>
              <a:t>Radha</a:t>
            </a:r>
            <a:r>
              <a:rPr lang="en-US" sz="2800" dirty="0">
                <a:latin typeface="Calibri" pitchFamily="34" charset="0"/>
              </a:rPr>
              <a:t> can find a safe place to stay without telling Ajay where it is.</a:t>
            </a:r>
          </a:p>
          <a:p>
            <a:pPr marL="0" indent="0">
              <a:buNone/>
            </a:pPr>
            <a:endParaRPr lang="en-US" sz="2800" dirty="0">
              <a:latin typeface="Calibri" pitchFamily="34" charset="0"/>
            </a:endParaRPr>
          </a:p>
          <a:p>
            <a:pPr marL="0" indent="0">
              <a:buNone/>
            </a:pPr>
            <a:r>
              <a:rPr lang="en-US" sz="2800" dirty="0">
                <a:latin typeface="Calibri" pitchFamily="34" charset="0"/>
              </a:rPr>
              <a:t>The police can get a court order for Ajay to leave the family home for a while.</a:t>
            </a:r>
          </a:p>
          <a:p>
            <a:pPr marL="0" indent="0">
              <a:buNone/>
            </a:pPr>
            <a:endParaRPr lang="en-AU" dirty="0"/>
          </a:p>
        </p:txBody>
      </p:sp>
    </p:spTree>
    <p:extLst>
      <p:ext uri="{BB962C8B-B14F-4D97-AF65-F5344CB8AC3E}">
        <p14:creationId xmlns:p14="http://schemas.microsoft.com/office/powerpoint/2010/main" val="3576078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12393</TotalTime>
  <Words>88</Words>
  <Application>Microsoft Office PowerPoint</Application>
  <PresentationFormat>On-screen Show (4:3)</PresentationFormat>
  <Paragraphs>65</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AMES Settlement</dc:title>
  <dc:creator>Tuan</dc:creator>
  <cp:lastModifiedBy>Melanie Fugoso</cp:lastModifiedBy>
  <cp:revision>965</cp:revision>
  <cp:lastPrinted>2013-08-20T05:26:38Z</cp:lastPrinted>
  <dcterms:created xsi:type="dcterms:W3CDTF">2013-08-11T07:18:09Z</dcterms:created>
  <dcterms:modified xsi:type="dcterms:W3CDTF">2019-03-22T04:38:05Z</dcterms:modified>
</cp:coreProperties>
</file>