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545" r:id="rId2"/>
    <p:sldId id="880" r:id="rId3"/>
    <p:sldId id="881" r:id="rId4"/>
    <p:sldId id="882" r:id="rId5"/>
    <p:sldId id="883" r:id="rId6"/>
    <p:sldId id="884" r:id="rId7"/>
    <p:sldId id="885" r:id="rId8"/>
    <p:sldId id="886" r:id="rId9"/>
    <p:sldId id="887" r:id="rId10"/>
    <p:sldId id="888" r:id="rId11"/>
    <p:sldId id="889" r:id="rId1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EB1738"/>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1" autoAdjust="0"/>
    <p:restoredTop sz="65733" autoAdjust="0"/>
  </p:normalViewPr>
  <p:slideViewPr>
    <p:cSldViewPr>
      <p:cViewPr varScale="1">
        <p:scale>
          <a:sx n="93" d="100"/>
          <a:sy n="93" d="100"/>
        </p:scale>
        <p:origin x="18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2658" y="111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5E8F5C8-DEDC-4928-821F-394A237A25EB}" type="datetimeFigureOut">
              <a:rPr lang="en-US"/>
              <a:pPr>
                <a:defRPr/>
              </a:pPr>
              <a:t>1/16/2019</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7C468F0-56CC-44EA-A393-26B5D6EA517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5DA9875-577F-4AC9-9DC5-AAB5984F50CA}" type="datetimeFigureOut">
              <a:rPr lang="en-US"/>
              <a:pPr>
                <a:defRPr/>
              </a:pPr>
              <a:t>1/16/2019</a:t>
            </a:fld>
            <a:endParaRPr lang="en-US"/>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11373A9-6E8E-45EB-A7AA-8E8E4344E25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legalaid.vic.gov.a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D6881185-70B2-47F6-A8B7-E28E5142454A}" type="slidenum">
              <a:rPr lang="en-US"/>
              <a:pPr>
                <a:defRPr/>
              </a:pPr>
              <a:t>1</a:t>
            </a:fld>
            <a:endParaRPr lang="en-US"/>
          </a:p>
        </p:txBody>
      </p:sp>
      <p:sp>
        <p:nvSpPr>
          <p:cNvPr id="18434"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r>
              <a:rPr lang="en-US" sz="800" kern="1200" dirty="0">
                <a:solidFill>
                  <a:schemeClr val="tx1"/>
                </a:solidFill>
                <a:effectLst/>
                <a:latin typeface="+mn-lt"/>
                <a:ea typeface="+mn-ea"/>
                <a:cs typeface="+mn-cs"/>
              </a:rPr>
              <a:t>Produced by Victoria Legal Aid</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Victoria Legal Aid</a:t>
            </a:r>
            <a:endParaRPr lang="en-AU" sz="800" kern="1200" dirty="0">
              <a:solidFill>
                <a:schemeClr val="tx1"/>
              </a:solidFill>
              <a:effectLst/>
              <a:latin typeface="+mn-lt"/>
              <a:ea typeface="+mn-ea"/>
              <a:cs typeface="+mn-cs"/>
            </a:endParaRPr>
          </a:p>
          <a:p>
            <a:r>
              <a:rPr lang="en-AU" sz="800" kern="1200" dirty="0">
                <a:solidFill>
                  <a:schemeClr val="tx1"/>
                </a:solidFill>
                <a:effectLst/>
                <a:latin typeface="+mn-lt"/>
                <a:ea typeface="+mn-ea"/>
                <a:cs typeface="+mn-cs"/>
              </a:rPr>
              <a:t>Level 9, 570 Bourke Street</a:t>
            </a:r>
            <a:br>
              <a:rPr lang="en-AU" sz="800" kern="1200" dirty="0">
                <a:solidFill>
                  <a:schemeClr val="tx1"/>
                </a:solidFill>
                <a:effectLst/>
                <a:latin typeface="+mn-lt"/>
                <a:ea typeface="+mn-ea"/>
                <a:cs typeface="+mn-cs"/>
              </a:rPr>
            </a:br>
            <a:r>
              <a:rPr lang="en-AU" sz="800" kern="1200" dirty="0">
                <a:solidFill>
                  <a:schemeClr val="tx1"/>
                </a:solidFill>
                <a:effectLst/>
                <a:latin typeface="+mn-lt"/>
                <a:ea typeface="+mn-ea"/>
                <a:cs typeface="+mn-cs"/>
              </a:rPr>
              <a:t>Melbourne VIC 3000</a:t>
            </a:r>
          </a:p>
          <a:p>
            <a:r>
              <a:rPr lang="en-AU" sz="800" kern="1200" dirty="0">
                <a:solidFill>
                  <a:schemeClr val="tx1"/>
                </a:solidFill>
                <a:effectLst/>
                <a:latin typeface="+mn-lt"/>
                <a:ea typeface="+mn-ea"/>
                <a:cs typeface="+mn-cs"/>
              </a:rPr>
              <a:t>For free information about the law and how we can help you, please visit our website www.legalaid.vic.gov.au or call 1300 792 387</a:t>
            </a:r>
          </a:p>
          <a:p>
            <a:r>
              <a:rPr lang="en-AU" sz="800" kern="1200" dirty="0">
                <a:solidFill>
                  <a:schemeClr val="tx1"/>
                </a:solidFill>
                <a:effectLst/>
                <a:latin typeface="+mn-lt"/>
                <a:ea typeface="+mn-ea"/>
                <a:cs typeface="+mn-cs"/>
              </a:rPr>
              <a:t>For business queries, call (03) 9269 0234</a:t>
            </a: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First edition January 2017, minor edits 2019</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Acknowledgments: We thank AMES for their input into the original version of this resource.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2019 Victoria Legal Aid. </a:t>
            </a:r>
          </a:p>
          <a:p>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This work is licensed under a </a:t>
            </a:r>
            <a:r>
              <a:rPr lang="en-US" sz="800" u="sng" kern="1200" dirty="0">
                <a:solidFill>
                  <a:schemeClr val="tx1"/>
                </a:solidFill>
                <a:effectLst/>
                <a:latin typeface="+mn-lt"/>
                <a:ea typeface="+mn-ea"/>
                <a:cs typeface="+mn-cs"/>
                <a:hlinkClick r:id="rId3"/>
              </a:rPr>
              <a:t>Creative Commons Attribution 4.0 </a:t>
            </a:r>
            <a:r>
              <a:rPr lang="en-US" sz="800" u="sng" kern="1200" dirty="0" err="1">
                <a:solidFill>
                  <a:schemeClr val="tx1"/>
                </a:solidFill>
                <a:effectLst/>
                <a:latin typeface="+mn-lt"/>
                <a:ea typeface="+mn-ea"/>
                <a:cs typeface="+mn-cs"/>
                <a:hlinkClick r:id="rId3"/>
              </a:rPr>
              <a:t>licence</a:t>
            </a:r>
            <a:r>
              <a:rPr lang="en-US" sz="800" kern="1200" dirty="0">
                <a:solidFill>
                  <a:schemeClr val="tx1"/>
                </a:solidFill>
                <a:effectLst/>
                <a:latin typeface="+mn-lt"/>
                <a:ea typeface="+mn-ea"/>
                <a:cs typeface="+mn-cs"/>
              </a:rPr>
              <a:t>. You are free to re-use the work under that </a:t>
            </a:r>
            <a:r>
              <a:rPr lang="en-US" sz="800" kern="1200" dirty="0" err="1">
                <a:solidFill>
                  <a:schemeClr val="tx1"/>
                </a:solidFill>
                <a:effectLst/>
                <a:latin typeface="+mn-lt"/>
                <a:ea typeface="+mn-ea"/>
                <a:cs typeface="+mn-cs"/>
              </a:rPr>
              <a:t>licence</a:t>
            </a:r>
            <a:r>
              <a:rPr lang="en-US" sz="800" kern="1200" dirty="0">
                <a:solidFill>
                  <a:schemeClr val="tx1"/>
                </a:solidFill>
                <a:effectLst/>
                <a:latin typeface="+mn-lt"/>
                <a:ea typeface="+mn-ea"/>
                <a:cs typeface="+mn-cs"/>
              </a:rPr>
              <a:t>, on the condition that you credit Victoria Legal Aid as author, indicate if changes were made and comply with other </a:t>
            </a:r>
            <a:r>
              <a:rPr lang="en-US" sz="800" kern="1200" dirty="0" err="1">
                <a:solidFill>
                  <a:schemeClr val="tx1"/>
                </a:solidFill>
                <a:effectLst/>
                <a:latin typeface="+mn-lt"/>
                <a:ea typeface="+mn-ea"/>
                <a:cs typeface="+mn-cs"/>
              </a:rPr>
              <a:t>licence</a:t>
            </a:r>
            <a:r>
              <a:rPr lang="en-US" sz="800" kern="1200" dirty="0">
                <a:solidFill>
                  <a:schemeClr val="tx1"/>
                </a:solidFill>
                <a:effectLst/>
                <a:latin typeface="+mn-lt"/>
                <a:ea typeface="+mn-ea"/>
                <a:cs typeface="+mn-cs"/>
              </a:rPr>
              <a:t> terms. The </a:t>
            </a:r>
            <a:r>
              <a:rPr lang="en-US" sz="800" kern="1200" dirty="0" err="1">
                <a:solidFill>
                  <a:schemeClr val="tx1"/>
                </a:solidFill>
                <a:effectLst/>
                <a:latin typeface="+mn-lt"/>
                <a:ea typeface="+mn-ea"/>
                <a:cs typeface="+mn-cs"/>
              </a:rPr>
              <a:t>licence</a:t>
            </a:r>
            <a:r>
              <a:rPr lang="en-US" sz="800" kern="1200" dirty="0">
                <a:solidFill>
                  <a:schemeClr val="tx1"/>
                </a:solidFill>
                <a:effectLst/>
                <a:latin typeface="+mn-lt"/>
                <a:ea typeface="+mn-ea"/>
                <a:cs typeface="+mn-cs"/>
              </a:rPr>
              <a:t> does not apply to any images, photographs or branding including the Victoria Legal Aid logo.</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Disclaimer: The material in this publication is a general guide only. It is not legal advice. If you need to, please get legal advice about your own particular situation.</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Victoria Legal Aid</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Victoria Legal Aid is a government-funded agency set up to ensure that people who cannot afford to pay for a private lawyer can get help with their legal problems. We provide free information for all Victorians, family dispute resolution for disadvantaged families, provide lawyers on duty in most courts and tribunals in Victoria, and fund legal representation for people who meet our eligibility criteria. We help Victorian people with legal problems about criminal matters, family breakdown, child protection, family violence, child support, immigration, social security, mental health, discrimination, guardianship and administration, tenancy and debt.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Changes to the law</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The law changes all the time. To check for changes you can:</a:t>
            </a:r>
            <a:endParaRPr lang="en-AU" sz="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800" kern="1200" dirty="0">
                <a:solidFill>
                  <a:schemeClr val="tx1"/>
                </a:solidFill>
                <a:effectLst/>
                <a:latin typeface="+mn-lt"/>
                <a:ea typeface="+mn-ea"/>
                <a:cs typeface="+mn-cs"/>
              </a:rPr>
              <a:t>call Victoria Legal Aid’s Legal Help phone line on 1300 792 387</a:t>
            </a:r>
            <a:endParaRPr lang="en-AU" sz="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800" kern="1200" dirty="0">
                <a:solidFill>
                  <a:schemeClr val="tx1"/>
                </a:solidFill>
                <a:effectLst/>
                <a:latin typeface="+mn-lt"/>
                <a:ea typeface="+mn-ea"/>
                <a:cs typeface="+mn-cs"/>
              </a:rPr>
              <a:t>visit the </a:t>
            </a:r>
            <a:r>
              <a:rPr lang="en-US" sz="800" u="sng" kern="1200" dirty="0">
                <a:solidFill>
                  <a:schemeClr val="tx1"/>
                </a:solidFill>
                <a:effectLst/>
                <a:latin typeface="+mn-lt"/>
                <a:ea typeface="+mn-ea"/>
                <a:cs typeface="+mn-cs"/>
                <a:hlinkClick r:id="rId4"/>
              </a:rPr>
              <a:t>Victoria Legal Aid website</a:t>
            </a:r>
            <a:r>
              <a:rPr lang="en-US" sz="800" kern="1200" dirty="0">
                <a:solidFill>
                  <a:schemeClr val="tx1"/>
                </a:solidFill>
                <a:effectLst/>
                <a:latin typeface="+mn-lt"/>
                <a:ea typeface="+mn-ea"/>
                <a:cs typeface="+mn-cs"/>
              </a:rPr>
              <a:t> (www.legalaid.vic.gov.au).</a:t>
            </a:r>
            <a:endParaRPr lang="en-AU" sz="800" kern="1200">
              <a:solidFill>
                <a:schemeClr val="tx1"/>
              </a:solidFill>
              <a:effectLst/>
              <a:latin typeface="+mn-lt"/>
              <a:ea typeface="+mn-ea"/>
              <a:cs typeface="+mn-cs"/>
            </a:endParaRPr>
          </a:p>
          <a:p>
            <a:endParaRPr lang="en-AU" sz="800" dirty="0"/>
          </a:p>
        </p:txBody>
      </p:sp>
      <p:sp>
        <p:nvSpPr>
          <p:cNvPr id="2" name="Slide Number Placeholder 3"/>
          <p:cNvSpPr txBox="1">
            <a:spLocks noGrp="1"/>
          </p:cNvSpPr>
          <p:nvPr/>
        </p:nvSpPr>
        <p:spPr bwMode="auto">
          <a:xfrm>
            <a:off x="3849688" y="9428163"/>
            <a:ext cx="2946400" cy="496887"/>
          </a:xfrm>
          <a:prstGeom prst="rect">
            <a:avLst/>
          </a:prstGeom>
          <a:noFill/>
          <a:ln>
            <a:miter lim="800000"/>
            <a:headEnd/>
            <a:tailEnd/>
          </a:ln>
        </p:spPr>
        <p:txBody>
          <a:bodyPr anchor="b"/>
          <a:lstStyle/>
          <a:p>
            <a:pPr algn="r">
              <a:defRPr/>
            </a:pPr>
            <a:fld id="{30FD776E-2D87-44BB-87BD-3D9B5774BDF7}" type="slidenum">
              <a:rPr lang="en-US" sz="1200">
                <a:latin typeface="+mn-lt"/>
                <a:cs typeface="+mn-cs"/>
              </a:rPr>
              <a:pPr algn="r">
                <a:defRPr/>
              </a:pPr>
              <a:t>1</a:t>
            </a:fld>
            <a:endParaRPr lang="en-US" sz="1200">
              <a:latin typeface="+mn-l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54BA10A-3C5A-4965-8106-A2E0722C7FF8}" type="datetimeFigureOut">
              <a:rPr lang="en-US"/>
              <a:pPr>
                <a:defRPr/>
              </a:pPr>
              <a:t>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1C4317-9A71-42A9-BC76-5928B6176D5F}"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38428"/>
            <a:ext cx="9144000" cy="10358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6A8048-247C-4C10-B1B6-20789FC7408A}" type="datetimeFigureOut">
              <a:rPr lang="en-US"/>
              <a:pPr>
                <a:defRPr/>
              </a:pPr>
              <a:t>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195B2F-CA91-4601-893F-F74051FA8D37}"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38428"/>
            <a:ext cx="9144000" cy="103584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1EC304-14EA-4670-BC1D-9737C3AD097E}" type="datetimeFigureOut">
              <a:rPr lang="en-US"/>
              <a:pPr>
                <a:defRPr/>
              </a:pPr>
              <a:t>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7AA55-027C-4455-950F-561A6AC5F463}"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38428"/>
            <a:ext cx="9144000" cy="10358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nal Slide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323850" y="266007"/>
            <a:ext cx="7889125" cy="565553"/>
          </a:xfrm>
          <a:prstGeom prst="rect">
            <a:avLst/>
          </a:prstGeom>
        </p:spPr>
        <p:txBody>
          <a:bodyPr/>
          <a:lstStyle>
            <a:lvl1pPr>
              <a:defRPr sz="3200" baseline="0">
                <a:solidFill>
                  <a:srgbClr val="EB1738"/>
                </a:solidFill>
              </a:defRPr>
            </a:lvl1pPr>
            <a:lvl2pPr>
              <a:defRPr sz="2000">
                <a:solidFill>
                  <a:schemeClr val="bg1"/>
                </a:solidFill>
              </a:defRPr>
            </a:lvl2pPr>
            <a:lvl3pPr>
              <a:defRPr sz="1600">
                <a:solidFill>
                  <a:schemeClr val="bg1"/>
                </a:solidFill>
              </a:defRPr>
            </a:lvl3pPr>
            <a:lvl4pPr>
              <a:defRPr sz="1400">
                <a:solidFill>
                  <a:schemeClr val="bg1"/>
                </a:solidFill>
              </a:defRPr>
            </a:lvl4pPr>
            <a:lvl5pPr>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5"/>
          <p:cNvSpPr>
            <a:spLocks noGrp="1"/>
          </p:cNvSpPr>
          <p:nvPr>
            <p:ph type="body" sz="quarter" idx="11"/>
          </p:nvPr>
        </p:nvSpPr>
        <p:spPr>
          <a:xfrm>
            <a:off x="323850" y="831560"/>
            <a:ext cx="8268739" cy="390236"/>
          </a:xfrm>
          <a:prstGeom prst="rect">
            <a:avLst/>
          </a:prstGeom>
        </p:spPr>
        <p:txBody>
          <a:bodyPr/>
          <a:lstStyle>
            <a:lvl1pPr>
              <a:defRPr sz="2000" baseline="0">
                <a:solidFill>
                  <a:srgbClr val="EB1738"/>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5"/>
          <p:cNvSpPr>
            <a:spLocks noGrp="1"/>
          </p:cNvSpPr>
          <p:nvPr>
            <p:ph type="body" sz="quarter" idx="12"/>
          </p:nvPr>
        </p:nvSpPr>
        <p:spPr>
          <a:xfrm>
            <a:off x="323850" y="1221795"/>
            <a:ext cx="8268739" cy="4730117"/>
          </a:xfrm>
          <a:prstGeom prst="rect">
            <a:avLst/>
          </a:prstGeom>
        </p:spPr>
        <p:txBody>
          <a:bodyPr/>
          <a:lstStyle>
            <a:lvl1pPr>
              <a:defRPr sz="1600" baseline="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ront P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5" descr="vla_logo_March 2015"/>
          <p:cNvPicPr>
            <a:picLocks noChangeAspect="1" noChangeArrowheads="1"/>
          </p:cNvPicPr>
          <p:nvPr userDrawn="1"/>
        </p:nvPicPr>
        <p:blipFill>
          <a:blip r:embed="rId3"/>
          <a:srcRect/>
          <a:stretch>
            <a:fillRect/>
          </a:stretch>
        </p:blipFill>
        <p:spPr bwMode="auto">
          <a:xfrm>
            <a:off x="5364163" y="6237288"/>
            <a:ext cx="2303462" cy="427037"/>
          </a:xfrm>
          <a:prstGeom prst="rect">
            <a:avLst/>
          </a:prstGeom>
          <a:noFill/>
        </p:spPr>
      </p:pic>
      <p:sp>
        <p:nvSpPr>
          <p:cNvPr id="6" name="Text Placeholder 5"/>
          <p:cNvSpPr>
            <a:spLocks noGrp="1"/>
          </p:cNvSpPr>
          <p:nvPr>
            <p:ph type="body" sz="quarter" idx="10"/>
          </p:nvPr>
        </p:nvSpPr>
        <p:spPr>
          <a:xfrm>
            <a:off x="476250" y="2593571"/>
            <a:ext cx="6074179" cy="565553"/>
          </a:xfrm>
          <a:prstGeom prst="rect">
            <a:avLst/>
          </a:prstGeom>
        </p:spPr>
        <p:txBody>
          <a:bodyPr/>
          <a:lstStyle>
            <a:lvl1pPr>
              <a:defRPr sz="3200" baseline="0">
                <a:solidFill>
                  <a:schemeClr val="bg1"/>
                </a:solidFill>
              </a:defRPr>
            </a:lvl1pPr>
            <a:lvl2pPr>
              <a:defRPr sz="2000">
                <a:solidFill>
                  <a:schemeClr val="bg1"/>
                </a:solidFill>
              </a:defRPr>
            </a:lvl2pPr>
            <a:lvl3pPr>
              <a:defRPr sz="1600">
                <a:solidFill>
                  <a:schemeClr val="bg1"/>
                </a:solidFill>
              </a:defRPr>
            </a:lvl3pPr>
            <a:lvl4pPr>
              <a:defRPr sz="1400">
                <a:solidFill>
                  <a:schemeClr val="bg1"/>
                </a:solidFill>
              </a:defRPr>
            </a:lvl4pPr>
            <a:lvl5pPr>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ext Placeholder 5"/>
          <p:cNvSpPr>
            <a:spLocks noGrp="1"/>
          </p:cNvSpPr>
          <p:nvPr>
            <p:ph type="body" sz="quarter" idx="11"/>
          </p:nvPr>
        </p:nvSpPr>
        <p:spPr>
          <a:xfrm>
            <a:off x="476250" y="4335318"/>
            <a:ext cx="8268739" cy="390236"/>
          </a:xfrm>
          <a:prstGeom prst="rect">
            <a:avLst/>
          </a:prstGeom>
        </p:spPr>
        <p:txBody>
          <a:bodyPr/>
          <a:lstStyle>
            <a:lvl1pPr>
              <a:defRPr sz="2000" baseline="0">
                <a:solidFill>
                  <a:srgbClr val="EB1738"/>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5"/>
          <p:cNvSpPr>
            <a:spLocks noGrp="1"/>
          </p:cNvSpPr>
          <p:nvPr>
            <p:ph type="body" sz="quarter" idx="12"/>
          </p:nvPr>
        </p:nvSpPr>
        <p:spPr>
          <a:xfrm>
            <a:off x="476250" y="4725554"/>
            <a:ext cx="8268739" cy="390236"/>
          </a:xfrm>
          <a:prstGeom prst="rect">
            <a:avLst/>
          </a:prstGeom>
        </p:spPr>
        <p:txBody>
          <a:bodyPr/>
          <a:lstStyle>
            <a:lvl1pPr>
              <a:defRPr sz="1600" baseline="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2" name="Picture 1"/>
          <p:cNvPicPr>
            <a:picLocks noChangeAspect="1"/>
          </p:cNvPicPr>
          <p:nvPr userDrawn="1"/>
        </p:nvPicPr>
        <p:blipFill>
          <a:blip r:embed="rId4"/>
          <a:stretch>
            <a:fillRect/>
          </a:stretch>
        </p:blipFill>
        <p:spPr>
          <a:xfrm>
            <a:off x="0" y="0"/>
            <a:ext cx="9144000" cy="6858000"/>
          </a:xfrm>
          <a:prstGeom prst="rect">
            <a:avLst/>
          </a:prstGeom>
        </p:spPr>
      </p:pic>
      <p:pic>
        <p:nvPicPr>
          <p:cNvPr id="8" name="Picture 5" descr="vla_logo_March 2015"/>
          <p:cNvPicPr>
            <a:picLocks noChangeAspect="1" noChangeArrowheads="1"/>
          </p:cNvPicPr>
          <p:nvPr userDrawn="1"/>
        </p:nvPicPr>
        <p:blipFill>
          <a:blip r:embed="rId3"/>
          <a:srcRect/>
          <a:stretch>
            <a:fillRect/>
          </a:stretch>
        </p:blipFill>
        <p:spPr bwMode="auto">
          <a:xfrm>
            <a:off x="323528" y="476672"/>
            <a:ext cx="2303462" cy="427037"/>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018176-6D24-455C-A98A-D8A2F675BF74}" type="datetimeFigureOut">
              <a:rPr lang="en-US"/>
              <a:pPr>
                <a:defRPr/>
              </a:pPr>
              <a:t>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FA0AE9-B4D7-45AC-B202-E87A58C0BB9D}"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38428"/>
            <a:ext cx="9144000" cy="103584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FDBEA6F-8DC1-4FB5-9440-2DF554AB592A}" type="datetimeFigureOut">
              <a:rPr lang="en-US"/>
              <a:pPr>
                <a:defRPr/>
              </a:pPr>
              <a:t>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5E1C9-772A-40FE-A76B-0541406E41AB}"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38428"/>
            <a:ext cx="9144000" cy="103584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0723F72-491D-46B5-8115-B1B7F880BEA8}" type="datetimeFigureOut">
              <a:rPr lang="en-US"/>
              <a:pPr>
                <a:defRPr/>
              </a:pPr>
              <a:t>1/16/2019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9B8157-58B4-44F1-A2C7-B495CD4A1DF1}"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8419"/>
            <a:ext cx="9144000" cy="103584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2245014-528B-4969-A962-822BDDCDDAA2}" type="datetimeFigureOut">
              <a:rPr lang="en-US"/>
              <a:pPr>
                <a:defRPr/>
              </a:pPr>
              <a:t>1/16/2019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3173D63-65F3-476E-A013-CBD1A89ABE55}" type="slidenum">
              <a:rPr lang="en-US"/>
              <a:pPr>
                <a:defRPr/>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38428"/>
            <a:ext cx="9144000" cy="10358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A1E8400-0C8B-4E6C-A9A8-594EDA2B2E64}" type="datetimeFigureOut">
              <a:rPr lang="en-US"/>
              <a:pPr>
                <a:defRPr/>
              </a:pPr>
              <a:t>1/16/2019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30C731-B6AD-405E-8492-967770C8C5E7}"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38428"/>
            <a:ext cx="9144000" cy="103584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9AD3D8-0610-4E6D-9F25-B1697081E0A8}" type="datetimeFigureOut">
              <a:rPr lang="en-US"/>
              <a:pPr>
                <a:defRPr/>
              </a:pPr>
              <a:t>1/16/2019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787AAD6-6C70-45BD-A4A8-6D636B292444}" type="slidenum">
              <a:rPr lang="en-US"/>
              <a:pPr>
                <a:defRPr/>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38428"/>
            <a:ext cx="9144000" cy="103584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6D28936-7F95-467C-9795-87251814FA6B}" type="datetimeFigureOut">
              <a:rPr lang="en-US"/>
              <a:pPr>
                <a:defRPr/>
              </a:pPr>
              <a:t>1/16/2019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DFB1BD-BC9A-449E-B1E5-0B042041AE10}"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38428"/>
            <a:ext cx="9144000" cy="103584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856942-28EA-4C3D-95FA-84AA0073A264}" type="datetimeFigureOut">
              <a:rPr lang="en-US"/>
              <a:pPr>
                <a:defRPr/>
              </a:pPr>
              <a:t>1/16/2019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EEE154-3157-4434-8C86-1AA022F7AF40}"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38428"/>
            <a:ext cx="9144000" cy="103584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F9AC636-3761-4C1B-BC6D-A98E7014BE24}" type="datetimeFigureOut">
              <a:rPr lang="en-US"/>
              <a:pPr>
                <a:defRPr/>
              </a:pPr>
              <a:t>1/16/2019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8B7AB77-7B7D-401F-A208-23D6089B99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2"/>
          <p:cNvSpPr>
            <a:spLocks noGrp="1"/>
          </p:cNvSpPr>
          <p:nvPr>
            <p:ph type="body" sz="quarter" idx="11"/>
          </p:nvPr>
        </p:nvSpPr>
        <p:spPr>
          <a:xfrm>
            <a:off x="497357" y="2485822"/>
            <a:ext cx="8269288" cy="390525"/>
          </a:xfrm>
        </p:spPr>
        <p:txBody>
          <a:bodyPr/>
          <a:lstStyle/>
          <a:p>
            <a:pPr eaLnBrk="1" hangingPunct="1">
              <a:buFont typeface="Arial" charset="0"/>
              <a:buNone/>
            </a:pPr>
            <a:r>
              <a:rPr lang="en-AU" sz="4400" b="1" dirty="0"/>
              <a:t>Police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What happens at court?</a:t>
            </a:r>
            <a:endParaRPr lang="en-AU" sz="4400" dirty="0"/>
          </a:p>
        </p:txBody>
      </p:sp>
      <p:pic>
        <p:nvPicPr>
          <p:cNvPr id="5" name="Picture 6" descr="Abdi sitting at a desk." title="Abdi"/>
          <p:cNvPicPr>
            <a:picLocks noChangeAspect="1" noChangeArrowheads="1"/>
          </p:cNvPicPr>
          <p:nvPr/>
        </p:nvPicPr>
        <p:blipFill>
          <a:blip r:embed="rId2"/>
          <a:srcRect/>
          <a:stretch>
            <a:fillRect/>
          </a:stretch>
        </p:blipFill>
        <p:spPr bwMode="auto">
          <a:xfrm>
            <a:off x="6011863" y="3284984"/>
            <a:ext cx="2098675" cy="2344738"/>
          </a:xfrm>
          <a:prstGeom prst="rect">
            <a:avLst/>
          </a:prstGeom>
          <a:noFill/>
          <a:ln w="9525">
            <a:noFill/>
            <a:miter lim="800000"/>
            <a:headEnd/>
            <a:tailEnd/>
          </a:ln>
        </p:spPr>
      </p:pic>
      <p:pic>
        <p:nvPicPr>
          <p:cNvPr id="6" name="Picture 7" descr="A police officer speaking." title="Police officer"/>
          <p:cNvPicPr>
            <a:picLocks noChangeAspect="1" noChangeArrowheads="1"/>
          </p:cNvPicPr>
          <p:nvPr/>
        </p:nvPicPr>
        <p:blipFill>
          <a:blip r:embed="rId3"/>
          <a:srcRect/>
          <a:stretch>
            <a:fillRect/>
          </a:stretch>
        </p:blipFill>
        <p:spPr bwMode="auto">
          <a:xfrm>
            <a:off x="611560" y="3284984"/>
            <a:ext cx="3513137" cy="2338388"/>
          </a:xfrm>
          <a:prstGeom prst="rect">
            <a:avLst/>
          </a:prstGeom>
          <a:noFill/>
          <a:ln w="9525">
            <a:noFill/>
            <a:miter lim="800000"/>
            <a:headEnd/>
            <a:tailEnd/>
          </a:ln>
        </p:spPr>
      </p:pic>
      <p:pic>
        <p:nvPicPr>
          <p:cNvPr id="7" name="Picture 8" descr="A judge," title="Judge"/>
          <p:cNvPicPr>
            <a:picLocks noChangeAspect="1" noChangeArrowheads="1"/>
          </p:cNvPicPr>
          <p:nvPr/>
        </p:nvPicPr>
        <p:blipFill>
          <a:blip r:embed="rId4"/>
          <a:srcRect/>
          <a:stretch>
            <a:fillRect/>
          </a:stretch>
        </p:blipFill>
        <p:spPr bwMode="auto">
          <a:xfrm>
            <a:off x="3348012" y="1628800"/>
            <a:ext cx="3024188" cy="2193925"/>
          </a:xfrm>
          <a:prstGeom prst="rect">
            <a:avLst/>
          </a:prstGeom>
          <a:noFill/>
          <a:ln w="9525">
            <a:noFill/>
            <a:miter lim="800000"/>
            <a:headEnd/>
            <a:tailEnd/>
          </a:ln>
        </p:spPr>
      </p:pic>
    </p:spTree>
    <p:extLst>
      <p:ext uri="{BB962C8B-B14F-4D97-AF65-F5344CB8AC3E}">
        <p14:creationId xmlns:p14="http://schemas.microsoft.com/office/powerpoint/2010/main" val="552592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True or false?</a:t>
            </a:r>
            <a:endParaRPr lang="en-AU" sz="4400" dirty="0"/>
          </a:p>
        </p:txBody>
      </p:sp>
      <p:sp>
        <p:nvSpPr>
          <p:cNvPr id="4" name="Text Placeholder 3"/>
          <p:cNvSpPr>
            <a:spLocks noGrp="1"/>
          </p:cNvSpPr>
          <p:nvPr>
            <p:ph type="body" sz="quarter" idx="12"/>
          </p:nvPr>
        </p:nvSpPr>
        <p:spPr/>
        <p:txBody>
          <a:bodyPr/>
          <a:lstStyle/>
          <a:p>
            <a:pPr marL="0" indent="0">
              <a:spcBef>
                <a:spcPct val="50000"/>
              </a:spcBef>
              <a:buNone/>
            </a:pPr>
            <a:r>
              <a:rPr lang="en-AU" sz="2800" dirty="0"/>
              <a:t>Police can ask Abdi for his name and address.</a:t>
            </a:r>
          </a:p>
          <a:p>
            <a:pPr marL="0" indent="0">
              <a:spcBef>
                <a:spcPct val="50000"/>
              </a:spcBef>
              <a:buNone/>
            </a:pPr>
            <a:r>
              <a:rPr lang="en-AU" sz="2800" dirty="0"/>
              <a:t>Abdi can give a fake name to police.</a:t>
            </a:r>
          </a:p>
          <a:p>
            <a:pPr marL="0" indent="0">
              <a:spcBef>
                <a:spcPct val="50000"/>
              </a:spcBef>
              <a:buNone/>
            </a:pPr>
            <a:r>
              <a:rPr lang="en-AU" sz="2800" dirty="0"/>
              <a:t>Abdi must answer all police questions.</a:t>
            </a:r>
          </a:p>
          <a:p>
            <a:pPr marL="0" indent="0">
              <a:spcBef>
                <a:spcPct val="50000"/>
              </a:spcBef>
              <a:buNone/>
            </a:pPr>
            <a:r>
              <a:rPr lang="en-AU" sz="2800" dirty="0"/>
              <a:t>Abdi can ask for the police officer’s details.</a:t>
            </a:r>
          </a:p>
          <a:p>
            <a:pPr marL="0" indent="0">
              <a:spcBef>
                <a:spcPct val="50000"/>
              </a:spcBef>
              <a:buNone/>
            </a:pPr>
            <a:r>
              <a:rPr lang="en-AU" sz="2800" dirty="0"/>
              <a:t>Abdi can complain if police treat him badly.</a:t>
            </a:r>
          </a:p>
          <a:p>
            <a:pPr marL="0" indent="0">
              <a:buNone/>
            </a:pPr>
            <a:endParaRPr lang="en-AU" dirty="0"/>
          </a:p>
        </p:txBody>
      </p:sp>
    </p:spTree>
    <p:extLst>
      <p:ext uri="{BB962C8B-B14F-4D97-AF65-F5344CB8AC3E}">
        <p14:creationId xmlns:p14="http://schemas.microsoft.com/office/powerpoint/2010/main" val="186655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4400" b="1" dirty="0"/>
              <a:t>Today’s session</a:t>
            </a:r>
            <a:endParaRPr lang="en-AU" sz="4400" dirty="0"/>
          </a:p>
        </p:txBody>
      </p:sp>
      <p:sp>
        <p:nvSpPr>
          <p:cNvPr id="4" name="Text Placeholder 3"/>
          <p:cNvSpPr>
            <a:spLocks noGrp="1"/>
          </p:cNvSpPr>
          <p:nvPr>
            <p:ph type="body" sz="quarter" idx="12"/>
          </p:nvPr>
        </p:nvSpPr>
        <p:spPr/>
        <p:txBody>
          <a:bodyPr/>
          <a:lstStyle/>
          <a:p>
            <a:pPr marL="0" indent="0">
              <a:spcBef>
                <a:spcPct val="50000"/>
              </a:spcBef>
              <a:buNone/>
            </a:pPr>
            <a:r>
              <a:rPr lang="en-AU" sz="2800" dirty="0">
                <a:latin typeface="Calibri" pitchFamily="34" charset="0"/>
              </a:rPr>
              <a:t>We will look at: </a:t>
            </a:r>
          </a:p>
          <a:p>
            <a:pPr>
              <a:spcBef>
                <a:spcPct val="50000"/>
              </a:spcBef>
              <a:buFontTx/>
              <a:buChar char="•"/>
            </a:pPr>
            <a:r>
              <a:rPr lang="en-AU" sz="2800" dirty="0">
                <a:latin typeface="Calibri" pitchFamily="34" charset="0"/>
              </a:rPr>
              <a:t> police</a:t>
            </a:r>
          </a:p>
          <a:p>
            <a:pPr>
              <a:spcBef>
                <a:spcPct val="50000"/>
              </a:spcBef>
              <a:buFontTx/>
              <a:buChar char="•"/>
            </a:pPr>
            <a:r>
              <a:rPr lang="en-AU" sz="2800" dirty="0">
                <a:latin typeface="Calibri" pitchFamily="34" charset="0"/>
              </a:rPr>
              <a:t> rights and responsibilities</a:t>
            </a:r>
          </a:p>
          <a:p>
            <a:pPr>
              <a:spcBef>
                <a:spcPct val="50000"/>
              </a:spcBef>
              <a:buFontTx/>
              <a:buChar char="•"/>
            </a:pPr>
            <a:r>
              <a:rPr lang="en-AU" sz="2800" dirty="0">
                <a:latin typeface="Calibri" pitchFamily="34" charset="0"/>
              </a:rPr>
              <a:t> police questions</a:t>
            </a:r>
          </a:p>
          <a:p>
            <a:pPr>
              <a:spcBef>
                <a:spcPct val="50000"/>
              </a:spcBef>
              <a:buFontTx/>
              <a:buChar char="•"/>
            </a:pPr>
            <a:r>
              <a:rPr lang="en-AU" sz="2800" dirty="0">
                <a:latin typeface="Calibri" pitchFamily="34" charset="0"/>
              </a:rPr>
              <a:t> where to get help.</a:t>
            </a:r>
          </a:p>
          <a:p>
            <a:pPr marL="0" indent="0">
              <a:buNone/>
            </a:pPr>
            <a:endParaRPr lang="en-AU" dirty="0"/>
          </a:p>
        </p:txBody>
      </p:sp>
      <p:pic>
        <p:nvPicPr>
          <p:cNvPr id="5" name="Picture 6" descr="A police officer." title="Police officer"/>
          <p:cNvPicPr>
            <a:picLocks noChangeAspect="1" noChangeArrowheads="1"/>
          </p:cNvPicPr>
          <p:nvPr/>
        </p:nvPicPr>
        <p:blipFill>
          <a:blip r:embed="rId2"/>
          <a:srcRect/>
          <a:stretch>
            <a:fillRect/>
          </a:stretch>
        </p:blipFill>
        <p:spPr bwMode="auto">
          <a:xfrm>
            <a:off x="4860032" y="1236750"/>
            <a:ext cx="3455987" cy="3529012"/>
          </a:xfrm>
          <a:prstGeom prst="rect">
            <a:avLst/>
          </a:prstGeom>
          <a:noFill/>
          <a:ln w="9525">
            <a:noFill/>
            <a:miter lim="800000"/>
            <a:headEnd/>
            <a:tailEnd/>
          </a:ln>
        </p:spPr>
      </p:pic>
    </p:spTree>
    <p:extLst>
      <p:ext uri="{BB962C8B-B14F-4D97-AF65-F5344CB8AC3E}">
        <p14:creationId xmlns:p14="http://schemas.microsoft.com/office/powerpoint/2010/main" val="57767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4400" b="1" dirty="0">
                <a:latin typeface="Calibri" pitchFamily="34" charset="0"/>
              </a:rPr>
              <a:t>Police</a:t>
            </a:r>
            <a:endParaRPr lang="en-AU" sz="4400" b="1" dirty="0">
              <a:latin typeface="Calibri" pitchFamily="34" charset="0"/>
            </a:endParaRPr>
          </a:p>
          <a:p>
            <a:pPr marL="0" indent="0">
              <a:buNone/>
            </a:pPr>
            <a:endParaRPr lang="en-AU" dirty="0"/>
          </a:p>
        </p:txBody>
      </p:sp>
      <p:sp>
        <p:nvSpPr>
          <p:cNvPr id="4" name="Text Placeholder 3"/>
          <p:cNvSpPr>
            <a:spLocks noGrp="1"/>
          </p:cNvSpPr>
          <p:nvPr>
            <p:ph type="body" sz="quarter" idx="12"/>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AU" sz="2800" b="1" dirty="0">
                <a:latin typeface="Calibri" pitchFamily="34" charset="0"/>
              </a:rPr>
              <a:t>Emergency</a:t>
            </a:r>
            <a:r>
              <a:rPr lang="en-AU" sz="2800" dirty="0">
                <a:latin typeface="Calibri" pitchFamily="34" charset="0"/>
              </a:rPr>
              <a:t>: </a:t>
            </a:r>
            <a:br>
              <a:rPr lang="en-AU" sz="2800" dirty="0">
                <a:latin typeface="Calibri" pitchFamily="34" charset="0"/>
              </a:rPr>
            </a:br>
            <a:r>
              <a:rPr lang="en-AU" sz="2800" dirty="0">
                <a:latin typeface="Calibri" pitchFamily="34" charset="0"/>
              </a:rPr>
              <a:t>call </a:t>
            </a:r>
            <a:r>
              <a:rPr lang="en-AU" sz="2800" b="1" dirty="0">
                <a:solidFill>
                  <a:srgbClr val="EB1738"/>
                </a:solidFill>
                <a:latin typeface="Calibri" pitchFamily="34" charset="0"/>
              </a:rPr>
              <a:t>000</a:t>
            </a:r>
            <a:r>
              <a:rPr lang="en-AU" sz="2800" dirty="0">
                <a:latin typeface="Calibri" pitchFamily="34" charset="0"/>
              </a:rPr>
              <a:t>.</a:t>
            </a:r>
          </a:p>
          <a:p>
            <a:pPr marL="0" indent="0">
              <a:buNone/>
            </a:pPr>
            <a:endParaRPr lang="en-AU" dirty="0"/>
          </a:p>
        </p:txBody>
      </p:sp>
      <p:pic>
        <p:nvPicPr>
          <p:cNvPr id="6" name="Picture 6" descr="A police officer leaning into a car to speak with the driver." title="Police officer and driver"/>
          <p:cNvPicPr>
            <a:picLocks noChangeAspect="1" noChangeArrowheads="1"/>
          </p:cNvPicPr>
          <p:nvPr/>
        </p:nvPicPr>
        <p:blipFill>
          <a:blip r:embed="rId2"/>
          <a:srcRect/>
          <a:stretch>
            <a:fillRect/>
          </a:stretch>
        </p:blipFill>
        <p:spPr bwMode="auto">
          <a:xfrm>
            <a:off x="4091110" y="1700808"/>
            <a:ext cx="4105275" cy="3168650"/>
          </a:xfrm>
          <a:prstGeom prst="rect">
            <a:avLst/>
          </a:prstGeom>
          <a:noFill/>
          <a:ln w="9525">
            <a:noFill/>
            <a:miter lim="800000"/>
            <a:headEnd/>
            <a:tailEnd/>
          </a:ln>
        </p:spPr>
      </p:pic>
      <p:pic>
        <p:nvPicPr>
          <p:cNvPr id="7" name="Picture 8" descr="A police officer writing something down." title="Police officer"/>
          <p:cNvPicPr>
            <a:picLocks noChangeAspect="1" noChangeArrowheads="1"/>
          </p:cNvPicPr>
          <p:nvPr/>
        </p:nvPicPr>
        <p:blipFill>
          <a:blip r:embed="rId3"/>
          <a:srcRect/>
          <a:stretch>
            <a:fillRect/>
          </a:stretch>
        </p:blipFill>
        <p:spPr bwMode="auto">
          <a:xfrm>
            <a:off x="708148" y="1700808"/>
            <a:ext cx="2951162" cy="2281237"/>
          </a:xfrm>
          <a:prstGeom prst="rect">
            <a:avLst/>
          </a:prstGeom>
          <a:noFill/>
          <a:ln w="9525">
            <a:noFill/>
            <a:miter lim="800000"/>
            <a:headEnd/>
            <a:tailEnd/>
          </a:ln>
        </p:spPr>
      </p:pic>
    </p:spTree>
    <p:extLst>
      <p:ext uri="{BB962C8B-B14F-4D97-AF65-F5344CB8AC3E}">
        <p14:creationId xmlns:p14="http://schemas.microsoft.com/office/powerpoint/2010/main" val="272476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4400" b="1" dirty="0" err="1">
                <a:latin typeface="Calibri" pitchFamily="34" charset="0"/>
              </a:rPr>
              <a:t>Gahmal</a:t>
            </a:r>
            <a:r>
              <a:rPr lang="en-US" sz="4400" b="1" dirty="0">
                <a:latin typeface="Calibri" pitchFamily="34" charset="0"/>
              </a:rPr>
              <a:t> and Abdi</a:t>
            </a:r>
            <a:endParaRPr lang="en-AU" sz="4400" b="1" dirty="0">
              <a:latin typeface="Calibri" pitchFamily="34" charset="0"/>
            </a:endParaRPr>
          </a:p>
          <a:p>
            <a:pPr marL="0" indent="0">
              <a:buNone/>
            </a:pPr>
            <a:endParaRPr lang="en-AU" dirty="0"/>
          </a:p>
        </p:txBody>
      </p:sp>
      <p:sp>
        <p:nvSpPr>
          <p:cNvPr id="4" name="Text Placeholder 3"/>
          <p:cNvSpPr>
            <a:spLocks noGrp="1"/>
          </p:cNvSpPr>
          <p:nvPr>
            <p:ph type="body" sz="quarter" idx="12"/>
          </p:nvPr>
        </p:nvSpPr>
        <p:spPr/>
        <p:txBody>
          <a:bodyPr/>
          <a:lstStyle/>
          <a:p>
            <a:pPr marL="0" indent="0">
              <a:buNone/>
            </a:pPr>
            <a:r>
              <a:rPr lang="en-US" sz="2800" dirty="0"/>
              <a:t>		</a:t>
            </a:r>
            <a:r>
              <a:rPr lang="en-US" sz="2800" dirty="0" err="1"/>
              <a:t>Gahmal</a:t>
            </a:r>
            <a:r>
              <a:rPr lang="en-US" sz="2800" dirty="0"/>
              <a:t> 		Abdi</a:t>
            </a:r>
            <a:endParaRPr lang="en-AU" sz="2800" dirty="0"/>
          </a:p>
        </p:txBody>
      </p:sp>
      <p:pic>
        <p:nvPicPr>
          <p:cNvPr id="5" name="Picture 5" descr="Gahmal and Abdi, two young men, sitting inside a shoping centre." title="Gahmal and Abdi"/>
          <p:cNvPicPr>
            <a:picLocks noChangeAspect="1" noChangeArrowheads="1"/>
          </p:cNvPicPr>
          <p:nvPr/>
        </p:nvPicPr>
        <p:blipFill>
          <a:blip r:embed="rId2"/>
          <a:srcRect/>
          <a:stretch>
            <a:fillRect/>
          </a:stretch>
        </p:blipFill>
        <p:spPr bwMode="auto">
          <a:xfrm>
            <a:off x="1907704" y="1844824"/>
            <a:ext cx="5400675" cy="3557588"/>
          </a:xfrm>
          <a:prstGeom prst="rect">
            <a:avLst/>
          </a:prstGeom>
          <a:noFill/>
          <a:ln w="9525">
            <a:noFill/>
            <a:miter lim="800000"/>
            <a:headEnd/>
            <a:tailEnd/>
          </a:ln>
        </p:spPr>
      </p:pic>
    </p:spTree>
    <p:extLst>
      <p:ext uri="{BB962C8B-B14F-4D97-AF65-F5344CB8AC3E}">
        <p14:creationId xmlns:p14="http://schemas.microsoft.com/office/powerpoint/2010/main" val="2185996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Name and address</a:t>
            </a:r>
            <a:endParaRPr lang="en-AU" sz="4400" dirty="0"/>
          </a:p>
        </p:txBody>
      </p:sp>
      <p:pic>
        <p:nvPicPr>
          <p:cNvPr id="5" name="Picture 5" descr="A police officer questions Gahmal and Abdi." title="Police officer questioning"/>
          <p:cNvPicPr>
            <a:picLocks noChangeAspect="1" noChangeArrowheads="1"/>
          </p:cNvPicPr>
          <p:nvPr/>
        </p:nvPicPr>
        <p:blipFill>
          <a:blip r:embed="rId2"/>
          <a:srcRect/>
          <a:stretch>
            <a:fillRect/>
          </a:stretch>
        </p:blipFill>
        <p:spPr bwMode="auto">
          <a:xfrm>
            <a:off x="1619250" y="1700213"/>
            <a:ext cx="5903913" cy="3840162"/>
          </a:xfrm>
          <a:prstGeom prst="rect">
            <a:avLst/>
          </a:prstGeom>
          <a:noFill/>
          <a:ln w="9525">
            <a:noFill/>
            <a:miter lim="800000"/>
            <a:headEnd/>
            <a:tailEnd/>
          </a:ln>
        </p:spPr>
      </p:pic>
    </p:spTree>
    <p:extLst>
      <p:ext uri="{BB962C8B-B14F-4D97-AF65-F5344CB8AC3E}">
        <p14:creationId xmlns:p14="http://schemas.microsoft.com/office/powerpoint/2010/main" val="11222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Correct information</a:t>
            </a:r>
            <a:endParaRPr lang="en-AU" sz="4400" dirty="0"/>
          </a:p>
        </p:txBody>
      </p:sp>
      <p:pic>
        <p:nvPicPr>
          <p:cNvPr id="6" name="Picture 5" descr="The police officer listens." title="Police officer"/>
          <p:cNvPicPr>
            <a:picLocks noChangeAspect="1" noChangeArrowheads="1"/>
          </p:cNvPicPr>
          <p:nvPr/>
        </p:nvPicPr>
        <p:blipFill>
          <a:blip r:embed="rId2"/>
          <a:srcRect/>
          <a:stretch>
            <a:fillRect/>
          </a:stretch>
        </p:blipFill>
        <p:spPr bwMode="auto">
          <a:xfrm>
            <a:off x="5580435" y="1917155"/>
            <a:ext cx="2813050" cy="2895600"/>
          </a:xfrm>
          <a:prstGeom prst="rect">
            <a:avLst/>
          </a:prstGeom>
          <a:noFill/>
          <a:ln w="9525">
            <a:noFill/>
            <a:miter lim="800000"/>
            <a:headEnd/>
            <a:tailEnd/>
          </a:ln>
        </p:spPr>
      </p:pic>
      <p:pic>
        <p:nvPicPr>
          <p:cNvPr id="7" name="Picture 8" descr="A close-up of Abdi speaking." title="Abdi"/>
          <p:cNvPicPr>
            <a:picLocks noChangeAspect="1" noChangeArrowheads="1"/>
          </p:cNvPicPr>
          <p:nvPr/>
        </p:nvPicPr>
        <p:blipFill>
          <a:blip r:embed="rId3"/>
          <a:srcRect/>
          <a:stretch>
            <a:fillRect/>
          </a:stretch>
        </p:blipFill>
        <p:spPr bwMode="auto">
          <a:xfrm>
            <a:off x="611560" y="2061617"/>
            <a:ext cx="3887788" cy="2822575"/>
          </a:xfrm>
          <a:prstGeom prst="rect">
            <a:avLst/>
          </a:prstGeom>
          <a:noFill/>
          <a:ln w="9525">
            <a:noFill/>
            <a:miter lim="800000"/>
            <a:headEnd/>
            <a:tailEnd/>
          </a:ln>
        </p:spPr>
      </p:pic>
      <p:sp>
        <p:nvSpPr>
          <p:cNvPr id="8" name="AutoShape 6" descr="Abdi says he is &quot;The Prime Minister of Australia!&quot;" title="Abdi's speech bubble"/>
          <p:cNvSpPr>
            <a:spLocks noChangeArrowheads="1"/>
          </p:cNvSpPr>
          <p:nvPr/>
        </p:nvSpPr>
        <p:spPr bwMode="auto">
          <a:xfrm>
            <a:off x="3130923" y="1556792"/>
            <a:ext cx="2663825" cy="1800225"/>
          </a:xfrm>
          <a:prstGeom prst="wedgeEllipseCallout">
            <a:avLst>
              <a:gd name="adj1" fmla="val -65616"/>
              <a:gd name="adj2" fmla="val 52292"/>
            </a:avLst>
          </a:prstGeom>
          <a:solidFill>
            <a:schemeClr val="accent1"/>
          </a:solidFill>
          <a:ln w="9525">
            <a:solidFill>
              <a:schemeClr val="tx1"/>
            </a:solidFill>
            <a:miter lim="800000"/>
            <a:headEnd/>
            <a:tailEnd/>
          </a:ln>
        </p:spPr>
        <p:txBody>
          <a:bodyPr/>
          <a:lstStyle/>
          <a:p>
            <a:pPr algn="ctr"/>
            <a:r>
              <a:rPr lang="en-AU" sz="2800" b="1" dirty="0">
                <a:latin typeface="Calibri" pitchFamily="34" charset="0"/>
              </a:rPr>
              <a:t>The Prime Minister of Australia!</a:t>
            </a:r>
          </a:p>
        </p:txBody>
      </p:sp>
    </p:spTree>
    <p:extLst>
      <p:ext uri="{BB962C8B-B14F-4D97-AF65-F5344CB8AC3E}">
        <p14:creationId xmlns:p14="http://schemas.microsoft.com/office/powerpoint/2010/main" val="4080672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Other police questions</a:t>
            </a:r>
            <a:endParaRPr lang="en-AU" sz="4400" dirty="0"/>
          </a:p>
        </p:txBody>
      </p:sp>
      <p:sp>
        <p:nvSpPr>
          <p:cNvPr id="4" name="Text Placeholder 3"/>
          <p:cNvSpPr>
            <a:spLocks noGrp="1"/>
          </p:cNvSpPr>
          <p:nvPr>
            <p:ph type="body" sz="quarter" idx="12"/>
          </p:nvPr>
        </p:nvSpPr>
        <p:spPr/>
        <p:txBody>
          <a:bodyPr/>
          <a:lstStyle/>
          <a:p>
            <a:pPr marL="0" indent="0">
              <a:buNone/>
            </a:pPr>
            <a:endParaRPr lang="en-AU" sz="2800" dirty="0"/>
          </a:p>
          <a:p>
            <a:pPr marL="0" indent="0">
              <a:buNone/>
            </a:pPr>
            <a:r>
              <a:rPr lang="en-AU" sz="2800" dirty="0"/>
              <a:t>You can stay </a:t>
            </a:r>
            <a:r>
              <a:rPr lang="en-AU" sz="2800" b="1" dirty="0"/>
              <a:t>silent.</a:t>
            </a:r>
          </a:p>
          <a:p>
            <a:pPr>
              <a:buNone/>
            </a:pPr>
            <a:endParaRPr lang="en-AU" sz="2800" b="1" dirty="0"/>
          </a:p>
          <a:p>
            <a:pPr marL="0" indent="0">
              <a:buNone/>
            </a:pPr>
            <a:r>
              <a:rPr lang="en-AU" sz="2800" dirty="0"/>
              <a:t>You can ask for a </a:t>
            </a:r>
          </a:p>
          <a:p>
            <a:pPr marL="0" indent="0">
              <a:buNone/>
            </a:pPr>
            <a:r>
              <a:rPr lang="en-AU" sz="2800" b="1" dirty="0"/>
              <a:t>lawyer</a:t>
            </a:r>
            <a:r>
              <a:rPr lang="en-AU" sz="2800" dirty="0"/>
              <a:t>, </a:t>
            </a:r>
            <a:r>
              <a:rPr lang="en-AU" sz="2800" b="1" dirty="0"/>
              <a:t>friend</a:t>
            </a:r>
            <a:r>
              <a:rPr lang="en-AU" sz="2800" dirty="0"/>
              <a:t> or </a:t>
            </a:r>
          </a:p>
          <a:p>
            <a:pPr marL="0" indent="0">
              <a:buNone/>
            </a:pPr>
            <a:r>
              <a:rPr lang="en-AU" sz="2800" b="1" dirty="0"/>
              <a:t>family member.</a:t>
            </a:r>
          </a:p>
          <a:p>
            <a:pPr marL="0" indent="0">
              <a:buNone/>
            </a:pPr>
            <a:endParaRPr lang="en-AU" dirty="0"/>
          </a:p>
        </p:txBody>
      </p:sp>
      <p:pic>
        <p:nvPicPr>
          <p:cNvPr id="5" name="Picture 7" descr="Gahmal and Abdi, two young men, sitting inside a shopping centre." title="Gahmal and Abdi"/>
          <p:cNvPicPr>
            <a:picLocks noChangeAspect="1" noChangeArrowheads="1"/>
          </p:cNvPicPr>
          <p:nvPr/>
        </p:nvPicPr>
        <p:blipFill>
          <a:blip r:embed="rId2"/>
          <a:srcRect/>
          <a:stretch>
            <a:fillRect/>
          </a:stretch>
        </p:blipFill>
        <p:spPr bwMode="auto">
          <a:xfrm>
            <a:off x="4521022" y="1772816"/>
            <a:ext cx="3703638" cy="2470150"/>
          </a:xfrm>
          <a:prstGeom prst="rect">
            <a:avLst/>
          </a:prstGeom>
          <a:noFill/>
          <a:ln w="9525">
            <a:noFill/>
            <a:miter lim="800000"/>
            <a:headEnd/>
            <a:tailEnd/>
          </a:ln>
        </p:spPr>
      </p:pic>
    </p:spTree>
    <p:extLst>
      <p:ext uri="{BB962C8B-B14F-4D97-AF65-F5344CB8AC3E}">
        <p14:creationId xmlns:p14="http://schemas.microsoft.com/office/powerpoint/2010/main" val="50894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Police details</a:t>
            </a:r>
            <a:endParaRPr lang="en-AU" sz="4400" dirty="0"/>
          </a:p>
        </p:txBody>
      </p:sp>
      <p:sp>
        <p:nvSpPr>
          <p:cNvPr id="4" name="Text Placeholder 3"/>
          <p:cNvSpPr>
            <a:spLocks noGrp="1"/>
          </p:cNvSpPr>
          <p:nvPr>
            <p:ph type="body" sz="quarter" idx="12"/>
          </p:nvPr>
        </p:nvSpPr>
        <p:spPr/>
        <p:txBody>
          <a:bodyPr/>
          <a:lstStyle/>
          <a:p>
            <a:pPr marL="0" indent="0">
              <a:buNone/>
            </a:pPr>
            <a:r>
              <a:rPr lang="en-US" sz="2800" dirty="0"/>
              <a:t>You can ask for:</a:t>
            </a:r>
            <a:endParaRPr lang="en-AU" sz="2800" dirty="0"/>
          </a:p>
          <a:p>
            <a:r>
              <a:rPr lang="en-AU" sz="2800" dirty="0"/>
              <a:t>name</a:t>
            </a:r>
          </a:p>
          <a:p>
            <a:r>
              <a:rPr lang="en-AU" sz="2800" dirty="0"/>
              <a:t>rank</a:t>
            </a:r>
          </a:p>
          <a:p>
            <a:r>
              <a:rPr lang="en-AU" sz="2800" dirty="0"/>
              <a:t>police station.</a:t>
            </a:r>
          </a:p>
          <a:p>
            <a:pPr marL="0" indent="0">
              <a:buNone/>
            </a:pPr>
            <a:endParaRPr lang="en-AU" dirty="0"/>
          </a:p>
        </p:txBody>
      </p:sp>
      <p:pic>
        <p:nvPicPr>
          <p:cNvPr id="5" name="Picture 4" descr="A police officer speaking." title="Police officer"/>
          <p:cNvPicPr>
            <a:picLocks noChangeAspect="1" noChangeArrowheads="1"/>
          </p:cNvPicPr>
          <p:nvPr/>
        </p:nvPicPr>
        <p:blipFill>
          <a:blip r:embed="rId2"/>
          <a:srcRect/>
          <a:stretch>
            <a:fillRect/>
          </a:stretch>
        </p:blipFill>
        <p:spPr bwMode="auto">
          <a:xfrm>
            <a:off x="4033067" y="1221795"/>
            <a:ext cx="4146550" cy="2759075"/>
          </a:xfrm>
          <a:prstGeom prst="rect">
            <a:avLst/>
          </a:prstGeom>
          <a:noFill/>
          <a:ln w="9525">
            <a:noFill/>
            <a:miter lim="800000"/>
            <a:headEnd/>
            <a:tailEnd/>
          </a:ln>
        </p:spPr>
      </p:pic>
    </p:spTree>
    <p:extLst>
      <p:ext uri="{BB962C8B-B14F-4D97-AF65-F5344CB8AC3E}">
        <p14:creationId xmlns:p14="http://schemas.microsoft.com/office/powerpoint/2010/main" val="158623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What can happen?</a:t>
            </a:r>
            <a:endParaRPr lang="en-AU" sz="4400" dirty="0"/>
          </a:p>
        </p:txBody>
      </p:sp>
      <p:pic>
        <p:nvPicPr>
          <p:cNvPr id="6" name="Picture 3" descr="Close-up of Abdi holding a charge and summons." title="Charge and summons"/>
          <p:cNvPicPr>
            <a:picLocks noChangeAspect="1" noChangeArrowheads="1"/>
          </p:cNvPicPr>
          <p:nvPr/>
        </p:nvPicPr>
        <p:blipFill>
          <a:blip r:embed="rId2"/>
          <a:srcRect/>
          <a:stretch>
            <a:fillRect/>
          </a:stretch>
        </p:blipFill>
        <p:spPr bwMode="auto">
          <a:xfrm>
            <a:off x="611560" y="1481376"/>
            <a:ext cx="3889375" cy="3806825"/>
          </a:xfrm>
          <a:prstGeom prst="rect">
            <a:avLst/>
          </a:prstGeom>
          <a:noFill/>
          <a:ln w="9525">
            <a:noFill/>
            <a:miter lim="800000"/>
            <a:headEnd/>
            <a:tailEnd/>
          </a:ln>
        </p:spPr>
      </p:pic>
      <p:pic>
        <p:nvPicPr>
          <p:cNvPr id="7" name="Picture 4" descr="Someone walking into court." title="Court"/>
          <p:cNvPicPr>
            <a:picLocks noChangeAspect="1" noChangeArrowheads="1"/>
          </p:cNvPicPr>
          <p:nvPr/>
        </p:nvPicPr>
        <p:blipFill>
          <a:blip r:embed="rId3"/>
          <a:srcRect/>
          <a:stretch>
            <a:fillRect/>
          </a:stretch>
        </p:blipFill>
        <p:spPr bwMode="auto">
          <a:xfrm>
            <a:off x="5065351" y="3514673"/>
            <a:ext cx="2952750" cy="1925637"/>
          </a:xfrm>
          <a:prstGeom prst="rect">
            <a:avLst/>
          </a:prstGeom>
          <a:noFill/>
          <a:ln w="9525">
            <a:noFill/>
            <a:miter lim="800000"/>
            <a:headEnd/>
            <a:tailEnd/>
          </a:ln>
        </p:spPr>
      </p:pic>
      <p:pic>
        <p:nvPicPr>
          <p:cNvPr id="8" name="Picture 5" descr="Outside the Magistrates' Court, a close-up on the logo," title="Magistrates' Court"/>
          <p:cNvPicPr>
            <a:picLocks noChangeAspect="1" noChangeArrowheads="1"/>
          </p:cNvPicPr>
          <p:nvPr/>
        </p:nvPicPr>
        <p:blipFill>
          <a:blip r:embed="rId4"/>
          <a:srcRect/>
          <a:stretch>
            <a:fillRect/>
          </a:stretch>
        </p:blipFill>
        <p:spPr bwMode="auto">
          <a:xfrm>
            <a:off x="5046739" y="1481376"/>
            <a:ext cx="2952750" cy="1643062"/>
          </a:xfrm>
          <a:prstGeom prst="rect">
            <a:avLst/>
          </a:prstGeom>
          <a:noFill/>
          <a:ln w="9525">
            <a:noFill/>
            <a:miter lim="800000"/>
            <a:headEnd/>
            <a:tailEnd/>
          </a:ln>
        </p:spPr>
      </p:pic>
    </p:spTree>
    <p:extLst>
      <p:ext uri="{BB962C8B-B14F-4D97-AF65-F5344CB8AC3E}">
        <p14:creationId xmlns:p14="http://schemas.microsoft.com/office/powerpoint/2010/main" val="703975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11610</TotalTime>
  <Words>145</Words>
  <Application>Microsoft Office PowerPoint</Application>
  <PresentationFormat>On-screen Show (4:3)</PresentationFormat>
  <Paragraphs>69</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AMES Settlement</dc:title>
  <dc:creator>Tuan</dc:creator>
  <cp:lastModifiedBy>Melanie Fugoso</cp:lastModifiedBy>
  <cp:revision>923</cp:revision>
  <cp:lastPrinted>2013-10-27T23:46:16Z</cp:lastPrinted>
  <dcterms:created xsi:type="dcterms:W3CDTF">2011-12-20T03:31:35Z</dcterms:created>
  <dcterms:modified xsi:type="dcterms:W3CDTF">2019-01-16T03:28:59Z</dcterms:modified>
</cp:coreProperties>
</file>