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 Type="http://schemas.openxmlformats.org/officeDocument/2006/relationships/custom-properties" Target="/docProps/custom.xml" Id="Rb899d62b9ebc465c"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545" r:id="rId2"/>
    <p:sldId id="863" r:id="rId3"/>
    <p:sldId id="864" r:id="rId4"/>
    <p:sldId id="865" r:id="rId5"/>
    <p:sldId id="866" r:id="rId6"/>
    <p:sldId id="867" r:id="rId7"/>
    <p:sldId id="868" r:id="rId8"/>
    <p:sldId id="869" r:id="rId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9CBE3"/>
    <a:srgbClr val="006600"/>
    <a:srgbClr val="EB1738"/>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37" autoAdjust="0"/>
    <p:restoredTop sz="68705" autoAdjust="0"/>
  </p:normalViewPr>
  <p:slideViewPr>
    <p:cSldViewPr>
      <p:cViewPr varScale="1">
        <p:scale>
          <a:sx n="61" d="100"/>
          <a:sy n="61" d="100"/>
        </p:scale>
        <p:origin x="132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460"/>
    </p:cViewPr>
  </p:notesTextViewPr>
  <p:sorterViewPr>
    <p:cViewPr varScale="1">
      <p:scale>
        <a:sx n="1" d="1"/>
        <a:sy n="1" d="1"/>
      </p:scale>
      <p:origin x="0" y="0"/>
    </p:cViewPr>
  </p:sorterViewPr>
  <p:notesViewPr>
    <p:cSldViewPr>
      <p:cViewPr>
        <p:scale>
          <a:sx n="75" d="100"/>
          <a:sy n="75" d="100"/>
        </p:scale>
        <p:origin x="1224" y="-89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64D651-DC42-4524-9D80-BFE4211207FE}" type="datetimeFigureOut">
              <a:rPr lang="en-US"/>
              <a:pPr>
                <a:defRPr/>
              </a:pPr>
              <a:t>4/26/2017</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44849BC-078E-455D-B316-4D7132666456}" type="slidenum">
              <a:rPr lang="en-US"/>
              <a:pPr>
                <a:defRPr/>
              </a:pPr>
              <a:t>‹#›</a:t>
            </a:fld>
            <a:endParaRPr lang="en-US"/>
          </a:p>
        </p:txBody>
      </p:sp>
    </p:spTree>
    <p:extLst>
      <p:ext uri="{BB962C8B-B14F-4D97-AF65-F5344CB8AC3E}">
        <p14:creationId xmlns:p14="http://schemas.microsoft.com/office/powerpoint/2010/main" val="607342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61F9D80-844C-4355-B81B-E4A56BCC2849}" type="datetimeFigureOut">
              <a:rPr lang="en-US"/>
              <a:pPr>
                <a:defRPr/>
              </a:pPr>
              <a:t>4/26/2017</a:t>
            </a:fld>
            <a:endParaRPr lang="en-US"/>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en-AU"/>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F725F75-E207-4D5E-8D84-7E39D846DA27}" type="slidenum">
              <a:rPr lang="en-US"/>
              <a:pPr>
                <a:defRPr/>
              </a:pPr>
              <a:t>‹#›</a:t>
            </a:fld>
            <a:endParaRPr lang="en-US"/>
          </a:p>
        </p:txBody>
      </p:sp>
    </p:spTree>
    <p:extLst>
      <p:ext uri="{BB962C8B-B14F-4D97-AF65-F5344CB8AC3E}">
        <p14:creationId xmlns:p14="http://schemas.microsoft.com/office/powerpoint/2010/main" val="1158491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8B852B1E-E6B8-47E4-9ED3-0C5E06CBC103}" type="slidenum">
              <a:rPr lang="en-US"/>
              <a:pPr>
                <a:defRPr/>
              </a:pPr>
              <a:t>1</a:t>
            </a:fld>
            <a:endParaRPr lang="en-US"/>
          </a:p>
        </p:txBody>
      </p:sp>
      <p:sp>
        <p:nvSpPr>
          <p:cNvPr id="18434" name="Slide Image Placeholder 1"/>
          <p:cNvSpPr>
            <a:spLocks noGrp="1" noRot="1" noChangeAspect="1"/>
          </p:cNvSpPr>
          <p:nvPr>
            <p:ph type="sldImg"/>
          </p:nvPr>
        </p:nvSpPr>
        <p:spPr bwMode="auto">
          <a:xfrm>
            <a:off x="917575" y="744538"/>
            <a:ext cx="4962525" cy="3722687"/>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800" kern="1200" dirty="0">
                <a:solidFill>
                  <a:schemeClr val="tx1"/>
                </a:solidFill>
                <a:effectLst/>
                <a:latin typeface="+mn-lt"/>
                <a:ea typeface="+mn-ea"/>
                <a:cs typeface="+mn-cs"/>
              </a:rPr>
              <a:t>Produced by Victoria Legal Aid</a:t>
            </a:r>
            <a:endParaRPr lang="en-AU" sz="800" kern="1200" dirty="0">
              <a:solidFill>
                <a:schemeClr val="tx1"/>
              </a:solidFill>
              <a:effectLst/>
              <a:latin typeface="+mn-lt"/>
              <a:ea typeface="+mn-ea"/>
              <a:cs typeface="+mn-cs"/>
            </a:endParaRPr>
          </a:p>
          <a:p>
            <a:endParaRPr lang="en-US"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Victoria Legal Aid</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570 Bourke Street</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Melbourne 3000</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First edition February 2017</a:t>
            </a: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2017 Victoria Legal Aid. </a:t>
            </a:r>
          </a:p>
          <a:p>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This work is licensed under a </a:t>
            </a:r>
            <a:r>
              <a:rPr lang="en-US" sz="800" u="sng" kern="1200" dirty="0">
                <a:solidFill>
                  <a:schemeClr val="tx1"/>
                </a:solidFill>
                <a:effectLst/>
                <a:latin typeface="+mn-lt"/>
                <a:ea typeface="+mn-ea"/>
                <a:cs typeface="+mn-cs"/>
                <a:hlinkClick r:id="rId3"/>
              </a:rPr>
              <a:t>Creative Commons Attribution 4.0 </a:t>
            </a:r>
            <a:r>
              <a:rPr lang="en-US" sz="800" u="sng" kern="1200" dirty="0" err="1">
                <a:solidFill>
                  <a:schemeClr val="tx1"/>
                </a:solidFill>
                <a:effectLst/>
                <a:latin typeface="+mn-lt"/>
                <a:ea typeface="+mn-ea"/>
                <a:cs typeface="+mn-cs"/>
                <a:hlinkClick r:id="rId3"/>
              </a:rPr>
              <a:t>licence</a:t>
            </a:r>
            <a:r>
              <a:rPr lang="en-US" sz="800" kern="1200" dirty="0">
                <a:solidFill>
                  <a:schemeClr val="tx1"/>
                </a:solidFill>
                <a:effectLst/>
                <a:latin typeface="+mn-lt"/>
                <a:ea typeface="+mn-ea"/>
                <a:cs typeface="+mn-cs"/>
              </a:rPr>
              <a:t>. You are free to re-use the work under that </a:t>
            </a:r>
            <a:r>
              <a:rPr lang="en-US" sz="800" kern="1200" dirty="0" err="1">
                <a:solidFill>
                  <a:schemeClr val="tx1"/>
                </a:solidFill>
                <a:effectLst/>
                <a:latin typeface="+mn-lt"/>
                <a:ea typeface="+mn-ea"/>
                <a:cs typeface="+mn-cs"/>
              </a:rPr>
              <a:t>licence</a:t>
            </a:r>
            <a:r>
              <a:rPr lang="en-US" sz="800" kern="1200" dirty="0">
                <a:solidFill>
                  <a:schemeClr val="tx1"/>
                </a:solidFill>
                <a:effectLst/>
                <a:latin typeface="+mn-lt"/>
                <a:ea typeface="+mn-ea"/>
                <a:cs typeface="+mn-cs"/>
              </a:rPr>
              <a:t>, on the condition that you credit Victoria Legal Aid as author, indicate if changes were made and comply with other </a:t>
            </a:r>
            <a:r>
              <a:rPr lang="en-US" sz="800" kern="1200" dirty="0" err="1">
                <a:solidFill>
                  <a:schemeClr val="tx1"/>
                </a:solidFill>
                <a:effectLst/>
                <a:latin typeface="+mn-lt"/>
                <a:ea typeface="+mn-ea"/>
                <a:cs typeface="+mn-cs"/>
              </a:rPr>
              <a:t>licence</a:t>
            </a:r>
            <a:r>
              <a:rPr lang="en-US" sz="800" kern="1200" dirty="0">
                <a:solidFill>
                  <a:schemeClr val="tx1"/>
                </a:solidFill>
                <a:effectLst/>
                <a:latin typeface="+mn-lt"/>
                <a:ea typeface="+mn-ea"/>
                <a:cs typeface="+mn-cs"/>
              </a:rPr>
              <a:t> terms. The </a:t>
            </a:r>
            <a:r>
              <a:rPr lang="en-US" sz="800" kern="1200" dirty="0" err="1">
                <a:solidFill>
                  <a:schemeClr val="tx1"/>
                </a:solidFill>
                <a:effectLst/>
                <a:latin typeface="+mn-lt"/>
                <a:ea typeface="+mn-ea"/>
                <a:cs typeface="+mn-cs"/>
              </a:rPr>
              <a:t>licence</a:t>
            </a:r>
            <a:r>
              <a:rPr lang="en-US" sz="800" kern="1200" dirty="0">
                <a:solidFill>
                  <a:schemeClr val="tx1"/>
                </a:solidFill>
                <a:effectLst/>
                <a:latin typeface="+mn-lt"/>
                <a:ea typeface="+mn-ea"/>
                <a:cs typeface="+mn-cs"/>
              </a:rPr>
              <a:t> does not apply to any images, photographs or branding including the Victoria Legal Aid logo.</a:t>
            </a:r>
            <a:endParaRPr lang="en-AU"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AU" sz="800" kern="1200" dirty="0">
              <a:solidFill>
                <a:schemeClr val="tx1"/>
              </a:solidFill>
              <a:effectLst/>
              <a:latin typeface="+mn-lt"/>
              <a:ea typeface="+mn-ea"/>
              <a:cs typeface="+mn-cs"/>
            </a:endParaRPr>
          </a:p>
          <a:p>
            <a:pPr eaLnBrk="1" hangingPunct="1"/>
            <a:endParaRPr lang="en-AU" sz="800" dirty="0"/>
          </a:p>
        </p:txBody>
      </p:sp>
      <p:sp>
        <p:nvSpPr>
          <p:cNvPr id="2" name="Slide Number Placeholder 3"/>
          <p:cNvSpPr txBox="1">
            <a:spLocks noGrp="1"/>
          </p:cNvSpPr>
          <p:nvPr/>
        </p:nvSpPr>
        <p:spPr bwMode="auto">
          <a:xfrm>
            <a:off x="3849688" y="9428163"/>
            <a:ext cx="2946400" cy="496887"/>
          </a:xfrm>
          <a:prstGeom prst="rect">
            <a:avLst/>
          </a:prstGeom>
          <a:noFill/>
          <a:ln>
            <a:miter lim="800000"/>
            <a:headEnd/>
            <a:tailEnd/>
          </a:ln>
        </p:spPr>
        <p:txBody>
          <a:bodyPr anchor="b"/>
          <a:lstStyle/>
          <a:p>
            <a:pPr algn="r">
              <a:defRPr/>
            </a:pPr>
            <a:fld id="{A1D96DF6-EEAC-40D9-949B-7503DA538CC3}" type="slidenum">
              <a:rPr lang="en-US" sz="1200">
                <a:latin typeface="+mn-lt"/>
                <a:cs typeface="+mn-cs"/>
              </a:rPr>
              <a:pPr algn="r">
                <a:defRPr/>
              </a:pPr>
              <a:t>1</a:t>
            </a:fld>
            <a:endParaRPr lang="en-US" sz="1200">
              <a:latin typeface="+mn-lt"/>
              <a:cs typeface="+mn-cs"/>
            </a:endParaRPr>
          </a:p>
        </p:txBody>
      </p:sp>
    </p:spTree>
    <p:extLst>
      <p:ext uri="{BB962C8B-B14F-4D97-AF65-F5344CB8AC3E}">
        <p14:creationId xmlns:p14="http://schemas.microsoft.com/office/powerpoint/2010/main" val="168446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5DAE2D3A-29EE-4221-A7A7-E281994DBDF9}" type="slidenum">
              <a:rPr lang="en-US"/>
              <a:pPr>
                <a:defRPr/>
              </a:pPr>
              <a:t>2</a:t>
            </a:fld>
            <a:endParaRPr lang="en-US"/>
          </a:p>
        </p:txBody>
      </p:sp>
      <p:sp>
        <p:nvSpPr>
          <p:cNvPr id="20482"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0483"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Slide two: What does Victoria Legal Aid do?</a:t>
            </a:r>
            <a:endParaRPr lang="en-AU"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help Victorian people in a variety of ways. In the video, we mentioned that we provide free information and education for everyone in the community, and more intensive forms of help to those who need them most. In this part of the presentation, we will go into more detail about the forms/types of help that Victoria Legal Aid offers.</a:t>
            </a:r>
            <a:endParaRPr lang="en-AU"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messages</a:t>
            </a:r>
            <a:endParaRPr lang="en-AU"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help Victorian people with their legal problems.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help across a wide variety of legal areas.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help individuals and we also work on changing the system.</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more detailed notes for this slide, see the About Victoria Legal Aid speakers’ notes</a:t>
            </a:r>
            <a:r>
              <a:rPr lang="en-AU" sz="1200" kern="1200" baseline="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pPr marL="457200" lvl="1" indent="0">
              <a:buFontTx/>
              <a:buNone/>
            </a:pPr>
            <a:endParaRPr lang="en-AU" dirty="0"/>
          </a:p>
        </p:txBody>
      </p:sp>
    </p:spTree>
    <p:extLst>
      <p:ext uri="{BB962C8B-B14F-4D97-AF65-F5344CB8AC3E}">
        <p14:creationId xmlns:p14="http://schemas.microsoft.com/office/powerpoint/2010/main" val="581833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three: What can’t Victoria Legal Aid help people with?</a:t>
            </a:r>
            <a:endParaRPr lang="en-AU"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part of the presentation, we are going to go into more detail about the types of legal issues that Victoria Legal Aid provides no or limited help with.</a:t>
            </a:r>
            <a:endParaRPr lang="en-AU"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messages</a:t>
            </a:r>
            <a:endParaRPr lang="en-AU"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are some legal matters that we provide no or limited help with.</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and your clients can still call us to find out who else can provide help.</a:t>
            </a:r>
            <a:endParaRPr lang="en-AU" sz="1200" kern="1200" dirty="0">
              <a:solidFill>
                <a:schemeClr val="tx1"/>
              </a:solidFill>
              <a:effectLst/>
              <a:latin typeface="+mn-lt"/>
              <a:ea typeface="+mn-ea"/>
              <a:cs typeface="+mn-cs"/>
            </a:endParaRP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more detailed notes for this slide, see the About Victoria Legal Aid speakers’ notes</a:t>
            </a:r>
            <a:r>
              <a:rPr lang="en-AU" sz="1200" kern="1200" baseline="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AF725F75-E207-4D5E-8D84-7E39D846DA27}" type="slidenum">
              <a:rPr lang="en-US" smtClean="0"/>
              <a:pPr>
                <a:defRPr/>
              </a:pPr>
              <a:t>3</a:t>
            </a:fld>
            <a:endParaRPr lang="en-US"/>
          </a:p>
        </p:txBody>
      </p:sp>
    </p:spTree>
    <p:extLst>
      <p:ext uri="{BB962C8B-B14F-4D97-AF65-F5344CB8AC3E}">
        <p14:creationId xmlns:p14="http://schemas.microsoft.com/office/powerpoint/2010/main" val="1989189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four: How do our lawyers work with clients?</a:t>
            </a:r>
            <a:endParaRPr lang="en-AU"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video, we talked about the various places where we can help people: at court, prisons and mental health facilities, and our offices and outreach locations. In this part of the presentation, we are going to talk about the different ways a lawyer works with a client. Your client may deal with receptionists and administrative staff too but we are going to focus on the work between a lawyer and a client. In a later part of the presentation we will talk about where clients can access our services.</a:t>
            </a:r>
            <a:endParaRPr lang="en-AU"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messages</a:t>
            </a:r>
            <a:endParaRPr lang="en-AU"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Generally, our lawyers work on the client’s instructions.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Our lawyers help in a variety of ways, from writing letters to appearing for your client in court.</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Our lawyers can connect clients to other services too.</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Our lawyers may help your client on a once-off basis or may be involved in an ongoing way with your client.</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Sometimes we meet with clients in our offices.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Sometimes we are based where clients are.</a:t>
            </a:r>
          </a:p>
          <a:p>
            <a:pPr lvl="0"/>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more detailed notes for this slide, see the About Victoria Legal Aid speakers’ notes.</a:t>
            </a:r>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AF725F75-E207-4D5E-8D84-7E39D846DA27}" type="slidenum">
              <a:rPr lang="en-US" smtClean="0"/>
              <a:pPr>
                <a:defRPr/>
              </a:pPr>
              <a:t>4</a:t>
            </a:fld>
            <a:endParaRPr lang="en-US"/>
          </a:p>
        </p:txBody>
      </p:sp>
    </p:spTree>
    <p:extLst>
      <p:ext uri="{BB962C8B-B14F-4D97-AF65-F5344CB8AC3E}">
        <p14:creationId xmlns:p14="http://schemas.microsoft.com/office/powerpoint/2010/main" val="1004570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five: What sort of people do we help?</a:t>
            </a:r>
            <a:endParaRPr lang="en-AU"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part of the presentation, we are going to talk more about who we help. We will talk about our priority audiences. </a:t>
            </a:r>
            <a:endParaRPr lang="en-AU"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messages</a:t>
            </a:r>
            <a:endParaRPr lang="en-AU"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help all Victorians but we provide different levels of services to different people.</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Our more intensive services are for people facing serious consequences and people living on low incomes and with complex needs.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triage and assess people’s legal problems to make a decision about the best way to assist them.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best for the person who has the legal problem to call through to our Legal Help phone service to find out exactly how we can help.</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more detailed notes for this slide, see the About Victoria Legal Aid speakers’ notes</a:t>
            </a:r>
            <a:r>
              <a:rPr lang="en-AU" sz="1200" kern="1200" baseline="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AF725F75-E207-4D5E-8D84-7E39D846DA27}" type="slidenum">
              <a:rPr lang="en-US" smtClean="0"/>
              <a:pPr>
                <a:defRPr/>
              </a:pPr>
              <a:t>5</a:t>
            </a:fld>
            <a:endParaRPr lang="en-US"/>
          </a:p>
        </p:txBody>
      </p:sp>
    </p:spTree>
    <p:extLst>
      <p:ext uri="{BB962C8B-B14F-4D97-AF65-F5344CB8AC3E}">
        <p14:creationId xmlns:p14="http://schemas.microsoft.com/office/powerpoint/2010/main" val="3650642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six: How can someone contact us?</a:t>
            </a:r>
            <a:endParaRPr lang="en-AU"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video, we talked about the four main ways that you access Victoria Legal Aid: our website, on the phone through our Legal Help, one of our offices, and at many courts and tribunals across Victoria. In this part of the presentation we are going to talk more about these access points.</a:t>
            </a:r>
            <a:endParaRPr lang="en-AU"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messages</a:t>
            </a:r>
            <a:endParaRPr lang="en-AU"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have offices across the state.</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provide some services on site within other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have a website and a phone line.</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Clients can call or visit, or we may be visiting your clients where they are.</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 clients will have existing relationships with our lawyers.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Our services are free or low-cost.</a:t>
            </a:r>
          </a:p>
          <a:p>
            <a:pPr lvl="0"/>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more detailed notes for this slide, see the About Victoria Legal Aid speakers’ notes.</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AF725F75-E207-4D5E-8D84-7E39D846DA27}" type="slidenum">
              <a:rPr lang="en-US" smtClean="0"/>
              <a:pPr>
                <a:defRPr/>
              </a:pPr>
              <a:t>6</a:t>
            </a:fld>
            <a:endParaRPr lang="en-US"/>
          </a:p>
        </p:txBody>
      </p:sp>
    </p:spTree>
    <p:extLst>
      <p:ext uri="{BB962C8B-B14F-4D97-AF65-F5344CB8AC3E}">
        <p14:creationId xmlns:p14="http://schemas.microsoft.com/office/powerpoint/2010/main" val="198705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seven: What happens when someone contacts us?</a:t>
            </a:r>
            <a:endParaRPr lang="en-AU"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video, we talked about what someone can expect when they contact us: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getting accessible services for people who do not speak English or speak very little English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triaging and assessment process to work out what help is best for the person</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getting information on the spot or linking a person with one of our services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referring people to other services or a community legal </a:t>
            </a:r>
            <a:r>
              <a:rPr lang="en-US" sz="1200"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part of the presentation we are going to talk more about accessibility, our triaging and assessment, and internal and external referrals.</a:t>
            </a:r>
            <a:endParaRPr lang="en-AU"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messages</a:t>
            </a:r>
            <a:endParaRPr lang="en-AU"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try to ensure that our services are accessible to people who speak no or little English, people with a disability and to Aboriginal and Torres Strait Islanders.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assess and triage people for our more intensive services.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may make a referral into our own </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or refer </a:t>
            </a:r>
            <a:r>
              <a:rPr lang="en-US" sz="1200" kern="1200">
                <a:solidFill>
                  <a:schemeClr val="tx1"/>
                </a:solidFill>
                <a:effectLst/>
                <a:latin typeface="+mn-lt"/>
                <a:ea typeface="+mn-ea"/>
                <a:cs typeface="+mn-cs"/>
              </a:rPr>
              <a:t>someone out</a:t>
            </a:r>
            <a:r>
              <a:rPr lang="en-US" sz="1200" kern="1200" baseline="0">
                <a:solidFill>
                  <a:schemeClr val="tx1"/>
                </a:solidFill>
                <a:effectLst/>
                <a:latin typeface="+mn-lt"/>
                <a:ea typeface="+mn-ea"/>
                <a:cs typeface="+mn-cs"/>
              </a:rPr>
              <a:t> to</a:t>
            </a:r>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another </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a:t>
            </a:r>
          </a:p>
          <a:p>
            <a:pPr lvl="0"/>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more detailed notes for this slide, see the About Victoria Legal Aid speakers’ notes</a:t>
            </a:r>
            <a:r>
              <a:rPr lang="en-AU" sz="1200" kern="1200" baseline="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AF725F75-E207-4D5E-8D84-7E39D846DA27}" type="slidenum">
              <a:rPr lang="en-US" smtClean="0"/>
              <a:pPr>
                <a:defRPr/>
              </a:pPr>
              <a:t>7</a:t>
            </a:fld>
            <a:endParaRPr lang="en-US"/>
          </a:p>
        </p:txBody>
      </p:sp>
    </p:spTree>
    <p:extLst>
      <p:ext uri="{BB962C8B-B14F-4D97-AF65-F5344CB8AC3E}">
        <p14:creationId xmlns:p14="http://schemas.microsoft.com/office/powerpoint/2010/main" val="151997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eight: How can we work with you? </a:t>
            </a:r>
            <a:endParaRPr lang="en-AU"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video, we focused on how Victoria Legal Aid supports clients. In this part of the presentation, we are going to talk about the ways we can work with you.</a:t>
            </a:r>
            <a:endParaRPr lang="en-AU"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messages</a:t>
            </a:r>
            <a:endParaRPr lang="en-AU"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may work with you directly in relation to a shared client.</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can provide training to workers in other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on some areas of the law, with an emphasis on clients’ rights and responsibilities.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work with partners like you to educate individuals in group settings, on issues that are likely to affect that group.</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can work together on projects and service delivery.</a:t>
            </a:r>
            <a:endParaRPr lang="en-AU" sz="1200" kern="1200" dirty="0">
              <a:solidFill>
                <a:schemeClr val="tx1"/>
              </a:solidFill>
              <a:effectLst/>
              <a:latin typeface="+mn-lt"/>
              <a:ea typeface="+mn-ea"/>
              <a:cs typeface="+mn-cs"/>
            </a:endParaRP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more detailed notes for this slide, see the About Victoria Legal Aid speakers’ notes</a:t>
            </a:r>
            <a:r>
              <a:rPr lang="en-AU" sz="1200" kern="1200" baseline="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AF725F75-E207-4D5E-8D84-7E39D846DA27}" type="slidenum">
              <a:rPr lang="en-US" smtClean="0"/>
              <a:pPr>
                <a:defRPr/>
              </a:pPr>
              <a:t>8</a:t>
            </a:fld>
            <a:endParaRPr lang="en-US"/>
          </a:p>
        </p:txBody>
      </p:sp>
    </p:spTree>
    <p:extLst>
      <p:ext uri="{BB962C8B-B14F-4D97-AF65-F5344CB8AC3E}">
        <p14:creationId xmlns:p14="http://schemas.microsoft.com/office/powerpoint/2010/main" val="3762771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B578D35-A4A1-4A35-A44C-72AB945960EF}" type="datetimeFigureOut">
              <a:rPr lang="en-US"/>
              <a:pPr>
                <a:defRPr/>
              </a:pPr>
              <a:t>4/26/2017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54E725-BB82-4CC3-9068-842CA1E66F0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1673ED-EE07-4556-A053-D3B543296267}" type="datetimeFigureOut">
              <a:rPr lang="en-US"/>
              <a:pPr>
                <a:defRPr/>
              </a:pPr>
              <a:t>4/26/2017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8436AA-0993-40E8-92F7-77F0308E59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D82AD1-506F-4B3D-B178-A26FC0BC3AE9}" type="datetimeFigureOut">
              <a:rPr lang="en-US"/>
              <a:pPr>
                <a:defRPr/>
              </a:pPr>
              <a:t>4/26/2017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ACA5D9-A87E-4DC5-B21F-3A97AA63540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ernal Slid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09617"/>
            <a:ext cx="9144000" cy="1348383"/>
          </a:xfrm>
          <a:prstGeom prst="rect">
            <a:avLst/>
          </a:prstGeom>
        </p:spPr>
      </p:pic>
      <p:sp>
        <p:nvSpPr>
          <p:cNvPr id="5" name="Text Placeholder 5"/>
          <p:cNvSpPr>
            <a:spLocks noGrp="1"/>
          </p:cNvSpPr>
          <p:nvPr>
            <p:ph type="body" sz="quarter" idx="10"/>
          </p:nvPr>
        </p:nvSpPr>
        <p:spPr>
          <a:xfrm>
            <a:off x="323850" y="266007"/>
            <a:ext cx="8268739" cy="565553"/>
          </a:xfrm>
          <a:prstGeom prst="rect">
            <a:avLst/>
          </a:prstGeom>
        </p:spPr>
        <p:txBody>
          <a:bodyPr/>
          <a:lstStyle>
            <a:lvl1pPr>
              <a:defRPr sz="3200" baseline="0">
                <a:solidFill>
                  <a:srgbClr val="39CBE3"/>
                </a:solidFill>
              </a:defRPr>
            </a:lvl1pPr>
            <a:lvl2pPr>
              <a:defRPr sz="2000">
                <a:solidFill>
                  <a:schemeClr val="bg1"/>
                </a:solidFill>
              </a:defRPr>
            </a:lvl2pPr>
            <a:lvl3pPr>
              <a:defRPr sz="1600">
                <a:solidFill>
                  <a:schemeClr val="bg1"/>
                </a:solidFill>
              </a:defRPr>
            </a:lvl3pPr>
            <a:lvl4pPr>
              <a:defRPr sz="1400">
                <a:solidFill>
                  <a:schemeClr val="bg1"/>
                </a:solidFill>
              </a:defRPr>
            </a:lvl4pPr>
            <a:lvl5pPr>
              <a:buNone/>
              <a:defRPr sz="1400">
                <a:solidFill>
                  <a:schemeClr val="bg1"/>
                </a:solidFill>
              </a:defRPr>
            </a:lvl5p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dirty="0"/>
              <a:t>Click to edit Master text styles</a:t>
            </a:r>
          </a:p>
        </p:txBody>
      </p:sp>
      <p:sp>
        <p:nvSpPr>
          <p:cNvPr id="9" name="Text Placeholder 5"/>
          <p:cNvSpPr>
            <a:spLocks noGrp="1"/>
          </p:cNvSpPr>
          <p:nvPr>
            <p:ph type="body" sz="quarter" idx="12"/>
          </p:nvPr>
        </p:nvSpPr>
        <p:spPr>
          <a:xfrm>
            <a:off x="323850" y="1268760"/>
            <a:ext cx="8268739" cy="4730117"/>
          </a:xfrm>
          <a:prstGeom prst="rect">
            <a:avLst/>
          </a:prstGeom>
        </p:spPr>
        <p:txBody>
          <a:bodyPr/>
          <a:lstStyle>
            <a:lvl1pPr>
              <a:defRPr sz="1600" baseline="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ront 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5" descr="vla_logo_March 2015"/>
          <p:cNvPicPr>
            <a:picLocks noChangeAspect="1" noChangeArrowheads="1"/>
          </p:cNvPicPr>
          <p:nvPr userDrawn="1"/>
        </p:nvPicPr>
        <p:blipFill>
          <a:blip r:embed="rId3"/>
          <a:srcRect/>
          <a:stretch>
            <a:fillRect/>
          </a:stretch>
        </p:blipFill>
        <p:spPr bwMode="auto">
          <a:xfrm>
            <a:off x="323528" y="476672"/>
            <a:ext cx="2303462" cy="427037"/>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1261212-5DB7-48AC-9844-70AD9F8306E9}" type="datetimeFigureOut">
              <a:rPr lang="en-US"/>
              <a:pPr>
                <a:defRPr/>
              </a:pPr>
              <a:t>4/26/2017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EAF5EC-0E18-43E4-817F-001B24C9DB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42B929-0FB4-4B84-98E9-039BBD02EBB5}" type="datetimeFigureOut">
              <a:rPr lang="en-US"/>
              <a:pPr>
                <a:defRPr/>
              </a:pPr>
              <a:t>4/26/2017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C104B5-079D-457F-8A98-8ED04C6B7EC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4222937-6C0D-4F96-AC96-553E23224015}" type="datetimeFigureOut">
              <a:rPr lang="en-US"/>
              <a:pPr>
                <a:defRPr/>
              </a:pPr>
              <a:t>4/26/2017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0957E8-EA18-42D9-A640-2777459A8B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25E7A1D-D593-41A5-9596-763A4AD2FA4F}" type="datetimeFigureOut">
              <a:rPr lang="en-US"/>
              <a:pPr>
                <a:defRPr/>
              </a:pPr>
              <a:t>4/26/2017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94AF359-9B37-492D-A07F-ABD1CA393BD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2936A2-A099-478E-93EE-DD8326C158FF}" type="datetimeFigureOut">
              <a:rPr lang="en-US"/>
              <a:pPr>
                <a:defRPr/>
              </a:pPr>
              <a:t>4/26/2017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2D5ACC2-3C4E-4C22-9DAD-ED2AAC6E111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666F0B-A453-421D-A5F3-FA9884B2D2F0}" type="datetimeFigureOut">
              <a:rPr lang="en-US"/>
              <a:pPr>
                <a:defRPr/>
              </a:pPr>
              <a:t>4/26/2017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B3DD48F-5360-4E59-A827-009985427B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2BB9367-267A-4E61-A7CC-3E2599846AF9}" type="datetimeFigureOut">
              <a:rPr lang="en-US"/>
              <a:pPr>
                <a:defRPr/>
              </a:pPr>
              <a:t>4/26/2017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EDEDFE-576E-42A1-B189-1FCFE0D3804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34A74DD-23D1-4005-851F-C4A7AA057E63}" type="datetimeFigureOut">
              <a:rPr lang="en-US"/>
              <a:pPr>
                <a:defRPr/>
              </a:pPr>
              <a:t>4/26/2017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03D42E-C7F1-4D01-A44E-C5B1944681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34E6A46-7CA1-4EFB-8F33-5EE7C8814C5E}" type="datetimeFigureOut">
              <a:rPr lang="en-US"/>
              <a:pPr>
                <a:defRPr/>
              </a:pPr>
              <a:t>4/26/2017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3DD71AE-44DB-402C-A7AA-E3FE9808E8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
        <p:nvSpPr>
          <p:cNvPr id="17409" name="Text Placeholder 1"/>
          <p:cNvSpPr>
            <a:spLocks noGrp="1"/>
          </p:cNvSpPr>
          <p:nvPr>
            <p:ph type="body" sz="quarter" idx="4294967295"/>
          </p:nvPr>
        </p:nvSpPr>
        <p:spPr>
          <a:xfrm>
            <a:off x="395536" y="2492896"/>
            <a:ext cx="4320480" cy="1440160"/>
          </a:xfrm>
        </p:spPr>
        <p:txBody>
          <a:bodyPr>
            <a:normAutofit lnSpcReduction="10000"/>
          </a:bodyPr>
          <a:lstStyle/>
          <a:p>
            <a:pPr marL="0" eaLnBrk="1" hangingPunct="1">
              <a:spcBef>
                <a:spcPts val="0"/>
              </a:spcBef>
              <a:buFont typeface="Arial" charset="0"/>
              <a:buNone/>
            </a:pPr>
            <a:r>
              <a:rPr lang="en-AU" sz="4800" b="1" dirty="0">
                <a:solidFill>
                  <a:srgbClr val="39CBE3"/>
                </a:solidFill>
              </a:rPr>
              <a:t>About Victoria Legal Aid</a:t>
            </a:r>
          </a:p>
        </p:txBody>
      </p:sp>
      <p:pic>
        <p:nvPicPr>
          <p:cNvPr id="5" name="Picture 5" descr="vla_logo_March 2015"/>
          <p:cNvPicPr>
            <a:picLocks noChangeAspect="1" noChangeArrowheads="1"/>
          </p:cNvPicPr>
          <p:nvPr/>
        </p:nvPicPr>
        <p:blipFill>
          <a:blip r:embed="rId4"/>
          <a:srcRect/>
          <a:stretch>
            <a:fillRect/>
          </a:stretch>
        </p:blipFill>
        <p:spPr bwMode="auto">
          <a:xfrm>
            <a:off x="323528" y="476672"/>
            <a:ext cx="2303462" cy="427037"/>
          </a:xfrm>
          <a:prstGeom prst="rect">
            <a:avLst/>
          </a:prstGeo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marL="0" indent="0">
              <a:buNone/>
            </a:pPr>
            <a:endParaRPr lang="en-US" dirty="0"/>
          </a:p>
        </p:txBody>
      </p:sp>
      <p:sp>
        <p:nvSpPr>
          <p:cNvPr id="2" name="Text Placeholder 1"/>
          <p:cNvSpPr>
            <a:spLocks noGrp="1"/>
          </p:cNvSpPr>
          <p:nvPr>
            <p:ph type="body" sz="quarter" idx="10"/>
          </p:nvPr>
        </p:nvSpPr>
        <p:spPr/>
        <p:txBody>
          <a:bodyPr/>
          <a:lstStyle/>
          <a:p>
            <a:pPr marL="0" indent="0">
              <a:buNone/>
            </a:pPr>
            <a:r>
              <a:rPr lang="en-US" dirty="0"/>
              <a:t>What does Victoria Legal Aid do?</a:t>
            </a:r>
          </a:p>
        </p:txBody>
      </p:sp>
      <p:pic>
        <p:nvPicPr>
          <p:cNvPr id="5" name="Picture 4" descr="Young girl with her hand in her hair, looking unhappy." title="Young girl"/>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850" y="1268760"/>
            <a:ext cx="6480000" cy="432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a:t>What can’t Victoria Legal Aid help people with?</a:t>
            </a:r>
            <a:endParaRPr lang="en-AU" dirty="0"/>
          </a:p>
        </p:txBody>
      </p:sp>
      <p:sp>
        <p:nvSpPr>
          <p:cNvPr id="3" name="Text Placeholder 2"/>
          <p:cNvSpPr>
            <a:spLocks noGrp="1"/>
          </p:cNvSpPr>
          <p:nvPr>
            <p:ph type="body" sz="quarter" idx="12"/>
          </p:nvPr>
        </p:nvSpPr>
        <p:spPr/>
        <p:txBody>
          <a:bodyPr/>
          <a:lstStyle/>
          <a:p>
            <a:endParaRPr lang="en-AU"/>
          </a:p>
        </p:txBody>
      </p:sp>
      <p:pic>
        <p:nvPicPr>
          <p:cNvPr id="4" name="Picture 3" descr="Older woman looking unhappy." title="Older woma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725" y="1253953"/>
            <a:ext cx="6480000" cy="4324696"/>
          </a:xfrm>
          <a:prstGeom prst="rect">
            <a:avLst/>
          </a:prstGeom>
        </p:spPr>
      </p:pic>
    </p:spTree>
    <p:extLst>
      <p:ext uri="{BB962C8B-B14F-4D97-AF65-F5344CB8AC3E}">
        <p14:creationId xmlns:p14="http://schemas.microsoft.com/office/powerpoint/2010/main" val="201182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a:t>How do our lawyers work with clients?</a:t>
            </a:r>
            <a:endParaRPr lang="en-AU" dirty="0"/>
          </a:p>
        </p:txBody>
      </p:sp>
      <p:sp>
        <p:nvSpPr>
          <p:cNvPr id="3" name="Text Placeholder 2"/>
          <p:cNvSpPr>
            <a:spLocks noGrp="1"/>
          </p:cNvSpPr>
          <p:nvPr>
            <p:ph type="body" sz="quarter" idx="12"/>
          </p:nvPr>
        </p:nvSpPr>
        <p:spPr/>
        <p:txBody>
          <a:bodyPr/>
          <a:lstStyle/>
          <a:p>
            <a:endParaRPr lang="en-AU" dirty="0"/>
          </a:p>
        </p:txBody>
      </p:sp>
      <p:pic>
        <p:nvPicPr>
          <p:cNvPr id="6" name="Picture 5" descr="Older woman in a wheelchair in a livingroom." title="Older woman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751" y="1272073"/>
            <a:ext cx="6480000" cy="4324696"/>
          </a:xfrm>
          <a:prstGeom prst="rect">
            <a:avLst/>
          </a:prstGeom>
        </p:spPr>
      </p:pic>
    </p:spTree>
    <p:extLst>
      <p:ext uri="{BB962C8B-B14F-4D97-AF65-F5344CB8AC3E}">
        <p14:creationId xmlns:p14="http://schemas.microsoft.com/office/powerpoint/2010/main" val="4240924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a:t>What sort of people do we help?</a:t>
            </a:r>
            <a:endParaRPr lang="en-AU" dirty="0"/>
          </a:p>
        </p:txBody>
      </p:sp>
      <p:sp>
        <p:nvSpPr>
          <p:cNvPr id="3" name="Text Placeholder 2"/>
          <p:cNvSpPr>
            <a:spLocks noGrp="1"/>
          </p:cNvSpPr>
          <p:nvPr>
            <p:ph type="body" sz="quarter" idx="12"/>
          </p:nvPr>
        </p:nvSpPr>
        <p:spPr/>
        <p:txBody>
          <a:bodyPr/>
          <a:lstStyle/>
          <a:p>
            <a:pPr marL="0" indent="0">
              <a:buNone/>
            </a:pPr>
            <a:endParaRPr lang="en-AU" dirty="0"/>
          </a:p>
        </p:txBody>
      </p:sp>
      <p:pic>
        <p:nvPicPr>
          <p:cNvPr id="5" name="Picture 4" descr="A lawyer leans over and points out something in a document to a client." title="Lawyer and cl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4" y="1124744"/>
            <a:ext cx="7920000" cy="4645984"/>
          </a:xfrm>
          <a:prstGeom prst="rect">
            <a:avLst/>
          </a:prstGeom>
        </p:spPr>
      </p:pic>
    </p:spTree>
    <p:extLst>
      <p:ext uri="{BB962C8B-B14F-4D97-AF65-F5344CB8AC3E}">
        <p14:creationId xmlns:p14="http://schemas.microsoft.com/office/powerpoint/2010/main" val="713037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election of Victoria Legal Aid publications next to a screen shot of the Victoria Legal Aid website." title="Publications and webs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6927" y="2780928"/>
            <a:ext cx="5400000" cy="3167717"/>
          </a:xfrm>
          <a:prstGeom prst="rect">
            <a:avLst/>
          </a:prstGeom>
        </p:spPr>
      </p:pic>
      <p:pic>
        <p:nvPicPr>
          <p:cNvPr id="5" name="Picture 4" descr="A map of Victoria with icons showing where there are VLA offices." title="Map"/>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512" y="1196752"/>
            <a:ext cx="5400000" cy="3167716"/>
          </a:xfrm>
          <a:prstGeom prst="rect">
            <a:avLst/>
          </a:prstGeom>
        </p:spPr>
      </p:pic>
      <p:sp>
        <p:nvSpPr>
          <p:cNvPr id="2" name="Text Placeholder 1"/>
          <p:cNvSpPr>
            <a:spLocks noGrp="1"/>
          </p:cNvSpPr>
          <p:nvPr>
            <p:ph type="body" sz="quarter" idx="10"/>
          </p:nvPr>
        </p:nvSpPr>
        <p:spPr/>
        <p:txBody>
          <a:bodyPr/>
          <a:lstStyle/>
          <a:p>
            <a:pPr marL="0" indent="0">
              <a:buNone/>
            </a:pPr>
            <a:r>
              <a:rPr lang="en-US" dirty="0"/>
              <a:t>How can someone contact us?</a:t>
            </a:r>
            <a:endParaRPr lang="en-AU" dirty="0"/>
          </a:p>
        </p:txBody>
      </p:sp>
    </p:spTree>
    <p:extLst>
      <p:ext uri="{BB962C8B-B14F-4D97-AF65-F5344CB8AC3E}">
        <p14:creationId xmlns:p14="http://schemas.microsoft.com/office/powerpoint/2010/main" val="305109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a:t>What happens when someone contacts us?</a:t>
            </a:r>
            <a:endParaRPr lang="en-AU" dirty="0"/>
          </a:p>
        </p:txBody>
      </p:sp>
      <p:sp>
        <p:nvSpPr>
          <p:cNvPr id="3" name="Text Placeholder 2"/>
          <p:cNvSpPr>
            <a:spLocks noGrp="1"/>
          </p:cNvSpPr>
          <p:nvPr>
            <p:ph type="body" sz="quarter" idx="12"/>
          </p:nvPr>
        </p:nvSpPr>
        <p:spPr/>
        <p:txBody>
          <a:bodyPr/>
          <a:lstStyle/>
          <a:p>
            <a:endParaRPr lang="en-AU" dirty="0"/>
          </a:p>
        </p:txBody>
      </p:sp>
      <p:pic>
        <p:nvPicPr>
          <p:cNvPr id="4" name="Picture 3" descr="A client on the left-hand side, and a Victoria Legal Aid worker on the right-hand side answering the call." title="Client on the phon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4" y="1124744"/>
            <a:ext cx="7920000" cy="4645984"/>
          </a:xfrm>
          <a:prstGeom prst="rect">
            <a:avLst/>
          </a:prstGeom>
        </p:spPr>
      </p:pic>
    </p:spTree>
    <p:extLst>
      <p:ext uri="{BB962C8B-B14F-4D97-AF65-F5344CB8AC3E}">
        <p14:creationId xmlns:p14="http://schemas.microsoft.com/office/powerpoint/2010/main" val="1834939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a:t>How can we work with you?</a:t>
            </a:r>
            <a:endParaRPr lang="en-AU" dirty="0"/>
          </a:p>
        </p:txBody>
      </p:sp>
      <p:sp>
        <p:nvSpPr>
          <p:cNvPr id="3" name="Text Placeholder 2"/>
          <p:cNvSpPr>
            <a:spLocks noGrp="1"/>
          </p:cNvSpPr>
          <p:nvPr>
            <p:ph type="body" sz="quarter" idx="12"/>
          </p:nvPr>
        </p:nvSpPr>
        <p:spPr/>
        <p:txBody>
          <a:bodyPr/>
          <a:lstStyle/>
          <a:p>
            <a:pPr marL="0" indent="0">
              <a:buNone/>
            </a:pPr>
            <a:endParaRPr lang="en-AU" dirty="0"/>
          </a:p>
        </p:txBody>
      </p:sp>
      <p:pic>
        <p:nvPicPr>
          <p:cNvPr id="4" name="Picture 3" descr="A young client on some steps, with a lawyer kneeling down to talk to her." title="Client and lawyer outsid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4" y="1124744"/>
            <a:ext cx="7920000" cy="4645984"/>
          </a:xfrm>
          <a:prstGeom prst="rect">
            <a:avLst/>
          </a:prstGeom>
        </p:spPr>
      </p:pic>
    </p:spTree>
    <p:extLst>
      <p:ext uri="{BB962C8B-B14F-4D97-AF65-F5344CB8AC3E}">
        <p14:creationId xmlns:p14="http://schemas.microsoft.com/office/powerpoint/2010/main" val="3124369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1120</Words>
  <Application>Microsoft Office PowerPoint</Application>
  <PresentationFormat>On-screen Show (4:3)</PresentationFormat>
  <Paragraphs>104</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AMES Settlement</dc:title>
  <dc:creator>Tuan</dc:creator>
  <cp:lastModifiedBy/>
  <cp:revision>1</cp:revision>
  <dcterms:created xsi:type="dcterms:W3CDTF">2021-04-30T00:00:00Z</dcterms:created>
  <dcterms:modified xsi:type="dcterms:W3CDTF">2021-04-30T00:00:00Z</dcterms:modified>
</cp:coreProperties>
</file>

<file path=docProps/custom.xml><?xml version="1.0" encoding="utf-8"?>
<op:Properties xmlns:op="http://schemas.openxmlformats.org/officeDocument/2006/custom-properties">
  <op:property fmtid="{D5CDD505-2E9C-101B-9397-08002B2CF9AE}" pid="3" name="_MarkAsFinal">
    <vt:bool xmlns:vt="http://schemas.openxmlformats.org/officeDocument/2006/docPropsVTypes">true</vt:bool>
  </op:property>
</op:Properties>
</file>